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notesSlides/notesSlide2.xml" ContentType="application/vnd.openxmlformats-officedocument.presentationml.notesSlide+xml"/>
  <Override PartName="/ppt/charts/chart57.xml" ContentType="application/vnd.openxmlformats-officedocument.drawingml.chart+xml"/>
  <Override PartName="/ppt/charts/chart68.xml" ContentType="application/vnd.openxmlformats-officedocument.drawingml.chart+xml"/>
  <Override PartName="/ppt/slides/slide36.xml" ContentType="application/vnd.openxmlformats-officedocument.presentationml.slide+xml"/>
  <Override PartName="/ppt/charts/chart46.xml" ContentType="application/vnd.openxmlformats-officedocument.drawingml.chart+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charts/chart93.xml" ContentType="application/vnd.openxmlformats-officedocument.drawingml.chart+xml"/>
  <Override PartName="/ppt/slides/slide25.xml" ContentType="application/vnd.openxmlformats-officedocument.presentationml.slide+xml"/>
  <Override PartName="/ppt/slideLayouts/slideLayout2.xml" ContentType="application/vnd.openxmlformats-officedocument.presentationml.slideLayout+xml"/>
  <Override PartName="/ppt/charts/chart35.xml" ContentType="application/vnd.openxmlformats-officedocument.drawingml.chart+xml"/>
  <Override PartName="/ppt/notesSlides/notesSlide27.xml" ContentType="application/vnd.openxmlformats-officedocument.presentationml.notesSlide+xml"/>
  <Override PartName="/ppt/charts/chart82.xml" ContentType="application/vnd.openxmlformats-officedocument.drawingml.chart+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charts/chart13.xml" ContentType="application/vnd.openxmlformats-officedocument.drawingml.chart+xml"/>
  <Override PartName="/ppt/charts/chart24.xml" ContentType="application/vnd.openxmlformats-officedocument.drawingml.chart+xml"/>
  <Override PartName="/ppt/notesSlides/notesSlide16.xml" ContentType="application/vnd.openxmlformats-officedocument.presentationml.notesSlide+xml"/>
  <Override PartName="/ppt/charts/chart60.xml" ContentType="application/vnd.openxmlformats-officedocument.drawingml.chart+xml"/>
  <Override PartName="/ppt/charts/chart71.xml" ContentType="application/vnd.openxmlformats-officedocument.drawingml.chart+xml"/>
  <Override PartName="/ppt/notesSlides/notesSlide63.xml" ContentType="application/vnd.openxmlformats-officedocument.presentationml.notesSlide+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notesSlides/notesSlide30.xml" ContentType="application/vnd.openxmlformats-officedocument.presentationml.notesSlide+xml"/>
  <Override PartName="/ppt/charts/chart3.xml" ContentType="application/vnd.openxmlformats-officedocument.drawingml.chart+xml"/>
  <Override PartName="/ppt/notesSlides/notesSlide7.xml" ContentType="application/vnd.openxmlformats-officedocument.presentationml.notesSlide+xml"/>
  <Override PartName="/ppt/charts/chart98.xml" ContentType="application/vnd.openxmlformats-officedocument.drawingml.chart+xml"/>
  <Override PartName="/ppt/charts/chart100.xml" ContentType="application/vnd.openxmlformats-officedocument.drawingml.chart+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Layouts/slideLayout7.xml" ContentType="application/vnd.openxmlformats-officedocument.presentationml.slideLayout+xml"/>
  <Override PartName="/ppt/charts/chart29.xml" ContentType="application/vnd.openxmlformats-officedocument.drawingml.chart+xml"/>
  <Override PartName="/ppt/charts/chart76.xml" ContentType="application/vnd.openxmlformats-officedocument.drawingml.chart+xml"/>
  <Override PartName="/ppt/charts/chart87.xml" ContentType="application/vnd.openxmlformats-officedocument.drawingml.chart+xml"/>
  <Override PartName="/ppt/slides/slide55.xml" ContentType="application/vnd.openxmlformats-officedocument.presentationml.slide+xml"/>
  <Override PartName="/ppt/theme/theme2.xml" ContentType="application/vnd.openxmlformats-officedocument.theme+xml"/>
  <Override PartName="/ppt/charts/chart18.xml" ContentType="application/vnd.openxmlformats-officedocument.drawingml.chart+xml"/>
  <Override PartName="/ppt/charts/chart65.xml" ContentType="application/vnd.openxmlformats-officedocument.drawingml.chart+xml"/>
  <Override PartName="/ppt/notesSlides/notesSlide57.xml" ContentType="application/vnd.openxmlformats-officedocument.presentationml.notesSlide+xml"/>
  <Override PartName="/ppt/slides/slide33.xml" ContentType="application/vnd.openxmlformats-officedocument.presentationml.slide+xml"/>
  <Override PartName="/ppt/slides/slide44.xml" ContentType="application/vnd.openxmlformats-officedocument.presentationml.slide+xml"/>
  <Override PartName="/ppt/charts/chart54.xml" ContentType="application/vnd.openxmlformats-officedocument.drawingml.chart+xml"/>
  <Override PartName="/ppt/notesSlides/notesSlide46.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charts/chart32.xml" ContentType="application/vnd.openxmlformats-officedocument.drawingml.chart+xml"/>
  <Override PartName="/ppt/notesSlides/notesSlide24.xml" ContentType="application/vnd.openxmlformats-officedocument.presentationml.notesSlide+xml"/>
  <Override PartName="/ppt/charts/chart43.xml" ContentType="application/vnd.openxmlformats-officedocument.drawingml.chart+xml"/>
  <Override PartName="/ppt/notesSlides/notesSlide35.xml" ContentType="application/vnd.openxmlformats-officedocument.presentationml.notesSlide+xml"/>
  <Override PartName="/ppt/charts/chart90.xml" ContentType="application/vnd.openxmlformats-officedocument.drawingml.chart+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charts/chart8.xml" ContentType="application/vnd.openxmlformats-officedocument.drawingml.chart+xml"/>
  <Override PartName="/ppt/notesSlides/notesSlide13.xml" ContentType="application/vnd.openxmlformats-officedocument.presentationml.notesSlide+xml"/>
  <Override PartName="/ppt/charts/chart21.xml" ContentType="application/vnd.openxmlformats-officedocument.drawingml.chart+xml"/>
  <Override PartName="/ppt/charts/chart50.xml" ContentType="application/vnd.openxmlformats-officedocument.drawingml.chart+xml"/>
  <Override PartName="/ppt/notesSlides/notesSlide42.xml" ContentType="application/vnd.openxmlformats-officedocument.presentationml.notesSlide+xml"/>
  <Override PartName="/ppt/notesSlides/notesSlide60.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charts/chart10.xml" ContentType="application/vnd.openxmlformats-officedocument.drawingml.chart+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charts/chart4.xml" ContentType="application/vnd.openxmlformats-officedocument.drawingml.chart+xml"/>
  <Override PartName="/ppt/charts/chart99.xml" ContentType="application/vnd.openxmlformats-officedocument.drawingml.chart+xml"/>
  <Override PartName="/ppt/charts/chart101.xml" ContentType="application/vnd.openxmlformats-officedocument.drawingml.chart+xml"/>
  <Override PartName="/ppt/slides/slide49.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ppt/charts/chart59.xml" ContentType="application/vnd.openxmlformats-officedocument.drawingml.chart+xml"/>
  <Override PartName="/ppt/charts/chart88.xml" ContentType="application/vnd.openxmlformats-officedocument.drawingml.chart+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Layouts/slideLayout8.xml" ContentType="application/vnd.openxmlformats-officedocument.presentationml.slideLayout+xml"/>
  <Override PartName="/ppt/charts/chart48.xml" ContentType="application/vnd.openxmlformats-officedocument.drawingml.chart+xml"/>
  <Override PartName="/ppt/charts/chart77.xml" ContentType="application/vnd.openxmlformats-officedocument.drawingml.chart+xml"/>
  <Override PartName="/ppt/charts/chart95.xml" ContentType="application/vnd.openxmlformats-officedocument.drawingml.char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charts/chart19.xml" ContentType="application/vnd.openxmlformats-officedocument.drawingml.chart+xml"/>
  <Override PartName="/ppt/charts/chart37.xml" ContentType="application/vnd.openxmlformats-officedocument.drawingml.chart+xml"/>
  <Override PartName="/ppt/notesSlides/notesSlide29.xml" ContentType="application/vnd.openxmlformats-officedocument.presentationml.notesSlide+xml"/>
  <Override PartName="/ppt/charts/chart55.xml" ContentType="application/vnd.openxmlformats-officedocument.drawingml.chart+xml"/>
  <Override PartName="/ppt/charts/chart66.xml" ContentType="application/vnd.openxmlformats-officedocument.drawingml.chart+xml"/>
  <Override PartName="/ppt/notesSlides/notesSlide47.xml" ContentType="application/vnd.openxmlformats-officedocument.presentationml.notesSlide+xml"/>
  <Override PartName="/ppt/charts/chart84.xml" ContentType="application/vnd.openxmlformats-officedocument.drawingml.chart+xml"/>
  <Override PartName="/ppt/notesSlides/notesSlide58.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charts/chart26.xml" ContentType="application/vnd.openxmlformats-officedocument.drawingml.chart+xml"/>
  <Override PartName="/ppt/notesSlides/notesSlide18.xml" ContentType="application/vnd.openxmlformats-officedocument.presentationml.notesSlide+xml"/>
  <Override PartName="/ppt/charts/chart44.xml" ContentType="application/vnd.openxmlformats-officedocument.drawingml.chart+xml"/>
  <Override PartName="/ppt/notesSlides/notesSlide36.xml" ContentType="application/vnd.openxmlformats-officedocument.presentationml.notesSlide+xml"/>
  <Override PartName="/ppt/charts/chart73.xml" ContentType="application/vnd.openxmlformats-officedocument.drawingml.chart+xml"/>
  <Override PartName="/ppt/charts/chart91.xml" ContentType="application/vnd.openxmlformats-officedocument.drawingml.chart+xml"/>
  <Override PartName="/ppt/notesSlides/notesSlide65.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charts/chart15.xml" ContentType="application/vnd.openxmlformats-officedocument.drawingml.chart+xml"/>
  <Override PartName="/ppt/charts/chart33.xml" ContentType="application/vnd.openxmlformats-officedocument.drawingml.chart+xml"/>
  <Override PartName="/ppt/notesSlides/notesSlide25.xml" ContentType="application/vnd.openxmlformats-officedocument.presentationml.notesSlide+xml"/>
  <Override PartName="/ppt/charts/chart51.xml" ContentType="application/vnd.openxmlformats-officedocument.drawingml.chart+xml"/>
  <Override PartName="/ppt/charts/chart62.xml" ContentType="application/vnd.openxmlformats-officedocument.drawingml.chart+xml"/>
  <Override PartName="/ppt/notesSlides/notesSlide43.xml" ContentType="application/vnd.openxmlformats-officedocument.presentationml.notesSlide+xml"/>
  <Override PartName="/ppt/charts/chart80.xml" ContentType="application/vnd.openxmlformats-officedocument.drawingml.chart+xml"/>
  <Override PartName="/ppt/notesSlides/notesSlide54.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charts/chart9.xml" ContentType="application/vnd.openxmlformats-officedocument.drawingml.chart+xml"/>
  <Override PartName="/ppt/charts/chart11.xml" ContentType="application/vnd.openxmlformats-officedocument.drawingml.chart+xml"/>
  <Override PartName="/ppt/notesSlides/notesSlide14.xml" ContentType="application/vnd.openxmlformats-officedocument.presentationml.notesSlide+xml"/>
  <Override PartName="/ppt/charts/chart22.xml" ContentType="application/vnd.openxmlformats-officedocument.drawingml.chart+xml"/>
  <Override PartName="/ppt/charts/chart40.xml" ContentType="application/vnd.openxmlformats-officedocument.drawingml.chart+xml"/>
  <Override PartName="/ppt/notesSlides/notesSlide32.xml" ContentType="application/vnd.openxmlformats-officedocument.presentationml.notesSlide+xml"/>
  <Override PartName="/ppt/notesSlides/notesSlide61.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50.xml" ContentType="application/vnd.openxmlformats-officedocument.presentationml.notesSlide+xml"/>
  <Override PartName="/ppt/charts/chart5.xml" ContentType="application/vnd.openxmlformats-officedocument.drawingml.chart+xml"/>
  <Override PartName="/ppt/notesSlides/notesSlide10.xml" ContentType="application/vnd.openxmlformats-officedocument.presentationml.notesSlide+xml"/>
  <Override PartName="/ppt/charts/chart102.xml" ContentType="application/vnd.openxmlformats-officedocument.drawingml.chart+xml"/>
  <Override PartName="/ppt/slides/slide7.xml" ContentType="application/vnd.openxmlformats-officedocument.presentationml.slide+xml"/>
  <Override PartName="/ppt/slideLayouts/slideLayout9.xml" ContentType="application/vnd.openxmlformats-officedocument.presentationml.slideLayout+xml"/>
  <Override PartName="/ppt/charts/chart1.xml" ContentType="application/vnd.openxmlformats-officedocument.drawingml.chart+xml"/>
  <Override PartName="/ppt/notesSlides/notesSlide5.xml" ContentType="application/vnd.openxmlformats-officedocument.presentationml.notesSlide+xml"/>
  <Override PartName="/ppt/charts/chart78.xml" ContentType="application/vnd.openxmlformats-officedocument.drawingml.chart+xml"/>
  <Override PartName="/ppt/charts/chart89.xml" ContentType="application/vnd.openxmlformats-officedocument.drawingml.chart+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notesSlides/notesSlide1.xml" ContentType="application/vnd.openxmlformats-officedocument.presentationml.notesSlide+xml"/>
  <Override PartName="/ppt/charts/chart49.xml" ContentType="application/vnd.openxmlformats-officedocument.drawingml.chart+xml"/>
  <Override PartName="/ppt/charts/chart67.xml" ContentType="application/vnd.openxmlformats-officedocument.drawingml.chart+xml"/>
  <Override PartName="/ppt/charts/chart96.xml" ContentType="application/vnd.openxmlformats-officedocument.drawingml.chart+xml"/>
  <Override PartName="/ppt/notesSlides/notesSlide59.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Layouts/slideLayout5.xml" ContentType="application/vnd.openxmlformats-officedocument.presentationml.slideLayout+xml"/>
  <Override PartName="/ppt/charts/chart27.xml" ContentType="application/vnd.openxmlformats-officedocument.drawingml.chart+xml"/>
  <Override PartName="/ppt/notesSlides/notesSlide19.xml" ContentType="application/vnd.openxmlformats-officedocument.presentationml.notesSlide+xml"/>
  <Override PartName="/ppt/charts/chart38.xml" ContentType="application/vnd.openxmlformats-officedocument.drawingml.chart+xml"/>
  <Override PartName="/ppt/charts/chart56.xml" ContentType="application/vnd.openxmlformats-officedocument.drawingml.chart+xml"/>
  <Override PartName="/ppt/charts/chart74.xml" ContentType="application/vnd.openxmlformats-officedocument.drawingml.chart+xml"/>
  <Override PartName="/ppt/notesSlides/notesSlide48.xml" ContentType="application/vnd.openxmlformats-officedocument.presentationml.notesSlide+xml"/>
  <Override PartName="/ppt/charts/chart85.xml" ContentType="application/vnd.openxmlformats-officedocument.drawingml.chart+xml"/>
  <Override PartName="/ppt/notesSlides/notesSlide66.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Default Extension="jpeg" ContentType="image/jpeg"/>
  <Override PartName="/ppt/charts/chart16.xml" ContentType="application/vnd.openxmlformats-officedocument.drawingml.chart+xml"/>
  <Override PartName="/ppt/charts/chart34.xml" ContentType="application/vnd.openxmlformats-officedocument.drawingml.chart+xml"/>
  <Override PartName="/ppt/charts/chart45.xml" ContentType="application/vnd.openxmlformats-officedocument.drawingml.chart+xml"/>
  <Override PartName="/ppt/notesSlides/notesSlide37.xml" ContentType="application/vnd.openxmlformats-officedocument.presentationml.notesSlide+xml"/>
  <Override PartName="/ppt/charts/chart63.xml" ContentType="application/vnd.openxmlformats-officedocument.drawingml.chart+xml"/>
  <Override PartName="/ppt/charts/chart81.xml" ContentType="application/vnd.openxmlformats-officedocument.drawingml.chart+xml"/>
  <Override PartName="/ppt/charts/chart92.xml" ContentType="application/vnd.openxmlformats-officedocument.drawingml.chart+xml"/>
  <Override PartName="/ppt/notesSlides/notesSlide55.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charts/chart23.xml" ContentType="application/vnd.openxmlformats-officedocument.drawingml.chart+xml"/>
  <Override PartName="/ppt/notesSlides/notesSlide26.xml" ContentType="application/vnd.openxmlformats-officedocument.presentationml.notesSlide+xml"/>
  <Override PartName="/ppt/charts/chart52.xml" ContentType="application/vnd.openxmlformats-officedocument.drawingml.chart+xml"/>
  <Override PartName="/ppt/charts/chart70.xml" ContentType="application/vnd.openxmlformats-officedocument.drawingml.chart+xml"/>
  <Override PartName="/ppt/notesSlides/notesSlide44.xml" ContentType="application/vnd.openxmlformats-officedocument.presentationml.notesSlide+xml"/>
  <Override PartName="/ppt/notesSlides/notesSlide62.xml" ContentType="application/vnd.openxmlformats-officedocument.presentationml.notesSlide+xml"/>
  <Override PartName="/ppt/slides/slide20.xml" ContentType="application/vnd.openxmlformats-officedocument.presentationml.slide+xml"/>
  <Override PartName="/ppt/charts/chart12.xml" ContentType="application/vnd.openxmlformats-officedocument.drawingml.chart+xml"/>
  <Override PartName="/ppt/charts/chart30.xml" ContentType="application/vnd.openxmlformats-officedocument.drawingml.chart+xml"/>
  <Override PartName="/ppt/notesSlides/notesSlide22.xml" ContentType="application/vnd.openxmlformats-officedocument.presentationml.notesSlide+xml"/>
  <Override PartName="/ppt/charts/chart41.xml" ContentType="application/vnd.openxmlformats-officedocument.drawingml.chart+xml"/>
  <Override PartName="/ppt/notesSlides/notesSlide33.xml" ContentType="application/vnd.openxmlformats-officedocument.presentationml.notesSlide+xml"/>
  <Override PartName="/ppt/notesSlides/notesSlide51.xml" ContentType="application/vnd.openxmlformats-officedocument.presentationml.notesSlide+xml"/>
  <Override PartName="/ppt/charts/chart6.xml" ContentType="application/vnd.openxmlformats-officedocument.drawingml.chart+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charts/chart103.xml" ContentType="application/vnd.openxmlformats-officedocument.drawingml.chart+xml"/>
  <Override PartName="/ppt/notesSlides/notesSlide6.xml" ContentType="application/vnd.openxmlformats-officedocument.presentationml.notesSlide+xml"/>
  <Override PartName="/ppt/slides/slide8.xml" ContentType="application/vnd.openxmlformats-officedocument.presentationml.slide+xml"/>
  <Override PartName="/ppt/charts/chart2.xml" ContentType="application/vnd.openxmlformats-officedocument.drawingml.chart+xml"/>
  <Override PartName="/ppt/charts/chart79.xml" ContentType="application/vnd.openxmlformats-officedocument.drawingml.chart+xml"/>
  <Override PartName="/ppt/charts/chart97.xml" ContentType="application/vnd.openxmlformats-officedocument.drawingml.chart+xml"/>
  <Override PartName="/ppt/slides/slide29.xml" ContentType="application/vnd.openxmlformats-officedocument.presentationml.slide+xml"/>
  <Override PartName="/ppt/charts/chart39.xml" ContentType="application/vnd.openxmlformats-officedocument.drawingml.chart+xml"/>
  <Override PartName="/ppt/charts/chart86.xml" ContentType="application/vnd.openxmlformats-officedocument.drawingml.chart+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Layouts/slideLayout6.xml" ContentType="application/vnd.openxmlformats-officedocument.presentationml.slideLayout+xml"/>
  <Override PartName="/ppt/charts/chart28.xml" ContentType="application/vnd.openxmlformats-officedocument.drawingml.chart+xml"/>
  <Override PartName="/ppt/charts/chart75.xml" ContentType="application/vnd.openxmlformats-officedocument.drawingml.chart+xml"/>
  <Override PartName="/ppt/slides/slide43.xml" ContentType="application/vnd.openxmlformats-officedocument.presentationml.slide+xml"/>
  <Override PartName="/ppt/theme/theme1.xml" ContentType="application/vnd.openxmlformats-officedocument.theme+xml"/>
  <Override PartName="/ppt/charts/chart17.xml" ContentType="application/vnd.openxmlformats-officedocument.drawingml.chart+xml"/>
  <Override PartName="/ppt/charts/chart53.xml" ContentType="application/vnd.openxmlformats-officedocument.drawingml.chart+xml"/>
  <Override PartName="/ppt/charts/chart64.xml" ContentType="application/vnd.openxmlformats-officedocument.drawingml.chart+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slides/slide32.xml" ContentType="application/vnd.openxmlformats-officedocument.presentationml.slide+xml"/>
  <Override PartName="/ppt/charts/chart42.xml" ContentType="application/vnd.openxmlformats-officedocument.drawingml.chart+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charts/chart31.xml" ContentType="application/vnd.openxmlformats-officedocument.drawingml.chart+xml"/>
  <Override PartName="/ppt/notesSlides/notesSlide23.xml" ContentType="application/vnd.openxmlformats-officedocument.presentationml.notesSlide+xml"/>
  <Override PartName="/ppt/charts/chart7.xml" ContentType="application/vnd.openxmlformats-officedocument.drawingml.chart+xml"/>
  <Override PartName="/ppt/notesSlides/notesSlide12.xml" ContentType="application/vnd.openxmlformats-officedocument.presentationml.notesSlide+xml"/>
  <Override PartName="/ppt/charts/chart20.xml" ContentType="application/vnd.openxmlformats-officedocument.drawingml.chart+xml"/>
  <Override PartName="/ppt/charts/chart104.xml" ContentType="application/vnd.openxmlformats-officedocument.drawingml.chart+xml"/>
  <Override PartName="/ppt/slides/slide9.xml" ContentType="application/vnd.openxmlformats-officedocument.presentationml.slide+xml"/>
  <Override PartName="/ppt/slides/slide59.xml" ContentType="application/vnd.openxmlformats-officedocument.presentationml.slide+xml"/>
  <Override PartName="/ppt/viewProps.xml" ContentType="application/vnd.openxmlformats-officedocument.presentationml.viewProps+xml"/>
  <Override PartName="/ppt/charts/chart69.xml" ContentType="application/vnd.openxmlformats-officedocument.drawingml.chart+xml"/>
  <Override PartName="/ppt/slides/slide48.xml" ContentType="application/vnd.openxmlformats-officedocument.presentationml.slide+xml"/>
  <Override PartName="/ppt/notesSlides/notesSlide3.xml" ContentType="application/vnd.openxmlformats-officedocument.presentationml.notesSlide+xml"/>
  <Override PartName="/ppt/charts/chart58.xml" ContentType="application/vnd.openxmlformats-officedocument.drawingml.chart+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charts/chart36.xml" ContentType="application/vnd.openxmlformats-officedocument.drawingml.chart+xml"/>
  <Override PartName="/ppt/charts/chart47.xml" ContentType="application/vnd.openxmlformats-officedocument.drawingml.chart+xml"/>
  <Override PartName="/ppt/notesSlides/notesSlide39.xml" ContentType="application/vnd.openxmlformats-officedocument.presentationml.notesSlide+xml"/>
  <Override PartName="/ppt/charts/chart83.xml" ContentType="application/vnd.openxmlformats-officedocument.drawingml.chart+xml"/>
  <Override PartName="/ppt/charts/chart94.xml" ContentType="application/vnd.openxmlformats-officedocument.drawingml.chart+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Layouts/slideLayout3.xml" ContentType="application/vnd.openxmlformats-officedocument.presentationml.slideLayout+xml"/>
  <Override PartName="/ppt/charts/chart25.xml" ContentType="application/vnd.openxmlformats-officedocument.drawingml.char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charts/chart72.xml" ContentType="application/vnd.openxmlformats-officedocument.drawingml.chart+xml"/>
  <Override PartName="/ppt/notesSlides/notesSlide64.xml" ContentType="application/vnd.openxmlformats-officedocument.presentationml.notesSlide+xml"/>
  <Override PartName="/ppt/slides/slide51.xml" ContentType="application/vnd.openxmlformats-officedocument.presentationml.slide+xml"/>
  <Override PartName="/ppt/charts/chart14.xml" ContentType="application/vnd.openxmlformats-officedocument.drawingml.chart+xml"/>
  <Override PartName="/ppt/charts/chart61.xml" ContentType="application/vnd.openxmlformats-officedocument.drawingml.chart+xml"/>
  <Override PartName="/ppt/notesSlides/notesSlide53.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8"/>
  </p:notesMasterIdLst>
  <p:handoutMasterIdLst>
    <p:handoutMasterId r:id="rId69"/>
  </p:handoutMasterIdLst>
  <p:sldIdLst>
    <p:sldId id="353" r:id="rId2"/>
    <p:sldId id="259" r:id="rId3"/>
    <p:sldId id="325" r:id="rId4"/>
    <p:sldId id="257" r:id="rId5"/>
    <p:sldId id="294" r:id="rId6"/>
    <p:sldId id="295" r:id="rId7"/>
    <p:sldId id="296" r:id="rId8"/>
    <p:sldId id="297" r:id="rId9"/>
    <p:sldId id="298" r:id="rId10"/>
    <p:sldId id="299" r:id="rId11"/>
    <p:sldId id="300" r:id="rId12"/>
    <p:sldId id="301" r:id="rId13"/>
    <p:sldId id="302" r:id="rId14"/>
    <p:sldId id="303" r:id="rId15"/>
    <p:sldId id="304" r:id="rId16"/>
    <p:sldId id="305" r:id="rId17"/>
    <p:sldId id="306" r:id="rId18"/>
    <p:sldId id="308" r:id="rId19"/>
    <p:sldId id="309" r:id="rId20"/>
    <p:sldId id="351" r:id="rId21"/>
    <p:sldId id="310" r:id="rId22"/>
    <p:sldId id="311" r:id="rId23"/>
    <p:sldId id="312" r:id="rId24"/>
    <p:sldId id="313" r:id="rId25"/>
    <p:sldId id="314" r:id="rId26"/>
    <p:sldId id="315" r:id="rId27"/>
    <p:sldId id="316" r:id="rId28"/>
    <p:sldId id="317" r:id="rId29"/>
    <p:sldId id="318" r:id="rId30"/>
    <p:sldId id="319" r:id="rId31"/>
    <p:sldId id="320" r:id="rId32"/>
    <p:sldId id="321" r:id="rId33"/>
    <p:sldId id="322" r:id="rId34"/>
    <p:sldId id="323" r:id="rId35"/>
    <p:sldId id="324" r:id="rId36"/>
    <p:sldId id="269" r:id="rId37"/>
    <p:sldId id="326" r:id="rId38"/>
    <p:sldId id="354" r:id="rId39"/>
    <p:sldId id="327" r:id="rId40"/>
    <p:sldId id="328" r:id="rId41"/>
    <p:sldId id="329" r:id="rId42"/>
    <p:sldId id="330" r:id="rId43"/>
    <p:sldId id="331" r:id="rId44"/>
    <p:sldId id="332" r:id="rId45"/>
    <p:sldId id="355" r:id="rId46"/>
    <p:sldId id="356" r:id="rId47"/>
    <p:sldId id="357" r:id="rId48"/>
    <p:sldId id="334" r:id="rId49"/>
    <p:sldId id="333" r:id="rId50"/>
    <p:sldId id="335" r:id="rId51"/>
    <p:sldId id="336" r:id="rId52"/>
    <p:sldId id="337" r:id="rId53"/>
    <p:sldId id="338" r:id="rId54"/>
    <p:sldId id="339" r:id="rId55"/>
    <p:sldId id="340" r:id="rId56"/>
    <p:sldId id="341" r:id="rId57"/>
    <p:sldId id="342" r:id="rId58"/>
    <p:sldId id="343" r:id="rId59"/>
    <p:sldId id="344" r:id="rId60"/>
    <p:sldId id="345" r:id="rId61"/>
    <p:sldId id="346" r:id="rId62"/>
    <p:sldId id="347" r:id="rId63"/>
    <p:sldId id="348" r:id="rId64"/>
    <p:sldId id="349" r:id="rId65"/>
    <p:sldId id="352" r:id="rId66"/>
    <p:sldId id="358" r:id="rId67"/>
  </p:sldIdLst>
  <p:sldSz cx="9144000" cy="6858000" type="screen4x3"/>
  <p:notesSz cx="6735763" cy="9866313"/>
  <p:defaultTex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99"/>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075" autoAdjust="0"/>
    <p:restoredTop sz="94718" autoAdjust="0"/>
  </p:normalViewPr>
  <p:slideViewPr>
    <p:cSldViewPr>
      <p:cViewPr>
        <p:scale>
          <a:sx n="95" d="100"/>
          <a:sy n="95" d="100"/>
        </p:scale>
        <p:origin x="-564" y="-7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handoutMaster" Target="handoutMasters/handout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s>
</file>

<file path=ppt/charts/_rels/chart1.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10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10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10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103.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10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17.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5.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6.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7.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3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3.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5.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6.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7.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4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5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3.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5.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6.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7.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5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6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6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62.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63.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64.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65.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66.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67.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6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6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7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3.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5.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6.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7.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7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8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3.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5.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6.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7.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8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xlsx" TargetMode="External"/></Relationships>
</file>

<file path=ppt/charts/_rels/chart90.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1.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2.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3.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4.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5.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6.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7.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8.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_rels/chart99.xml.rels><?xml version="1.0" encoding="UTF-8" standalone="yes"?>
<Relationships xmlns="http://schemas.openxmlformats.org/package/2006/relationships"><Relationship Id="rId1" Type="http://schemas.openxmlformats.org/officeDocument/2006/relationships/oleObject" Target="file:///C:\Users\Kenji\Desktop\&#20919;&#20941;&#12417;&#12435;&#35519;&#26619;&#12524;&#12509;&#12540;&#12488;&#29992;&#12464;&#12521;&#12501;&#21931;&#39135;&#32773;.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Sheet1!$L$5</c:f>
              <c:strCache>
                <c:ptCount val="1"/>
                <c:pt idx="0">
                  <c:v>週1回以上</c:v>
                </c:pt>
              </c:strCache>
            </c:strRef>
          </c:tx>
          <c:dLbls>
            <c:txPr>
              <a:bodyPr/>
              <a:lstStyle/>
              <a:p>
                <a:pPr>
                  <a:defRPr>
                    <a:solidFill>
                      <a:schemeClr val="bg1"/>
                    </a:solidFill>
                  </a:defRPr>
                </a:pPr>
                <a:endParaRPr lang="ja-JP"/>
              </a:p>
            </c:txPr>
            <c:showVal val="1"/>
          </c:dLbls>
          <c:cat>
            <c:strRef>
              <c:f>Sheet1!$M$4:$O$4</c:f>
              <c:strCache>
                <c:ptCount val="3"/>
                <c:pt idx="0">
                  <c:v>2005年</c:v>
                </c:pt>
                <c:pt idx="1">
                  <c:v>2009年</c:v>
                </c:pt>
                <c:pt idx="2">
                  <c:v>2012年</c:v>
                </c:pt>
              </c:strCache>
            </c:strRef>
          </c:cat>
          <c:val>
            <c:numRef>
              <c:f>Sheet1!$M$5:$O$5</c:f>
              <c:numCache>
                <c:formatCode>0.0%</c:formatCode>
                <c:ptCount val="3"/>
                <c:pt idx="0">
                  <c:v>0.36900000000000038</c:v>
                </c:pt>
                <c:pt idx="1">
                  <c:v>0.31300000000000044</c:v>
                </c:pt>
                <c:pt idx="2">
                  <c:v>0.36300000000000032</c:v>
                </c:pt>
              </c:numCache>
            </c:numRef>
          </c:val>
        </c:ser>
        <c:ser>
          <c:idx val="1"/>
          <c:order val="1"/>
          <c:tx>
            <c:strRef>
              <c:f>Sheet1!$L$6</c:f>
              <c:strCache>
                <c:ptCount val="1"/>
                <c:pt idx="0">
                  <c:v>2～3週間に1回</c:v>
                </c:pt>
              </c:strCache>
            </c:strRef>
          </c:tx>
          <c:dLbls>
            <c:txPr>
              <a:bodyPr/>
              <a:lstStyle/>
              <a:p>
                <a:pPr>
                  <a:defRPr>
                    <a:solidFill>
                      <a:schemeClr val="bg1"/>
                    </a:solidFill>
                  </a:defRPr>
                </a:pPr>
                <a:endParaRPr lang="ja-JP"/>
              </a:p>
            </c:txPr>
            <c:showVal val="1"/>
          </c:dLbls>
          <c:cat>
            <c:strRef>
              <c:f>Sheet1!$M$4:$O$4</c:f>
              <c:strCache>
                <c:ptCount val="3"/>
                <c:pt idx="0">
                  <c:v>2005年</c:v>
                </c:pt>
                <c:pt idx="1">
                  <c:v>2009年</c:v>
                </c:pt>
                <c:pt idx="2">
                  <c:v>2012年</c:v>
                </c:pt>
              </c:strCache>
            </c:strRef>
          </c:cat>
          <c:val>
            <c:numRef>
              <c:f>Sheet1!$M$6:$O$6</c:f>
              <c:numCache>
                <c:formatCode>0.0%</c:formatCode>
                <c:ptCount val="3"/>
                <c:pt idx="0">
                  <c:v>0.35000000000000031</c:v>
                </c:pt>
                <c:pt idx="1">
                  <c:v>0.37500000000000044</c:v>
                </c:pt>
                <c:pt idx="2">
                  <c:v>0.32700000000000051</c:v>
                </c:pt>
              </c:numCache>
            </c:numRef>
          </c:val>
        </c:ser>
        <c:ser>
          <c:idx val="2"/>
          <c:order val="2"/>
          <c:tx>
            <c:strRef>
              <c:f>Sheet1!$L$7</c:f>
              <c:strCache>
                <c:ptCount val="1"/>
                <c:pt idx="0">
                  <c:v>月1回</c:v>
                </c:pt>
              </c:strCache>
            </c:strRef>
          </c:tx>
          <c:dLbls>
            <c:txPr>
              <a:bodyPr/>
              <a:lstStyle/>
              <a:p>
                <a:pPr>
                  <a:defRPr>
                    <a:solidFill>
                      <a:schemeClr val="bg1"/>
                    </a:solidFill>
                  </a:defRPr>
                </a:pPr>
                <a:endParaRPr lang="ja-JP"/>
              </a:p>
            </c:txPr>
            <c:showVal val="1"/>
          </c:dLbls>
          <c:cat>
            <c:strRef>
              <c:f>Sheet1!$M$4:$O$4</c:f>
              <c:strCache>
                <c:ptCount val="3"/>
                <c:pt idx="0">
                  <c:v>2005年</c:v>
                </c:pt>
                <c:pt idx="1">
                  <c:v>2009年</c:v>
                </c:pt>
                <c:pt idx="2">
                  <c:v>2012年</c:v>
                </c:pt>
              </c:strCache>
            </c:strRef>
          </c:cat>
          <c:val>
            <c:numRef>
              <c:f>Sheet1!$M$7:$O$7</c:f>
              <c:numCache>
                <c:formatCode>0.0%</c:formatCode>
                <c:ptCount val="3"/>
                <c:pt idx="0">
                  <c:v>0.18100000000000022</c:v>
                </c:pt>
                <c:pt idx="1">
                  <c:v>0.16400000000000006</c:v>
                </c:pt>
                <c:pt idx="2">
                  <c:v>0.17100000000000001</c:v>
                </c:pt>
              </c:numCache>
            </c:numRef>
          </c:val>
        </c:ser>
        <c:ser>
          <c:idx val="3"/>
          <c:order val="3"/>
          <c:tx>
            <c:strRef>
              <c:f>Sheet1!$L$8</c:f>
              <c:strCache>
                <c:ptCount val="1"/>
                <c:pt idx="0">
                  <c:v>2～3月に1回</c:v>
                </c:pt>
              </c:strCache>
            </c:strRef>
          </c:tx>
          <c:dLbls>
            <c:txPr>
              <a:bodyPr/>
              <a:lstStyle/>
              <a:p>
                <a:pPr>
                  <a:defRPr>
                    <a:solidFill>
                      <a:schemeClr val="bg1"/>
                    </a:solidFill>
                  </a:defRPr>
                </a:pPr>
                <a:endParaRPr lang="ja-JP"/>
              </a:p>
            </c:txPr>
            <c:showVal val="1"/>
          </c:dLbls>
          <c:cat>
            <c:strRef>
              <c:f>Sheet1!$M$4:$O$4</c:f>
              <c:strCache>
                <c:ptCount val="3"/>
                <c:pt idx="0">
                  <c:v>2005年</c:v>
                </c:pt>
                <c:pt idx="1">
                  <c:v>2009年</c:v>
                </c:pt>
                <c:pt idx="2">
                  <c:v>2012年</c:v>
                </c:pt>
              </c:strCache>
            </c:strRef>
          </c:cat>
          <c:val>
            <c:numRef>
              <c:f>Sheet1!$M$8:$O$8</c:f>
              <c:numCache>
                <c:formatCode>0.0%</c:formatCode>
                <c:ptCount val="3"/>
                <c:pt idx="0">
                  <c:v>5.1000000000000004E-2</c:v>
                </c:pt>
                <c:pt idx="1">
                  <c:v>9.500000000000007E-2</c:v>
                </c:pt>
                <c:pt idx="2">
                  <c:v>8.5000000000000034E-2</c:v>
                </c:pt>
              </c:numCache>
            </c:numRef>
          </c:val>
        </c:ser>
        <c:ser>
          <c:idx val="4"/>
          <c:order val="4"/>
          <c:tx>
            <c:strRef>
              <c:f>Sheet1!$L$9</c:f>
              <c:strCache>
                <c:ptCount val="1"/>
                <c:pt idx="0">
                  <c:v>それ以下</c:v>
                </c:pt>
              </c:strCache>
            </c:strRef>
          </c:tx>
          <c:cat>
            <c:strRef>
              <c:f>Sheet1!$M$4:$O$4</c:f>
              <c:strCache>
                <c:ptCount val="3"/>
                <c:pt idx="0">
                  <c:v>2005年</c:v>
                </c:pt>
                <c:pt idx="1">
                  <c:v>2009年</c:v>
                </c:pt>
                <c:pt idx="2">
                  <c:v>2012年</c:v>
                </c:pt>
              </c:strCache>
            </c:strRef>
          </c:cat>
          <c:val>
            <c:numRef>
              <c:f>Sheet1!$M$9:$O$9</c:f>
              <c:numCache>
                <c:formatCode>0.0%</c:formatCode>
                <c:ptCount val="3"/>
                <c:pt idx="0">
                  <c:v>4.9000000000000078E-2</c:v>
                </c:pt>
                <c:pt idx="1">
                  <c:v>5.400000000000002E-2</c:v>
                </c:pt>
                <c:pt idx="2">
                  <c:v>5.3000000000000026E-2</c:v>
                </c:pt>
              </c:numCache>
            </c:numRef>
          </c:val>
        </c:ser>
        <c:gapWidth val="300"/>
        <c:overlap val="100"/>
        <c:serLines/>
        <c:axId val="170112512"/>
        <c:axId val="170114048"/>
      </c:barChart>
      <c:catAx>
        <c:axId val="170112512"/>
        <c:scaling>
          <c:orientation val="maxMin"/>
        </c:scaling>
        <c:axPos val="l"/>
        <c:majorTickMark val="none"/>
        <c:tickLblPos val="nextTo"/>
        <c:txPr>
          <a:bodyPr/>
          <a:lstStyle/>
          <a:p>
            <a:pPr>
              <a:defRPr sz="800"/>
            </a:pPr>
            <a:endParaRPr lang="ja-JP"/>
          </a:p>
        </c:txPr>
        <c:crossAx val="170114048"/>
        <c:crosses val="autoZero"/>
        <c:auto val="1"/>
        <c:lblAlgn val="ctr"/>
        <c:lblOffset val="100"/>
      </c:catAx>
      <c:valAx>
        <c:axId val="170114048"/>
        <c:scaling>
          <c:orientation val="minMax"/>
        </c:scaling>
        <c:axPos val="t"/>
        <c:majorGridlines/>
        <c:numFmt formatCode="0%" sourceLinked="1"/>
        <c:tickLblPos val="nextTo"/>
        <c:txPr>
          <a:bodyPr/>
          <a:lstStyle/>
          <a:p>
            <a:pPr>
              <a:defRPr sz="800"/>
            </a:pPr>
            <a:endParaRPr lang="ja-JP"/>
          </a:p>
        </c:txPr>
        <c:crossAx val="170112512"/>
        <c:crosses val="autoZero"/>
        <c:crossBetween val="between"/>
      </c:valAx>
    </c:plotArea>
    <c:legend>
      <c:legendPos val="b"/>
      <c:layout/>
      <c:txPr>
        <a:bodyPr/>
        <a:lstStyle/>
        <a:p>
          <a:pPr>
            <a:defRPr sz="800"/>
          </a:pPr>
          <a:endParaRPr lang="ja-JP"/>
        </a:p>
      </c:txPr>
    </c:legend>
    <c:plotVisOnly val="1"/>
  </c:chart>
  <c:externalData r:id="rId1"/>
</c:chartSpace>
</file>

<file path=ppt/charts/chart10.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知っている!$L$10</c:f>
              <c:strCache>
                <c:ptCount val="1"/>
                <c:pt idx="0">
                  <c:v>乾麺</c:v>
                </c:pt>
              </c:strCache>
            </c:strRef>
          </c:tx>
          <c:cat>
            <c:strRef>
              <c:f>知っている!$K$11:$K$22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知っている!$L$11:$L$22</c:f>
              <c:numCache>
                <c:formatCode>0.0_ </c:formatCode>
                <c:ptCount val="12"/>
                <c:pt idx="0">
                  <c:v>75.400641025641022</c:v>
                </c:pt>
                <c:pt idx="1">
                  <c:v>76.923076923076849</c:v>
                </c:pt>
                <c:pt idx="2">
                  <c:v>79.761904761904887</c:v>
                </c:pt>
                <c:pt idx="3">
                  <c:v>69.892473118279455</c:v>
                </c:pt>
                <c:pt idx="4">
                  <c:v>68.429487179487069</c:v>
                </c:pt>
                <c:pt idx="5">
                  <c:v>82.371794871794705</c:v>
                </c:pt>
                <c:pt idx="6">
                  <c:v>69.711538461538467</c:v>
                </c:pt>
                <c:pt idx="7">
                  <c:v>76.923076923076849</c:v>
                </c:pt>
                <c:pt idx="8">
                  <c:v>79.326923076923052</c:v>
                </c:pt>
                <c:pt idx="9">
                  <c:v>76.442307692307693</c:v>
                </c:pt>
                <c:pt idx="10">
                  <c:v>75.961538461538467</c:v>
                </c:pt>
                <c:pt idx="11">
                  <c:v>74.038461538461405</c:v>
                </c:pt>
              </c:numCache>
            </c:numRef>
          </c:val>
        </c:ser>
        <c:ser>
          <c:idx val="1"/>
          <c:order val="1"/>
          <c:tx>
            <c:strRef>
              <c:f>知っている!$M$10</c:f>
              <c:strCache>
                <c:ptCount val="1"/>
                <c:pt idx="0">
                  <c:v>なま麺</c:v>
                </c:pt>
              </c:strCache>
            </c:strRef>
          </c:tx>
          <c:cat>
            <c:strRef>
              <c:f>知っている!$K$11:$K$22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知っている!$M$11:$M$22</c:f>
              <c:numCache>
                <c:formatCode>0.0_ </c:formatCode>
                <c:ptCount val="12"/>
                <c:pt idx="0">
                  <c:v>78.605769230769127</c:v>
                </c:pt>
                <c:pt idx="1">
                  <c:v>78.525641025641008</c:v>
                </c:pt>
                <c:pt idx="2">
                  <c:v>78.174603174603178</c:v>
                </c:pt>
                <c:pt idx="3">
                  <c:v>79.032258064516128</c:v>
                </c:pt>
                <c:pt idx="4">
                  <c:v>77.403846153846118</c:v>
                </c:pt>
                <c:pt idx="5">
                  <c:v>79.807692307692278</c:v>
                </c:pt>
                <c:pt idx="6">
                  <c:v>71.634615384615486</c:v>
                </c:pt>
                <c:pt idx="7">
                  <c:v>82.692307692307679</c:v>
                </c:pt>
                <c:pt idx="8">
                  <c:v>81.25</c:v>
                </c:pt>
                <c:pt idx="9">
                  <c:v>78.84615384615384</c:v>
                </c:pt>
                <c:pt idx="10">
                  <c:v>80.769230769230887</c:v>
                </c:pt>
                <c:pt idx="11">
                  <c:v>76.442307692307693</c:v>
                </c:pt>
              </c:numCache>
            </c:numRef>
          </c:val>
        </c:ser>
        <c:ser>
          <c:idx val="2"/>
          <c:order val="2"/>
          <c:tx>
            <c:strRef>
              <c:f>知っている!$N$10</c:f>
              <c:strCache>
                <c:ptCount val="1"/>
                <c:pt idx="0">
                  <c:v>ゆで麺</c:v>
                </c:pt>
              </c:strCache>
            </c:strRef>
          </c:tx>
          <c:cat>
            <c:strRef>
              <c:f>知っている!$K$11:$K$22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知っている!$N$11:$N$22</c:f>
              <c:numCache>
                <c:formatCode>0.0_ </c:formatCode>
                <c:ptCount val="12"/>
                <c:pt idx="0">
                  <c:v>79.40705128205127</c:v>
                </c:pt>
                <c:pt idx="1">
                  <c:v>79.96794871794873</c:v>
                </c:pt>
                <c:pt idx="2">
                  <c:v>80.555555555555472</c:v>
                </c:pt>
                <c:pt idx="3">
                  <c:v>77.688172043010624</c:v>
                </c:pt>
                <c:pt idx="4">
                  <c:v>73.878205128205138</c:v>
                </c:pt>
                <c:pt idx="5">
                  <c:v>84.935897435897431</c:v>
                </c:pt>
                <c:pt idx="6">
                  <c:v>75</c:v>
                </c:pt>
                <c:pt idx="7">
                  <c:v>83.653846153846004</c:v>
                </c:pt>
                <c:pt idx="8">
                  <c:v>86.538461538461405</c:v>
                </c:pt>
                <c:pt idx="9">
                  <c:v>73.557692307692278</c:v>
                </c:pt>
                <c:pt idx="10">
                  <c:v>79.807692307692278</c:v>
                </c:pt>
                <c:pt idx="11">
                  <c:v>77.884615384615486</c:v>
                </c:pt>
              </c:numCache>
            </c:numRef>
          </c:val>
        </c:ser>
        <c:ser>
          <c:idx val="3"/>
          <c:order val="3"/>
          <c:tx>
            <c:strRef>
              <c:f>知っている!$O$10</c:f>
              <c:strCache>
                <c:ptCount val="1"/>
                <c:pt idx="0">
                  <c:v>冷凍麺</c:v>
                </c:pt>
              </c:strCache>
            </c:strRef>
          </c:tx>
          <c:cat>
            <c:strRef>
              <c:f>知っている!$K$11:$K$22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知っている!$O$11:$O$22</c:f>
              <c:numCache>
                <c:formatCode>0.0_ </c:formatCode>
                <c:ptCount val="12"/>
                <c:pt idx="0">
                  <c:v>81.25</c:v>
                </c:pt>
                <c:pt idx="1">
                  <c:v>80.288461538461405</c:v>
                </c:pt>
                <c:pt idx="2">
                  <c:v>81.349206349206426</c:v>
                </c:pt>
                <c:pt idx="3">
                  <c:v>82.795698924731184</c:v>
                </c:pt>
                <c:pt idx="4">
                  <c:v>73.878205128205138</c:v>
                </c:pt>
                <c:pt idx="5">
                  <c:v>88.621794871794705</c:v>
                </c:pt>
                <c:pt idx="6">
                  <c:v>81.25</c:v>
                </c:pt>
                <c:pt idx="7">
                  <c:v>89.903846153846118</c:v>
                </c:pt>
                <c:pt idx="8">
                  <c:v>86.538461538461405</c:v>
                </c:pt>
                <c:pt idx="9">
                  <c:v>78.365384615384528</c:v>
                </c:pt>
                <c:pt idx="10">
                  <c:v>79.326923076923052</c:v>
                </c:pt>
                <c:pt idx="11">
                  <c:v>72.115384615384528</c:v>
                </c:pt>
              </c:numCache>
            </c:numRef>
          </c:val>
        </c:ser>
        <c:ser>
          <c:idx val="4"/>
          <c:order val="4"/>
          <c:tx>
            <c:strRef>
              <c:f>知っている!$P$10</c:f>
              <c:strCache>
                <c:ptCount val="1"/>
                <c:pt idx="0">
                  <c:v>即席麺</c:v>
                </c:pt>
              </c:strCache>
            </c:strRef>
          </c:tx>
          <c:cat>
            <c:strRef>
              <c:f>知っている!$K$11:$K$22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知っている!$P$11:$P$22</c:f>
              <c:numCache>
                <c:formatCode>0.0_ </c:formatCode>
                <c:ptCount val="12"/>
                <c:pt idx="0">
                  <c:v>64.903846153846118</c:v>
                </c:pt>
                <c:pt idx="1">
                  <c:v>62.660256410256395</c:v>
                </c:pt>
                <c:pt idx="2">
                  <c:v>69.047619047619207</c:v>
                </c:pt>
                <c:pt idx="3">
                  <c:v>65.86021505376344</c:v>
                </c:pt>
                <c:pt idx="4">
                  <c:v>64.102564102563946</c:v>
                </c:pt>
                <c:pt idx="5">
                  <c:v>65.705128205128204</c:v>
                </c:pt>
                <c:pt idx="6">
                  <c:v>63.942307692307644</c:v>
                </c:pt>
                <c:pt idx="7">
                  <c:v>74.519230769230887</c:v>
                </c:pt>
                <c:pt idx="8">
                  <c:v>72.59615384615384</c:v>
                </c:pt>
                <c:pt idx="9">
                  <c:v>62.5</c:v>
                </c:pt>
                <c:pt idx="10">
                  <c:v>61.53846153846154</c:v>
                </c:pt>
                <c:pt idx="11">
                  <c:v>54.326923076923073</c:v>
                </c:pt>
              </c:numCache>
            </c:numRef>
          </c:val>
        </c:ser>
        <c:marker val="1"/>
        <c:axId val="195182592"/>
        <c:axId val="195184128"/>
      </c:lineChart>
      <c:catAx>
        <c:axId val="195182592"/>
        <c:scaling>
          <c:orientation val="minMax"/>
        </c:scaling>
        <c:axPos val="b"/>
        <c:tickLblPos val="nextTo"/>
        <c:crossAx val="195184128"/>
        <c:crosses val="autoZero"/>
        <c:auto val="1"/>
        <c:lblAlgn val="ctr"/>
        <c:lblOffset val="100"/>
      </c:catAx>
      <c:valAx>
        <c:axId val="195184128"/>
        <c:scaling>
          <c:orientation val="minMax"/>
          <c:max val="100"/>
          <c:min val="30"/>
        </c:scaling>
        <c:axPos val="l"/>
        <c:majorGridlines/>
        <c:numFmt formatCode="0.0_ " sourceLinked="1"/>
        <c:tickLblPos val="nextTo"/>
        <c:crossAx val="195182592"/>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100.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Sheet5!$J$121</c:f>
              <c:strCache>
                <c:ptCount val="1"/>
                <c:pt idx="0">
                  <c:v>非常にあてはまる</c:v>
                </c:pt>
              </c:strCache>
            </c:strRef>
          </c:tx>
          <c:dPt>
            <c:idx val="2"/>
            <c:spPr>
              <a:solidFill>
                <a:srgbClr val="4F81BD">
                  <a:alpha val="50000"/>
                </a:srgbClr>
              </a:solidFill>
            </c:spPr>
          </c:dPt>
          <c:dPt>
            <c:idx val="3"/>
            <c:spPr>
              <a:solidFill>
                <a:srgbClr val="4F81BD">
                  <a:alpha val="50000"/>
                </a:srgbClr>
              </a:solidFill>
            </c:spPr>
          </c:dPt>
          <c:cat>
            <c:strRef>
              <c:f>Sheet5!$K$120:$N$120</c:f>
              <c:strCache>
                <c:ptCount val="4"/>
                <c:pt idx="0">
                  <c:v>2012年：全体</c:v>
                </c:pt>
                <c:pt idx="1">
                  <c:v>2012年：喫食者</c:v>
                </c:pt>
                <c:pt idx="2">
                  <c:v>2009年：全体</c:v>
                </c:pt>
                <c:pt idx="3">
                  <c:v>2009年：喫食者</c:v>
                </c:pt>
              </c:strCache>
            </c:strRef>
          </c:cat>
          <c:val>
            <c:numRef>
              <c:f>Sheet5!$K$121:$N$121</c:f>
              <c:numCache>
                <c:formatCode>0.0_ </c:formatCode>
                <c:ptCount val="4"/>
                <c:pt idx="0">
                  <c:v>7.6923076923076925</c:v>
                </c:pt>
                <c:pt idx="1">
                  <c:v>5.9523809523809481</c:v>
                </c:pt>
                <c:pt idx="2">
                  <c:v>22.1</c:v>
                </c:pt>
                <c:pt idx="3">
                  <c:v>22.5</c:v>
                </c:pt>
              </c:numCache>
            </c:numRef>
          </c:val>
        </c:ser>
        <c:ser>
          <c:idx val="1"/>
          <c:order val="1"/>
          <c:tx>
            <c:strRef>
              <c:f>Sheet5!$J$122</c:f>
              <c:strCache>
                <c:ptCount val="1"/>
                <c:pt idx="0">
                  <c:v>あてはまる</c:v>
                </c:pt>
              </c:strCache>
            </c:strRef>
          </c:tx>
          <c:dPt>
            <c:idx val="2"/>
            <c:spPr>
              <a:solidFill>
                <a:srgbClr val="C00000">
                  <a:alpha val="50000"/>
                </a:srgbClr>
              </a:solidFill>
            </c:spPr>
          </c:dPt>
          <c:dPt>
            <c:idx val="3"/>
            <c:spPr>
              <a:solidFill>
                <a:srgbClr val="C00000">
                  <a:alpha val="50000"/>
                </a:srgbClr>
              </a:solidFill>
            </c:spPr>
          </c:dPt>
          <c:cat>
            <c:strRef>
              <c:f>Sheet5!$K$120:$N$120</c:f>
              <c:strCache>
                <c:ptCount val="4"/>
                <c:pt idx="0">
                  <c:v>2012年：全体</c:v>
                </c:pt>
                <c:pt idx="1">
                  <c:v>2012年：喫食者</c:v>
                </c:pt>
                <c:pt idx="2">
                  <c:v>2009年：全体</c:v>
                </c:pt>
                <c:pt idx="3">
                  <c:v>2009年：喫食者</c:v>
                </c:pt>
              </c:strCache>
            </c:strRef>
          </c:cat>
          <c:val>
            <c:numRef>
              <c:f>Sheet5!$K$122:$N$122</c:f>
              <c:numCache>
                <c:formatCode>0.0_ </c:formatCode>
                <c:ptCount val="4"/>
                <c:pt idx="0">
                  <c:v>23.878205128205131</c:v>
                </c:pt>
                <c:pt idx="1">
                  <c:v>21.428571428571427</c:v>
                </c:pt>
                <c:pt idx="2">
                  <c:v>34</c:v>
                </c:pt>
                <c:pt idx="3">
                  <c:v>36.5</c:v>
                </c:pt>
              </c:numCache>
            </c:numRef>
          </c:val>
        </c:ser>
        <c:ser>
          <c:idx val="2"/>
          <c:order val="2"/>
          <c:tx>
            <c:strRef>
              <c:f>Sheet5!$J$123</c:f>
              <c:strCache>
                <c:ptCount val="1"/>
                <c:pt idx="0">
                  <c:v>ややあてはまる</c:v>
                </c:pt>
              </c:strCache>
            </c:strRef>
          </c:tx>
          <c:dPt>
            <c:idx val="2"/>
            <c:spPr>
              <a:solidFill>
                <a:schemeClr val="accent3">
                  <a:lumMod val="60000"/>
                  <a:lumOff val="40000"/>
                  <a:alpha val="50000"/>
                </a:schemeClr>
              </a:solidFill>
            </c:spPr>
          </c:dPt>
          <c:dPt>
            <c:idx val="3"/>
            <c:spPr>
              <a:solidFill>
                <a:srgbClr val="9BBB59">
                  <a:lumMod val="60000"/>
                  <a:lumOff val="40000"/>
                  <a:alpha val="50000"/>
                </a:srgbClr>
              </a:solidFill>
            </c:spPr>
          </c:dPt>
          <c:cat>
            <c:strRef>
              <c:f>Sheet5!$K$120:$N$120</c:f>
              <c:strCache>
                <c:ptCount val="4"/>
                <c:pt idx="0">
                  <c:v>2012年：全体</c:v>
                </c:pt>
                <c:pt idx="1">
                  <c:v>2012年：喫食者</c:v>
                </c:pt>
                <c:pt idx="2">
                  <c:v>2009年：全体</c:v>
                </c:pt>
                <c:pt idx="3">
                  <c:v>2009年：喫食者</c:v>
                </c:pt>
              </c:strCache>
            </c:strRef>
          </c:cat>
          <c:val>
            <c:numRef>
              <c:f>Sheet5!$K$123:$N$123</c:f>
              <c:numCache>
                <c:formatCode>0.0_ </c:formatCode>
                <c:ptCount val="4"/>
                <c:pt idx="0">
                  <c:v>31.650641025641033</c:v>
                </c:pt>
                <c:pt idx="1">
                  <c:v>31.25</c:v>
                </c:pt>
                <c:pt idx="2">
                  <c:v>31.4</c:v>
                </c:pt>
                <c:pt idx="3">
                  <c:v>24</c:v>
                </c:pt>
              </c:numCache>
            </c:numRef>
          </c:val>
        </c:ser>
        <c:ser>
          <c:idx val="3"/>
          <c:order val="3"/>
          <c:tx>
            <c:strRef>
              <c:f>Sheet5!$J$124</c:f>
              <c:strCache>
                <c:ptCount val="1"/>
                <c:pt idx="0">
                  <c:v>あまりあてはまらない</c:v>
                </c:pt>
              </c:strCache>
            </c:strRef>
          </c:tx>
          <c:spPr>
            <a:solidFill>
              <a:schemeClr val="accent4"/>
            </a:solidFill>
          </c:spPr>
          <c:dPt>
            <c:idx val="2"/>
            <c:spPr>
              <a:solidFill>
                <a:srgbClr val="8064A2">
                  <a:alpha val="50000"/>
                </a:srgbClr>
              </a:solidFill>
            </c:spPr>
          </c:dPt>
          <c:dPt>
            <c:idx val="3"/>
            <c:spPr>
              <a:solidFill>
                <a:srgbClr val="8064A2">
                  <a:alpha val="50000"/>
                </a:srgbClr>
              </a:solidFill>
            </c:spPr>
          </c:dPt>
          <c:cat>
            <c:strRef>
              <c:f>Sheet5!$K$120:$N$120</c:f>
              <c:strCache>
                <c:ptCount val="4"/>
                <c:pt idx="0">
                  <c:v>2012年：全体</c:v>
                </c:pt>
                <c:pt idx="1">
                  <c:v>2012年：喫食者</c:v>
                </c:pt>
                <c:pt idx="2">
                  <c:v>2009年：全体</c:v>
                </c:pt>
                <c:pt idx="3">
                  <c:v>2009年：喫食者</c:v>
                </c:pt>
              </c:strCache>
            </c:strRef>
          </c:cat>
          <c:val>
            <c:numRef>
              <c:f>Sheet5!$K$124:$N$124</c:f>
              <c:numCache>
                <c:formatCode>0.0_ </c:formatCode>
                <c:ptCount val="4"/>
                <c:pt idx="0">
                  <c:v>29.647435897435887</c:v>
                </c:pt>
                <c:pt idx="1">
                  <c:v>34.523809523809526</c:v>
                </c:pt>
                <c:pt idx="2">
                  <c:v>10.1</c:v>
                </c:pt>
                <c:pt idx="3">
                  <c:v>13</c:v>
                </c:pt>
              </c:numCache>
            </c:numRef>
          </c:val>
        </c:ser>
        <c:ser>
          <c:idx val="4"/>
          <c:order val="4"/>
          <c:tx>
            <c:strRef>
              <c:f>Sheet5!$J$125</c:f>
              <c:strCache>
                <c:ptCount val="1"/>
                <c:pt idx="0">
                  <c:v>全くあてはまらない</c:v>
                </c:pt>
              </c:strCache>
            </c:strRef>
          </c:tx>
          <c:dPt>
            <c:idx val="2"/>
            <c:spPr>
              <a:solidFill>
                <a:srgbClr val="4BACC6">
                  <a:alpha val="50000"/>
                </a:srgbClr>
              </a:solidFill>
            </c:spPr>
          </c:dPt>
          <c:dPt>
            <c:idx val="3"/>
            <c:spPr>
              <a:solidFill>
                <a:srgbClr val="4BACC6">
                  <a:alpha val="50000"/>
                </a:srgbClr>
              </a:solidFill>
            </c:spPr>
          </c:dPt>
          <c:cat>
            <c:strRef>
              <c:f>Sheet5!$K$120:$N$120</c:f>
              <c:strCache>
                <c:ptCount val="4"/>
                <c:pt idx="0">
                  <c:v>2012年：全体</c:v>
                </c:pt>
                <c:pt idx="1">
                  <c:v>2012年：喫食者</c:v>
                </c:pt>
                <c:pt idx="2">
                  <c:v>2009年：全体</c:v>
                </c:pt>
                <c:pt idx="3">
                  <c:v>2009年：喫食者</c:v>
                </c:pt>
              </c:strCache>
            </c:strRef>
          </c:cat>
          <c:val>
            <c:numRef>
              <c:f>Sheet5!$K$125:$N$125</c:f>
              <c:numCache>
                <c:formatCode>0.0_ </c:formatCode>
                <c:ptCount val="4"/>
                <c:pt idx="0">
                  <c:v>7.1314102564102502</c:v>
                </c:pt>
                <c:pt idx="1">
                  <c:v>6.8452380952380993</c:v>
                </c:pt>
                <c:pt idx="2">
                  <c:v>2.4</c:v>
                </c:pt>
                <c:pt idx="3">
                  <c:v>4</c:v>
                </c:pt>
              </c:numCache>
            </c:numRef>
          </c:val>
        </c:ser>
        <c:overlap val="100"/>
        <c:axId val="269309440"/>
        <c:axId val="269310976"/>
      </c:barChart>
      <c:catAx>
        <c:axId val="269309440"/>
        <c:scaling>
          <c:orientation val="maxMin"/>
        </c:scaling>
        <c:axPos val="l"/>
        <c:tickLblPos val="nextTo"/>
        <c:txPr>
          <a:bodyPr/>
          <a:lstStyle/>
          <a:p>
            <a:pPr>
              <a:defRPr sz="800"/>
            </a:pPr>
            <a:endParaRPr lang="ja-JP"/>
          </a:p>
        </c:txPr>
        <c:crossAx val="269310976"/>
        <c:crosses val="autoZero"/>
        <c:auto val="1"/>
        <c:lblAlgn val="ctr"/>
        <c:lblOffset val="100"/>
      </c:catAx>
      <c:valAx>
        <c:axId val="269310976"/>
        <c:scaling>
          <c:orientation val="minMax"/>
        </c:scaling>
        <c:axPos val="t"/>
        <c:majorGridlines/>
        <c:numFmt formatCode="0%" sourceLinked="1"/>
        <c:tickLblPos val="nextTo"/>
        <c:crossAx val="269309440"/>
        <c:crosses val="autoZero"/>
        <c:crossBetween val="between"/>
      </c:valAx>
    </c:plotArea>
    <c:legend>
      <c:legendPos val="b"/>
      <c:txPr>
        <a:bodyPr/>
        <a:lstStyle/>
        <a:p>
          <a:pPr>
            <a:defRPr sz="600"/>
          </a:pPr>
          <a:endParaRPr lang="ja-JP"/>
        </a:p>
      </c:txPr>
    </c:legend>
    <c:plotVisOnly val="1"/>
  </c:chart>
  <c:txPr>
    <a:bodyPr/>
    <a:lstStyle/>
    <a:p>
      <a:pPr>
        <a:defRPr sz="900"/>
      </a:pPr>
      <a:endParaRPr lang="ja-JP"/>
    </a:p>
  </c:txPr>
  <c:externalData r:id="rId1"/>
</c:chartSpace>
</file>

<file path=ppt/charts/chart101.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Sheet5!$J$147</c:f>
              <c:strCache>
                <c:ptCount val="1"/>
                <c:pt idx="0">
                  <c:v>非常にあてはまる</c:v>
                </c:pt>
              </c:strCache>
            </c:strRef>
          </c:tx>
          <c:dPt>
            <c:idx val="2"/>
            <c:spPr>
              <a:solidFill>
                <a:srgbClr val="4F81BD">
                  <a:alpha val="50000"/>
                </a:srgbClr>
              </a:solidFill>
            </c:spPr>
          </c:dPt>
          <c:dPt>
            <c:idx val="3"/>
            <c:spPr>
              <a:solidFill>
                <a:srgbClr val="4F81BD">
                  <a:alpha val="50000"/>
                </a:srgbClr>
              </a:solidFill>
            </c:spPr>
          </c:dPt>
          <c:cat>
            <c:strRef>
              <c:f>Sheet5!$K$146:$N$146</c:f>
              <c:strCache>
                <c:ptCount val="4"/>
                <c:pt idx="0">
                  <c:v>2012年：全体</c:v>
                </c:pt>
                <c:pt idx="1">
                  <c:v>2012年：喫食者</c:v>
                </c:pt>
                <c:pt idx="2">
                  <c:v>2009年：全体</c:v>
                </c:pt>
                <c:pt idx="3">
                  <c:v>2009年：喫食者</c:v>
                </c:pt>
              </c:strCache>
            </c:strRef>
          </c:cat>
          <c:val>
            <c:numRef>
              <c:f>Sheet5!$K$147:$N$147</c:f>
              <c:numCache>
                <c:formatCode>0.0_ </c:formatCode>
                <c:ptCount val="4"/>
                <c:pt idx="0">
                  <c:v>11.217948717948719</c:v>
                </c:pt>
                <c:pt idx="1">
                  <c:v>9.8214285714285712</c:v>
                </c:pt>
                <c:pt idx="2">
                  <c:v>20.8</c:v>
                </c:pt>
                <c:pt idx="3">
                  <c:v>22</c:v>
                </c:pt>
              </c:numCache>
            </c:numRef>
          </c:val>
        </c:ser>
        <c:ser>
          <c:idx val="1"/>
          <c:order val="1"/>
          <c:tx>
            <c:strRef>
              <c:f>Sheet5!$J$148</c:f>
              <c:strCache>
                <c:ptCount val="1"/>
                <c:pt idx="0">
                  <c:v>あてはまる</c:v>
                </c:pt>
              </c:strCache>
            </c:strRef>
          </c:tx>
          <c:dPt>
            <c:idx val="2"/>
            <c:spPr>
              <a:solidFill>
                <a:srgbClr val="C00000">
                  <a:alpha val="50000"/>
                </a:srgbClr>
              </a:solidFill>
            </c:spPr>
          </c:dPt>
          <c:dPt>
            <c:idx val="3"/>
            <c:spPr>
              <a:solidFill>
                <a:srgbClr val="C00000">
                  <a:alpha val="50000"/>
                </a:srgbClr>
              </a:solidFill>
            </c:spPr>
          </c:dPt>
          <c:cat>
            <c:strRef>
              <c:f>Sheet5!$K$146:$N$146</c:f>
              <c:strCache>
                <c:ptCount val="4"/>
                <c:pt idx="0">
                  <c:v>2012年：全体</c:v>
                </c:pt>
                <c:pt idx="1">
                  <c:v>2012年：喫食者</c:v>
                </c:pt>
                <c:pt idx="2">
                  <c:v>2009年：全体</c:v>
                </c:pt>
                <c:pt idx="3">
                  <c:v>2009年：喫食者</c:v>
                </c:pt>
              </c:strCache>
            </c:strRef>
          </c:cat>
          <c:val>
            <c:numRef>
              <c:f>Sheet5!$K$148:$N$148</c:f>
              <c:numCache>
                <c:formatCode>0.0_ </c:formatCode>
                <c:ptCount val="4"/>
                <c:pt idx="0">
                  <c:v>25</c:v>
                </c:pt>
                <c:pt idx="1">
                  <c:v>29.464285714285715</c:v>
                </c:pt>
                <c:pt idx="2">
                  <c:v>35</c:v>
                </c:pt>
                <c:pt idx="3">
                  <c:v>32</c:v>
                </c:pt>
              </c:numCache>
            </c:numRef>
          </c:val>
        </c:ser>
        <c:ser>
          <c:idx val="2"/>
          <c:order val="2"/>
          <c:tx>
            <c:strRef>
              <c:f>Sheet5!$J$149</c:f>
              <c:strCache>
                <c:ptCount val="1"/>
                <c:pt idx="0">
                  <c:v>ややあてはまる</c:v>
                </c:pt>
              </c:strCache>
            </c:strRef>
          </c:tx>
          <c:dPt>
            <c:idx val="2"/>
            <c:spPr>
              <a:solidFill>
                <a:schemeClr val="accent3">
                  <a:lumMod val="60000"/>
                  <a:lumOff val="40000"/>
                  <a:alpha val="50000"/>
                </a:schemeClr>
              </a:solidFill>
            </c:spPr>
          </c:dPt>
          <c:dPt>
            <c:idx val="3"/>
            <c:spPr>
              <a:solidFill>
                <a:srgbClr val="9BBB59">
                  <a:lumMod val="60000"/>
                  <a:lumOff val="40000"/>
                  <a:alpha val="50000"/>
                </a:srgbClr>
              </a:solidFill>
            </c:spPr>
          </c:dPt>
          <c:cat>
            <c:strRef>
              <c:f>Sheet5!$K$146:$N$146</c:f>
              <c:strCache>
                <c:ptCount val="4"/>
                <c:pt idx="0">
                  <c:v>2012年：全体</c:v>
                </c:pt>
                <c:pt idx="1">
                  <c:v>2012年：喫食者</c:v>
                </c:pt>
                <c:pt idx="2">
                  <c:v>2009年：全体</c:v>
                </c:pt>
                <c:pt idx="3">
                  <c:v>2009年：喫食者</c:v>
                </c:pt>
              </c:strCache>
            </c:strRef>
          </c:cat>
          <c:val>
            <c:numRef>
              <c:f>Sheet5!$K$149:$N$149</c:f>
              <c:numCache>
                <c:formatCode>0.0_ </c:formatCode>
                <c:ptCount val="4"/>
                <c:pt idx="0">
                  <c:v>33.814102564102534</c:v>
                </c:pt>
                <c:pt idx="1">
                  <c:v>31.25</c:v>
                </c:pt>
                <c:pt idx="2">
                  <c:v>31</c:v>
                </c:pt>
                <c:pt idx="3">
                  <c:v>31</c:v>
                </c:pt>
              </c:numCache>
            </c:numRef>
          </c:val>
        </c:ser>
        <c:ser>
          <c:idx val="3"/>
          <c:order val="3"/>
          <c:tx>
            <c:strRef>
              <c:f>Sheet5!$J$150</c:f>
              <c:strCache>
                <c:ptCount val="1"/>
                <c:pt idx="0">
                  <c:v>あまりあてはまらない</c:v>
                </c:pt>
              </c:strCache>
            </c:strRef>
          </c:tx>
          <c:spPr>
            <a:solidFill>
              <a:schemeClr val="accent4"/>
            </a:solidFill>
          </c:spPr>
          <c:dPt>
            <c:idx val="2"/>
            <c:spPr>
              <a:solidFill>
                <a:srgbClr val="8064A2">
                  <a:alpha val="50000"/>
                </a:srgbClr>
              </a:solidFill>
            </c:spPr>
          </c:dPt>
          <c:dPt>
            <c:idx val="3"/>
            <c:spPr>
              <a:solidFill>
                <a:srgbClr val="8064A2">
                  <a:alpha val="50000"/>
                </a:srgbClr>
              </a:solidFill>
            </c:spPr>
          </c:dPt>
          <c:cat>
            <c:strRef>
              <c:f>Sheet5!$K$146:$N$146</c:f>
              <c:strCache>
                <c:ptCount val="4"/>
                <c:pt idx="0">
                  <c:v>2012年：全体</c:v>
                </c:pt>
                <c:pt idx="1">
                  <c:v>2012年：喫食者</c:v>
                </c:pt>
                <c:pt idx="2">
                  <c:v>2009年：全体</c:v>
                </c:pt>
                <c:pt idx="3">
                  <c:v>2009年：喫食者</c:v>
                </c:pt>
              </c:strCache>
            </c:strRef>
          </c:cat>
          <c:val>
            <c:numRef>
              <c:f>Sheet5!$K$150:$N$150</c:f>
              <c:numCache>
                <c:formatCode>0.0_ </c:formatCode>
                <c:ptCount val="4"/>
                <c:pt idx="0">
                  <c:v>24.038461538461529</c:v>
                </c:pt>
                <c:pt idx="1">
                  <c:v>22.916666666666664</c:v>
                </c:pt>
                <c:pt idx="2">
                  <c:v>11.3</c:v>
                </c:pt>
                <c:pt idx="3">
                  <c:v>12</c:v>
                </c:pt>
              </c:numCache>
            </c:numRef>
          </c:val>
        </c:ser>
        <c:ser>
          <c:idx val="4"/>
          <c:order val="4"/>
          <c:tx>
            <c:strRef>
              <c:f>Sheet5!$J$151</c:f>
              <c:strCache>
                <c:ptCount val="1"/>
                <c:pt idx="0">
                  <c:v>全くあてはまらない</c:v>
                </c:pt>
              </c:strCache>
            </c:strRef>
          </c:tx>
          <c:dPt>
            <c:idx val="2"/>
            <c:spPr>
              <a:solidFill>
                <a:srgbClr val="4BACC6">
                  <a:alpha val="50000"/>
                </a:srgbClr>
              </a:solidFill>
            </c:spPr>
          </c:dPt>
          <c:dPt>
            <c:idx val="3"/>
            <c:spPr>
              <a:solidFill>
                <a:srgbClr val="4BACC6">
                  <a:alpha val="50000"/>
                </a:srgbClr>
              </a:solidFill>
            </c:spPr>
          </c:dPt>
          <c:cat>
            <c:strRef>
              <c:f>Sheet5!$K$146:$N$146</c:f>
              <c:strCache>
                <c:ptCount val="4"/>
                <c:pt idx="0">
                  <c:v>2012年：全体</c:v>
                </c:pt>
                <c:pt idx="1">
                  <c:v>2012年：喫食者</c:v>
                </c:pt>
                <c:pt idx="2">
                  <c:v>2009年：全体</c:v>
                </c:pt>
                <c:pt idx="3">
                  <c:v>2009年：喫食者</c:v>
                </c:pt>
              </c:strCache>
            </c:strRef>
          </c:cat>
          <c:val>
            <c:numRef>
              <c:f>Sheet5!$K$151:$N$151</c:f>
              <c:numCache>
                <c:formatCode>0.0_ </c:formatCode>
                <c:ptCount val="4"/>
                <c:pt idx="0">
                  <c:v>5.9294871794871788</c:v>
                </c:pt>
                <c:pt idx="1">
                  <c:v>6.5476190476190466</c:v>
                </c:pt>
                <c:pt idx="2">
                  <c:v>2</c:v>
                </c:pt>
                <c:pt idx="3">
                  <c:v>3</c:v>
                </c:pt>
              </c:numCache>
            </c:numRef>
          </c:val>
        </c:ser>
        <c:overlap val="100"/>
        <c:axId val="271059200"/>
        <c:axId val="271060992"/>
      </c:barChart>
      <c:catAx>
        <c:axId val="271059200"/>
        <c:scaling>
          <c:orientation val="maxMin"/>
        </c:scaling>
        <c:axPos val="l"/>
        <c:tickLblPos val="nextTo"/>
        <c:txPr>
          <a:bodyPr/>
          <a:lstStyle/>
          <a:p>
            <a:pPr>
              <a:defRPr sz="800"/>
            </a:pPr>
            <a:endParaRPr lang="ja-JP"/>
          </a:p>
        </c:txPr>
        <c:crossAx val="271060992"/>
        <c:crosses val="autoZero"/>
        <c:auto val="1"/>
        <c:lblAlgn val="ctr"/>
        <c:lblOffset val="100"/>
      </c:catAx>
      <c:valAx>
        <c:axId val="271060992"/>
        <c:scaling>
          <c:orientation val="minMax"/>
        </c:scaling>
        <c:axPos val="t"/>
        <c:majorGridlines/>
        <c:numFmt formatCode="0%" sourceLinked="1"/>
        <c:tickLblPos val="nextTo"/>
        <c:crossAx val="271059200"/>
        <c:crosses val="autoZero"/>
        <c:crossBetween val="between"/>
      </c:valAx>
    </c:plotArea>
    <c:legend>
      <c:legendPos val="b"/>
      <c:txPr>
        <a:bodyPr/>
        <a:lstStyle/>
        <a:p>
          <a:pPr>
            <a:defRPr sz="600"/>
          </a:pPr>
          <a:endParaRPr lang="ja-JP"/>
        </a:p>
      </c:txPr>
    </c:legend>
    <c:plotVisOnly val="1"/>
  </c:chart>
  <c:txPr>
    <a:bodyPr/>
    <a:lstStyle/>
    <a:p>
      <a:pPr>
        <a:defRPr sz="900"/>
      </a:pPr>
      <a:endParaRPr lang="ja-JP"/>
    </a:p>
  </c:txPr>
  <c:externalData r:id="rId1"/>
</c:chartSpace>
</file>

<file path=ppt/charts/chart102.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Sheet5!$J$173</c:f>
              <c:strCache>
                <c:ptCount val="1"/>
                <c:pt idx="0">
                  <c:v>非常にあてはまる</c:v>
                </c:pt>
              </c:strCache>
            </c:strRef>
          </c:tx>
          <c:dPt>
            <c:idx val="2"/>
            <c:spPr>
              <a:solidFill>
                <a:srgbClr val="4F81BD">
                  <a:alpha val="50000"/>
                </a:srgbClr>
              </a:solidFill>
            </c:spPr>
          </c:dPt>
          <c:dPt>
            <c:idx val="3"/>
            <c:spPr>
              <a:solidFill>
                <a:srgbClr val="4F81BD">
                  <a:alpha val="50000"/>
                </a:srgbClr>
              </a:solidFill>
            </c:spPr>
          </c:dPt>
          <c:cat>
            <c:strRef>
              <c:f>Sheet5!$K$172:$N$172</c:f>
              <c:strCache>
                <c:ptCount val="4"/>
                <c:pt idx="0">
                  <c:v>2012年：全体</c:v>
                </c:pt>
                <c:pt idx="1">
                  <c:v>2012年：喫食者</c:v>
                </c:pt>
                <c:pt idx="2">
                  <c:v>2009年：全体</c:v>
                </c:pt>
                <c:pt idx="3">
                  <c:v>2009年：喫食者</c:v>
                </c:pt>
              </c:strCache>
            </c:strRef>
          </c:cat>
          <c:val>
            <c:numRef>
              <c:f>Sheet5!$K$173:$N$173</c:f>
              <c:numCache>
                <c:formatCode>0.0_ </c:formatCode>
                <c:ptCount val="4"/>
                <c:pt idx="0">
                  <c:v>12.339743589743598</c:v>
                </c:pt>
                <c:pt idx="1">
                  <c:v>11.904761904761903</c:v>
                </c:pt>
                <c:pt idx="2">
                  <c:v>21.8</c:v>
                </c:pt>
                <c:pt idx="3">
                  <c:v>21.5</c:v>
                </c:pt>
              </c:numCache>
            </c:numRef>
          </c:val>
        </c:ser>
        <c:ser>
          <c:idx val="1"/>
          <c:order val="1"/>
          <c:tx>
            <c:strRef>
              <c:f>Sheet5!$J$174</c:f>
              <c:strCache>
                <c:ptCount val="1"/>
                <c:pt idx="0">
                  <c:v>あてはまる</c:v>
                </c:pt>
              </c:strCache>
            </c:strRef>
          </c:tx>
          <c:dPt>
            <c:idx val="2"/>
            <c:spPr>
              <a:solidFill>
                <a:srgbClr val="C00000">
                  <a:alpha val="50000"/>
                </a:srgbClr>
              </a:solidFill>
            </c:spPr>
          </c:dPt>
          <c:dPt>
            <c:idx val="3"/>
            <c:spPr>
              <a:solidFill>
                <a:srgbClr val="C00000">
                  <a:alpha val="50000"/>
                </a:srgbClr>
              </a:solidFill>
            </c:spPr>
          </c:dPt>
          <c:cat>
            <c:strRef>
              <c:f>Sheet5!$K$172:$N$172</c:f>
              <c:strCache>
                <c:ptCount val="4"/>
                <c:pt idx="0">
                  <c:v>2012年：全体</c:v>
                </c:pt>
                <c:pt idx="1">
                  <c:v>2012年：喫食者</c:v>
                </c:pt>
                <c:pt idx="2">
                  <c:v>2009年：全体</c:v>
                </c:pt>
                <c:pt idx="3">
                  <c:v>2009年：喫食者</c:v>
                </c:pt>
              </c:strCache>
            </c:strRef>
          </c:cat>
          <c:val>
            <c:numRef>
              <c:f>Sheet5!$K$174:$N$174</c:f>
              <c:numCache>
                <c:formatCode>0.0_ </c:formatCode>
                <c:ptCount val="4"/>
                <c:pt idx="0">
                  <c:v>23.477564102564102</c:v>
                </c:pt>
                <c:pt idx="1">
                  <c:v>27.678571428571431</c:v>
                </c:pt>
                <c:pt idx="2">
                  <c:v>31.1</c:v>
                </c:pt>
                <c:pt idx="3">
                  <c:v>28.5</c:v>
                </c:pt>
              </c:numCache>
            </c:numRef>
          </c:val>
        </c:ser>
        <c:ser>
          <c:idx val="2"/>
          <c:order val="2"/>
          <c:tx>
            <c:strRef>
              <c:f>Sheet5!$J$175</c:f>
              <c:strCache>
                <c:ptCount val="1"/>
                <c:pt idx="0">
                  <c:v>ややあてはまる</c:v>
                </c:pt>
              </c:strCache>
            </c:strRef>
          </c:tx>
          <c:dPt>
            <c:idx val="2"/>
            <c:spPr>
              <a:solidFill>
                <a:schemeClr val="accent3">
                  <a:lumMod val="60000"/>
                  <a:lumOff val="40000"/>
                  <a:alpha val="50000"/>
                </a:schemeClr>
              </a:solidFill>
            </c:spPr>
          </c:dPt>
          <c:dPt>
            <c:idx val="3"/>
            <c:spPr>
              <a:solidFill>
                <a:srgbClr val="9BBB59">
                  <a:lumMod val="60000"/>
                  <a:lumOff val="40000"/>
                  <a:alpha val="50000"/>
                </a:srgbClr>
              </a:solidFill>
            </c:spPr>
          </c:dPt>
          <c:cat>
            <c:strRef>
              <c:f>Sheet5!$K$172:$N$172</c:f>
              <c:strCache>
                <c:ptCount val="4"/>
                <c:pt idx="0">
                  <c:v>2012年：全体</c:v>
                </c:pt>
                <c:pt idx="1">
                  <c:v>2012年：喫食者</c:v>
                </c:pt>
                <c:pt idx="2">
                  <c:v>2009年：全体</c:v>
                </c:pt>
                <c:pt idx="3">
                  <c:v>2009年：喫食者</c:v>
                </c:pt>
              </c:strCache>
            </c:strRef>
          </c:cat>
          <c:val>
            <c:numRef>
              <c:f>Sheet5!$K$175:$N$175</c:f>
              <c:numCache>
                <c:formatCode>0.0_ </c:formatCode>
                <c:ptCount val="4"/>
                <c:pt idx="0">
                  <c:v>29.967948717948715</c:v>
                </c:pt>
                <c:pt idx="1">
                  <c:v>31.547619047619033</c:v>
                </c:pt>
                <c:pt idx="2">
                  <c:v>31.5</c:v>
                </c:pt>
                <c:pt idx="3">
                  <c:v>33.5</c:v>
                </c:pt>
              </c:numCache>
            </c:numRef>
          </c:val>
        </c:ser>
        <c:ser>
          <c:idx val="3"/>
          <c:order val="3"/>
          <c:tx>
            <c:strRef>
              <c:f>Sheet5!$J$176</c:f>
              <c:strCache>
                <c:ptCount val="1"/>
                <c:pt idx="0">
                  <c:v>あまりあてはまらない</c:v>
                </c:pt>
              </c:strCache>
            </c:strRef>
          </c:tx>
          <c:spPr>
            <a:solidFill>
              <a:schemeClr val="accent4"/>
            </a:solidFill>
          </c:spPr>
          <c:dPt>
            <c:idx val="2"/>
            <c:spPr>
              <a:solidFill>
                <a:srgbClr val="8064A2">
                  <a:alpha val="50000"/>
                </a:srgbClr>
              </a:solidFill>
            </c:spPr>
          </c:dPt>
          <c:dPt>
            <c:idx val="3"/>
            <c:spPr>
              <a:solidFill>
                <a:srgbClr val="8064A2">
                  <a:alpha val="50000"/>
                </a:srgbClr>
              </a:solidFill>
            </c:spPr>
          </c:dPt>
          <c:cat>
            <c:strRef>
              <c:f>Sheet5!$K$172:$N$172</c:f>
              <c:strCache>
                <c:ptCount val="4"/>
                <c:pt idx="0">
                  <c:v>2012年：全体</c:v>
                </c:pt>
                <c:pt idx="1">
                  <c:v>2012年：喫食者</c:v>
                </c:pt>
                <c:pt idx="2">
                  <c:v>2009年：全体</c:v>
                </c:pt>
                <c:pt idx="3">
                  <c:v>2009年：喫食者</c:v>
                </c:pt>
              </c:strCache>
            </c:strRef>
          </c:cat>
          <c:val>
            <c:numRef>
              <c:f>Sheet5!$K$176:$N$176</c:f>
              <c:numCache>
                <c:formatCode>0.0_ </c:formatCode>
                <c:ptCount val="4"/>
                <c:pt idx="0">
                  <c:v>27.644230769230784</c:v>
                </c:pt>
                <c:pt idx="1">
                  <c:v>22.321428571428573</c:v>
                </c:pt>
                <c:pt idx="2">
                  <c:v>12.1</c:v>
                </c:pt>
                <c:pt idx="3">
                  <c:v>13</c:v>
                </c:pt>
              </c:numCache>
            </c:numRef>
          </c:val>
        </c:ser>
        <c:ser>
          <c:idx val="4"/>
          <c:order val="4"/>
          <c:tx>
            <c:strRef>
              <c:f>Sheet5!$J$177</c:f>
              <c:strCache>
                <c:ptCount val="1"/>
                <c:pt idx="0">
                  <c:v>全くあてはまらない</c:v>
                </c:pt>
              </c:strCache>
            </c:strRef>
          </c:tx>
          <c:dPt>
            <c:idx val="2"/>
            <c:spPr>
              <a:solidFill>
                <a:srgbClr val="4BACC6">
                  <a:alpha val="50000"/>
                </a:srgbClr>
              </a:solidFill>
            </c:spPr>
          </c:dPt>
          <c:dPt>
            <c:idx val="3"/>
            <c:spPr>
              <a:solidFill>
                <a:srgbClr val="4BACC6">
                  <a:alpha val="50000"/>
                </a:srgbClr>
              </a:solidFill>
            </c:spPr>
          </c:dPt>
          <c:cat>
            <c:strRef>
              <c:f>Sheet5!$K$172:$N$172</c:f>
              <c:strCache>
                <c:ptCount val="4"/>
                <c:pt idx="0">
                  <c:v>2012年：全体</c:v>
                </c:pt>
                <c:pt idx="1">
                  <c:v>2012年：喫食者</c:v>
                </c:pt>
                <c:pt idx="2">
                  <c:v>2009年：全体</c:v>
                </c:pt>
                <c:pt idx="3">
                  <c:v>2009年：喫食者</c:v>
                </c:pt>
              </c:strCache>
            </c:strRef>
          </c:cat>
          <c:val>
            <c:numRef>
              <c:f>Sheet5!$K$177:$N$177</c:f>
              <c:numCache>
                <c:formatCode>0.0_ </c:formatCode>
                <c:ptCount val="4"/>
                <c:pt idx="0">
                  <c:v>6.5705128205128212</c:v>
                </c:pt>
                <c:pt idx="1">
                  <c:v>6.5476190476190466</c:v>
                </c:pt>
                <c:pt idx="2">
                  <c:v>3.5</c:v>
                </c:pt>
                <c:pt idx="3">
                  <c:v>3.5</c:v>
                </c:pt>
              </c:numCache>
            </c:numRef>
          </c:val>
        </c:ser>
        <c:overlap val="100"/>
        <c:axId val="272841728"/>
        <c:axId val="272851712"/>
      </c:barChart>
      <c:catAx>
        <c:axId val="272841728"/>
        <c:scaling>
          <c:orientation val="maxMin"/>
        </c:scaling>
        <c:axPos val="l"/>
        <c:tickLblPos val="nextTo"/>
        <c:txPr>
          <a:bodyPr/>
          <a:lstStyle/>
          <a:p>
            <a:pPr>
              <a:defRPr sz="800"/>
            </a:pPr>
            <a:endParaRPr lang="ja-JP"/>
          </a:p>
        </c:txPr>
        <c:crossAx val="272851712"/>
        <c:crosses val="autoZero"/>
        <c:auto val="1"/>
        <c:lblAlgn val="ctr"/>
        <c:lblOffset val="100"/>
      </c:catAx>
      <c:valAx>
        <c:axId val="272851712"/>
        <c:scaling>
          <c:orientation val="minMax"/>
        </c:scaling>
        <c:axPos val="t"/>
        <c:majorGridlines/>
        <c:numFmt formatCode="0%" sourceLinked="1"/>
        <c:tickLblPos val="nextTo"/>
        <c:crossAx val="272841728"/>
        <c:crosses val="autoZero"/>
        <c:crossBetween val="between"/>
      </c:valAx>
    </c:plotArea>
    <c:legend>
      <c:legendPos val="b"/>
      <c:txPr>
        <a:bodyPr/>
        <a:lstStyle/>
        <a:p>
          <a:pPr>
            <a:defRPr sz="600"/>
          </a:pPr>
          <a:endParaRPr lang="ja-JP"/>
        </a:p>
      </c:txPr>
    </c:legend>
    <c:plotVisOnly val="1"/>
  </c:chart>
  <c:txPr>
    <a:bodyPr/>
    <a:lstStyle/>
    <a:p>
      <a:pPr>
        <a:defRPr sz="900"/>
      </a:pPr>
      <a:endParaRPr lang="ja-JP"/>
    </a:p>
  </c:txPr>
  <c:externalData r:id="rId1"/>
</c:chartSpace>
</file>

<file path=ppt/charts/chart103.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Sheet5!$J$199</c:f>
              <c:strCache>
                <c:ptCount val="1"/>
                <c:pt idx="0">
                  <c:v>非常にあてはまる</c:v>
                </c:pt>
              </c:strCache>
            </c:strRef>
          </c:tx>
          <c:dPt>
            <c:idx val="2"/>
            <c:spPr>
              <a:solidFill>
                <a:srgbClr val="4F81BD">
                  <a:alpha val="50000"/>
                </a:srgbClr>
              </a:solidFill>
            </c:spPr>
          </c:dPt>
          <c:dPt>
            <c:idx val="3"/>
            <c:spPr>
              <a:solidFill>
                <a:srgbClr val="4F81BD">
                  <a:alpha val="50000"/>
                </a:srgbClr>
              </a:solidFill>
            </c:spPr>
          </c:dPt>
          <c:cat>
            <c:strRef>
              <c:f>Sheet5!$K$198:$N$198</c:f>
              <c:strCache>
                <c:ptCount val="4"/>
                <c:pt idx="0">
                  <c:v>2012年：全体</c:v>
                </c:pt>
                <c:pt idx="1">
                  <c:v>2012年：喫食者</c:v>
                </c:pt>
                <c:pt idx="2">
                  <c:v>2009年：全体</c:v>
                </c:pt>
                <c:pt idx="3">
                  <c:v>2009年：喫食者</c:v>
                </c:pt>
              </c:strCache>
            </c:strRef>
          </c:cat>
          <c:val>
            <c:numRef>
              <c:f>Sheet5!$K$199:$N$199</c:f>
              <c:numCache>
                <c:formatCode>0.0_ </c:formatCode>
                <c:ptCount val="4"/>
                <c:pt idx="0">
                  <c:v>3.9262820512820511</c:v>
                </c:pt>
                <c:pt idx="1">
                  <c:v>2.6785714285714302</c:v>
                </c:pt>
                <c:pt idx="2">
                  <c:v>13.8</c:v>
                </c:pt>
                <c:pt idx="3">
                  <c:v>11.5</c:v>
                </c:pt>
              </c:numCache>
            </c:numRef>
          </c:val>
        </c:ser>
        <c:ser>
          <c:idx val="1"/>
          <c:order val="1"/>
          <c:tx>
            <c:strRef>
              <c:f>Sheet5!$J$200</c:f>
              <c:strCache>
                <c:ptCount val="1"/>
                <c:pt idx="0">
                  <c:v>あてはまる</c:v>
                </c:pt>
              </c:strCache>
            </c:strRef>
          </c:tx>
          <c:dPt>
            <c:idx val="2"/>
            <c:spPr>
              <a:solidFill>
                <a:srgbClr val="C00000">
                  <a:alpha val="50000"/>
                </a:srgbClr>
              </a:solidFill>
            </c:spPr>
          </c:dPt>
          <c:dPt>
            <c:idx val="3"/>
            <c:spPr>
              <a:solidFill>
                <a:srgbClr val="C00000">
                  <a:alpha val="50000"/>
                </a:srgbClr>
              </a:solidFill>
            </c:spPr>
          </c:dPt>
          <c:cat>
            <c:strRef>
              <c:f>Sheet5!$K$198:$N$198</c:f>
              <c:strCache>
                <c:ptCount val="4"/>
                <c:pt idx="0">
                  <c:v>2012年：全体</c:v>
                </c:pt>
                <c:pt idx="1">
                  <c:v>2012年：喫食者</c:v>
                </c:pt>
                <c:pt idx="2">
                  <c:v>2009年：全体</c:v>
                </c:pt>
                <c:pt idx="3">
                  <c:v>2009年：喫食者</c:v>
                </c:pt>
              </c:strCache>
            </c:strRef>
          </c:cat>
          <c:val>
            <c:numRef>
              <c:f>Sheet5!$K$200:$N$200</c:f>
              <c:numCache>
                <c:formatCode>0.0_ </c:formatCode>
                <c:ptCount val="4"/>
                <c:pt idx="0">
                  <c:v>8.0929487179487207</c:v>
                </c:pt>
                <c:pt idx="1">
                  <c:v>8.6309523809523689</c:v>
                </c:pt>
                <c:pt idx="2">
                  <c:v>23.9</c:v>
                </c:pt>
                <c:pt idx="3">
                  <c:v>24.5</c:v>
                </c:pt>
              </c:numCache>
            </c:numRef>
          </c:val>
        </c:ser>
        <c:ser>
          <c:idx val="2"/>
          <c:order val="2"/>
          <c:tx>
            <c:strRef>
              <c:f>Sheet5!$J$201</c:f>
              <c:strCache>
                <c:ptCount val="1"/>
                <c:pt idx="0">
                  <c:v>ややあてはまる</c:v>
                </c:pt>
              </c:strCache>
            </c:strRef>
          </c:tx>
          <c:dPt>
            <c:idx val="2"/>
            <c:spPr>
              <a:solidFill>
                <a:schemeClr val="accent3">
                  <a:lumMod val="60000"/>
                  <a:lumOff val="40000"/>
                  <a:alpha val="50000"/>
                </a:schemeClr>
              </a:solidFill>
            </c:spPr>
          </c:dPt>
          <c:dPt>
            <c:idx val="3"/>
            <c:spPr>
              <a:solidFill>
                <a:srgbClr val="9BBB59">
                  <a:lumMod val="60000"/>
                  <a:lumOff val="40000"/>
                  <a:alpha val="50000"/>
                </a:srgbClr>
              </a:solidFill>
            </c:spPr>
          </c:dPt>
          <c:cat>
            <c:strRef>
              <c:f>Sheet5!$K$198:$N$198</c:f>
              <c:strCache>
                <c:ptCount val="4"/>
                <c:pt idx="0">
                  <c:v>2012年：全体</c:v>
                </c:pt>
                <c:pt idx="1">
                  <c:v>2012年：喫食者</c:v>
                </c:pt>
                <c:pt idx="2">
                  <c:v>2009年：全体</c:v>
                </c:pt>
                <c:pt idx="3">
                  <c:v>2009年：喫食者</c:v>
                </c:pt>
              </c:strCache>
            </c:strRef>
          </c:cat>
          <c:val>
            <c:numRef>
              <c:f>Sheet5!$K$201:$N$201</c:f>
              <c:numCache>
                <c:formatCode>0.0_ </c:formatCode>
                <c:ptCount val="4"/>
                <c:pt idx="0">
                  <c:v>24.759615384615387</c:v>
                </c:pt>
                <c:pt idx="1">
                  <c:v>23.809523809523778</c:v>
                </c:pt>
                <c:pt idx="2">
                  <c:v>37.6</c:v>
                </c:pt>
                <c:pt idx="3">
                  <c:v>36.5</c:v>
                </c:pt>
              </c:numCache>
            </c:numRef>
          </c:val>
        </c:ser>
        <c:ser>
          <c:idx val="3"/>
          <c:order val="3"/>
          <c:tx>
            <c:strRef>
              <c:f>Sheet5!$J$202</c:f>
              <c:strCache>
                <c:ptCount val="1"/>
                <c:pt idx="0">
                  <c:v>あまりあてはまらない</c:v>
                </c:pt>
              </c:strCache>
            </c:strRef>
          </c:tx>
          <c:spPr>
            <a:solidFill>
              <a:schemeClr val="accent4"/>
            </a:solidFill>
          </c:spPr>
          <c:dPt>
            <c:idx val="2"/>
            <c:spPr>
              <a:solidFill>
                <a:srgbClr val="8064A2">
                  <a:alpha val="50000"/>
                </a:srgbClr>
              </a:solidFill>
            </c:spPr>
          </c:dPt>
          <c:dPt>
            <c:idx val="3"/>
            <c:spPr>
              <a:solidFill>
                <a:srgbClr val="8064A2">
                  <a:alpha val="50000"/>
                </a:srgbClr>
              </a:solidFill>
            </c:spPr>
          </c:dPt>
          <c:cat>
            <c:strRef>
              <c:f>Sheet5!$K$198:$N$198</c:f>
              <c:strCache>
                <c:ptCount val="4"/>
                <c:pt idx="0">
                  <c:v>2012年：全体</c:v>
                </c:pt>
                <c:pt idx="1">
                  <c:v>2012年：喫食者</c:v>
                </c:pt>
                <c:pt idx="2">
                  <c:v>2009年：全体</c:v>
                </c:pt>
                <c:pt idx="3">
                  <c:v>2009年：喫食者</c:v>
                </c:pt>
              </c:strCache>
            </c:strRef>
          </c:cat>
          <c:val>
            <c:numRef>
              <c:f>Sheet5!$K$202:$N$202</c:f>
              <c:numCache>
                <c:formatCode>0.0_ </c:formatCode>
                <c:ptCount val="4"/>
                <c:pt idx="0">
                  <c:v>50.160256410256395</c:v>
                </c:pt>
                <c:pt idx="1">
                  <c:v>50</c:v>
                </c:pt>
                <c:pt idx="2">
                  <c:v>20.3</c:v>
                </c:pt>
                <c:pt idx="3">
                  <c:v>23</c:v>
                </c:pt>
              </c:numCache>
            </c:numRef>
          </c:val>
        </c:ser>
        <c:ser>
          <c:idx val="4"/>
          <c:order val="4"/>
          <c:tx>
            <c:strRef>
              <c:f>Sheet5!$J$203</c:f>
              <c:strCache>
                <c:ptCount val="1"/>
                <c:pt idx="0">
                  <c:v>全くあてはまらない</c:v>
                </c:pt>
              </c:strCache>
            </c:strRef>
          </c:tx>
          <c:dPt>
            <c:idx val="2"/>
            <c:spPr>
              <a:solidFill>
                <a:srgbClr val="4BACC6">
                  <a:alpha val="50000"/>
                </a:srgbClr>
              </a:solidFill>
            </c:spPr>
          </c:dPt>
          <c:dPt>
            <c:idx val="3"/>
            <c:spPr>
              <a:solidFill>
                <a:srgbClr val="4BACC6">
                  <a:alpha val="50000"/>
                </a:srgbClr>
              </a:solidFill>
            </c:spPr>
          </c:dPt>
          <c:cat>
            <c:strRef>
              <c:f>Sheet5!$K$198:$N$198</c:f>
              <c:strCache>
                <c:ptCount val="4"/>
                <c:pt idx="0">
                  <c:v>2012年：全体</c:v>
                </c:pt>
                <c:pt idx="1">
                  <c:v>2012年：喫食者</c:v>
                </c:pt>
                <c:pt idx="2">
                  <c:v>2009年：全体</c:v>
                </c:pt>
                <c:pt idx="3">
                  <c:v>2009年：喫食者</c:v>
                </c:pt>
              </c:strCache>
            </c:strRef>
          </c:cat>
          <c:val>
            <c:numRef>
              <c:f>Sheet5!$K$203:$N$203</c:f>
              <c:numCache>
                <c:formatCode>0.0_ </c:formatCode>
                <c:ptCount val="4"/>
                <c:pt idx="0">
                  <c:v>13.060897435897436</c:v>
                </c:pt>
                <c:pt idx="1">
                  <c:v>14.880952380952381</c:v>
                </c:pt>
                <c:pt idx="2">
                  <c:v>4.5</c:v>
                </c:pt>
                <c:pt idx="3">
                  <c:v>4.5</c:v>
                </c:pt>
              </c:numCache>
            </c:numRef>
          </c:val>
        </c:ser>
        <c:overlap val="100"/>
        <c:axId val="274694144"/>
        <c:axId val="274695680"/>
      </c:barChart>
      <c:catAx>
        <c:axId val="274694144"/>
        <c:scaling>
          <c:orientation val="maxMin"/>
        </c:scaling>
        <c:axPos val="l"/>
        <c:tickLblPos val="nextTo"/>
        <c:txPr>
          <a:bodyPr/>
          <a:lstStyle/>
          <a:p>
            <a:pPr>
              <a:defRPr sz="800"/>
            </a:pPr>
            <a:endParaRPr lang="ja-JP"/>
          </a:p>
        </c:txPr>
        <c:crossAx val="274695680"/>
        <c:crosses val="autoZero"/>
        <c:auto val="1"/>
        <c:lblAlgn val="ctr"/>
        <c:lblOffset val="100"/>
      </c:catAx>
      <c:valAx>
        <c:axId val="274695680"/>
        <c:scaling>
          <c:orientation val="minMax"/>
        </c:scaling>
        <c:axPos val="t"/>
        <c:majorGridlines/>
        <c:numFmt formatCode="0%" sourceLinked="1"/>
        <c:tickLblPos val="nextTo"/>
        <c:crossAx val="274694144"/>
        <c:crosses val="autoZero"/>
        <c:crossBetween val="between"/>
      </c:valAx>
    </c:plotArea>
    <c:legend>
      <c:legendPos val="b"/>
      <c:txPr>
        <a:bodyPr/>
        <a:lstStyle/>
        <a:p>
          <a:pPr>
            <a:defRPr sz="600"/>
          </a:pPr>
          <a:endParaRPr lang="ja-JP"/>
        </a:p>
      </c:txPr>
    </c:legend>
    <c:plotVisOnly val="1"/>
  </c:chart>
  <c:txPr>
    <a:bodyPr/>
    <a:lstStyle/>
    <a:p>
      <a:pPr>
        <a:defRPr sz="900"/>
      </a:pPr>
      <a:endParaRPr lang="ja-JP"/>
    </a:p>
  </c:txPr>
  <c:externalData r:id="rId1"/>
</c:chartSpace>
</file>

<file path=ppt/charts/chart104.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Sheet5!$J$225</c:f>
              <c:strCache>
                <c:ptCount val="1"/>
                <c:pt idx="0">
                  <c:v>非常にあてはまる</c:v>
                </c:pt>
              </c:strCache>
            </c:strRef>
          </c:tx>
          <c:dPt>
            <c:idx val="2"/>
            <c:spPr>
              <a:solidFill>
                <a:srgbClr val="4F81BD">
                  <a:alpha val="50000"/>
                </a:srgbClr>
              </a:solidFill>
            </c:spPr>
          </c:dPt>
          <c:dPt>
            <c:idx val="3"/>
            <c:spPr>
              <a:solidFill>
                <a:srgbClr val="4F81BD">
                  <a:alpha val="50000"/>
                </a:srgbClr>
              </a:solidFill>
            </c:spPr>
          </c:dPt>
          <c:cat>
            <c:strRef>
              <c:f>Sheet5!$K$224:$N$224</c:f>
              <c:strCache>
                <c:ptCount val="4"/>
                <c:pt idx="0">
                  <c:v>2012年：全体</c:v>
                </c:pt>
                <c:pt idx="1">
                  <c:v>2012年：喫食者</c:v>
                </c:pt>
                <c:pt idx="2">
                  <c:v>2009年：全体</c:v>
                </c:pt>
                <c:pt idx="3">
                  <c:v>2009年：喫食者</c:v>
                </c:pt>
              </c:strCache>
            </c:strRef>
          </c:cat>
          <c:val>
            <c:numRef>
              <c:f>Sheet5!$K$225:$N$225</c:f>
              <c:numCache>
                <c:formatCode>0.0_ </c:formatCode>
                <c:ptCount val="4"/>
                <c:pt idx="0">
                  <c:v>13.22115384615384</c:v>
                </c:pt>
                <c:pt idx="1">
                  <c:v>9.8214285714285712</c:v>
                </c:pt>
                <c:pt idx="2">
                  <c:v>39.9</c:v>
                </c:pt>
                <c:pt idx="3">
                  <c:v>33</c:v>
                </c:pt>
              </c:numCache>
            </c:numRef>
          </c:val>
        </c:ser>
        <c:ser>
          <c:idx val="1"/>
          <c:order val="1"/>
          <c:tx>
            <c:strRef>
              <c:f>Sheet5!$J$226</c:f>
              <c:strCache>
                <c:ptCount val="1"/>
                <c:pt idx="0">
                  <c:v>あてはまる</c:v>
                </c:pt>
              </c:strCache>
            </c:strRef>
          </c:tx>
          <c:dPt>
            <c:idx val="2"/>
            <c:spPr>
              <a:solidFill>
                <a:srgbClr val="C00000">
                  <a:alpha val="50000"/>
                </a:srgbClr>
              </a:solidFill>
            </c:spPr>
          </c:dPt>
          <c:dPt>
            <c:idx val="3"/>
            <c:spPr>
              <a:solidFill>
                <a:srgbClr val="C00000">
                  <a:alpha val="50000"/>
                </a:srgbClr>
              </a:solidFill>
            </c:spPr>
          </c:dPt>
          <c:cat>
            <c:strRef>
              <c:f>Sheet5!$K$224:$N$224</c:f>
              <c:strCache>
                <c:ptCount val="4"/>
                <c:pt idx="0">
                  <c:v>2012年：全体</c:v>
                </c:pt>
                <c:pt idx="1">
                  <c:v>2012年：喫食者</c:v>
                </c:pt>
                <c:pt idx="2">
                  <c:v>2009年：全体</c:v>
                </c:pt>
                <c:pt idx="3">
                  <c:v>2009年：喫食者</c:v>
                </c:pt>
              </c:strCache>
            </c:strRef>
          </c:cat>
          <c:val>
            <c:numRef>
              <c:f>Sheet5!$K$226:$N$226</c:f>
              <c:numCache>
                <c:formatCode>0.0_ </c:formatCode>
                <c:ptCount val="4"/>
                <c:pt idx="0">
                  <c:v>19.951923076923062</c:v>
                </c:pt>
                <c:pt idx="1">
                  <c:v>19.642857142857157</c:v>
                </c:pt>
                <c:pt idx="2">
                  <c:v>28.3</c:v>
                </c:pt>
                <c:pt idx="3">
                  <c:v>34</c:v>
                </c:pt>
              </c:numCache>
            </c:numRef>
          </c:val>
        </c:ser>
        <c:ser>
          <c:idx val="2"/>
          <c:order val="2"/>
          <c:tx>
            <c:strRef>
              <c:f>Sheet5!$J$227</c:f>
              <c:strCache>
                <c:ptCount val="1"/>
                <c:pt idx="0">
                  <c:v>ややあてはまる</c:v>
                </c:pt>
              </c:strCache>
            </c:strRef>
          </c:tx>
          <c:dPt>
            <c:idx val="2"/>
            <c:spPr>
              <a:solidFill>
                <a:schemeClr val="accent3">
                  <a:lumMod val="60000"/>
                  <a:lumOff val="40000"/>
                  <a:alpha val="50000"/>
                </a:schemeClr>
              </a:solidFill>
            </c:spPr>
          </c:dPt>
          <c:dPt>
            <c:idx val="3"/>
            <c:spPr>
              <a:solidFill>
                <a:srgbClr val="9BBB59">
                  <a:lumMod val="60000"/>
                  <a:lumOff val="40000"/>
                  <a:alpha val="50000"/>
                </a:srgbClr>
              </a:solidFill>
            </c:spPr>
          </c:dPt>
          <c:cat>
            <c:strRef>
              <c:f>Sheet5!$K$224:$N$224</c:f>
              <c:strCache>
                <c:ptCount val="4"/>
                <c:pt idx="0">
                  <c:v>2012年：全体</c:v>
                </c:pt>
                <c:pt idx="1">
                  <c:v>2012年：喫食者</c:v>
                </c:pt>
                <c:pt idx="2">
                  <c:v>2009年：全体</c:v>
                </c:pt>
                <c:pt idx="3">
                  <c:v>2009年：喫食者</c:v>
                </c:pt>
              </c:strCache>
            </c:strRef>
          </c:cat>
          <c:val>
            <c:numRef>
              <c:f>Sheet5!$K$227:$N$227</c:f>
              <c:numCache>
                <c:formatCode>0.0_ </c:formatCode>
                <c:ptCount val="4"/>
                <c:pt idx="0">
                  <c:v>31.33012820512819</c:v>
                </c:pt>
                <c:pt idx="1">
                  <c:v>35.416666666666586</c:v>
                </c:pt>
                <c:pt idx="2">
                  <c:v>23</c:v>
                </c:pt>
                <c:pt idx="3">
                  <c:v>20.5</c:v>
                </c:pt>
              </c:numCache>
            </c:numRef>
          </c:val>
        </c:ser>
        <c:ser>
          <c:idx val="3"/>
          <c:order val="3"/>
          <c:tx>
            <c:strRef>
              <c:f>Sheet5!$J$228</c:f>
              <c:strCache>
                <c:ptCount val="1"/>
                <c:pt idx="0">
                  <c:v>あまりあてはまらない</c:v>
                </c:pt>
              </c:strCache>
            </c:strRef>
          </c:tx>
          <c:spPr>
            <a:solidFill>
              <a:schemeClr val="accent4"/>
            </a:solidFill>
          </c:spPr>
          <c:dPt>
            <c:idx val="2"/>
            <c:spPr>
              <a:solidFill>
                <a:srgbClr val="8064A2">
                  <a:alpha val="50000"/>
                </a:srgbClr>
              </a:solidFill>
            </c:spPr>
          </c:dPt>
          <c:dPt>
            <c:idx val="3"/>
            <c:spPr>
              <a:solidFill>
                <a:srgbClr val="8064A2">
                  <a:alpha val="50000"/>
                </a:srgbClr>
              </a:solidFill>
            </c:spPr>
          </c:dPt>
          <c:cat>
            <c:strRef>
              <c:f>Sheet5!$K$224:$N$224</c:f>
              <c:strCache>
                <c:ptCount val="4"/>
                <c:pt idx="0">
                  <c:v>2012年：全体</c:v>
                </c:pt>
                <c:pt idx="1">
                  <c:v>2012年：喫食者</c:v>
                </c:pt>
                <c:pt idx="2">
                  <c:v>2009年：全体</c:v>
                </c:pt>
                <c:pt idx="3">
                  <c:v>2009年：喫食者</c:v>
                </c:pt>
              </c:strCache>
            </c:strRef>
          </c:cat>
          <c:val>
            <c:numRef>
              <c:f>Sheet5!$K$228:$N$228</c:f>
              <c:numCache>
                <c:formatCode>0.0_ </c:formatCode>
                <c:ptCount val="4"/>
                <c:pt idx="0">
                  <c:v>28.20512820512818</c:v>
                </c:pt>
                <c:pt idx="1">
                  <c:v>27.976190476190478</c:v>
                </c:pt>
                <c:pt idx="2">
                  <c:v>7</c:v>
                </c:pt>
                <c:pt idx="3">
                  <c:v>9.5</c:v>
                </c:pt>
              </c:numCache>
            </c:numRef>
          </c:val>
        </c:ser>
        <c:ser>
          <c:idx val="4"/>
          <c:order val="4"/>
          <c:tx>
            <c:strRef>
              <c:f>Sheet5!$J$229</c:f>
              <c:strCache>
                <c:ptCount val="1"/>
                <c:pt idx="0">
                  <c:v>全くあてはまらない</c:v>
                </c:pt>
              </c:strCache>
            </c:strRef>
          </c:tx>
          <c:dPt>
            <c:idx val="2"/>
            <c:spPr>
              <a:solidFill>
                <a:srgbClr val="4BACC6">
                  <a:alpha val="50000"/>
                </a:srgbClr>
              </a:solidFill>
            </c:spPr>
          </c:dPt>
          <c:dPt>
            <c:idx val="3"/>
            <c:spPr>
              <a:solidFill>
                <a:srgbClr val="4BACC6">
                  <a:alpha val="50000"/>
                </a:srgbClr>
              </a:solidFill>
            </c:spPr>
          </c:dPt>
          <c:cat>
            <c:strRef>
              <c:f>Sheet5!$K$224:$N$224</c:f>
              <c:strCache>
                <c:ptCount val="4"/>
                <c:pt idx="0">
                  <c:v>2012年：全体</c:v>
                </c:pt>
                <c:pt idx="1">
                  <c:v>2012年：喫食者</c:v>
                </c:pt>
                <c:pt idx="2">
                  <c:v>2009年：全体</c:v>
                </c:pt>
                <c:pt idx="3">
                  <c:v>2009年：喫食者</c:v>
                </c:pt>
              </c:strCache>
            </c:strRef>
          </c:cat>
          <c:val>
            <c:numRef>
              <c:f>Sheet5!$K$229:$N$229</c:f>
              <c:numCache>
                <c:formatCode>0.0_ </c:formatCode>
                <c:ptCount val="4"/>
                <c:pt idx="0">
                  <c:v>7.2916666666666705</c:v>
                </c:pt>
                <c:pt idx="1">
                  <c:v>7.1428571428571415</c:v>
                </c:pt>
                <c:pt idx="2">
                  <c:v>1.9000000000000001</c:v>
                </c:pt>
                <c:pt idx="3">
                  <c:v>3</c:v>
                </c:pt>
              </c:numCache>
            </c:numRef>
          </c:val>
        </c:ser>
        <c:overlap val="100"/>
        <c:axId val="276448000"/>
        <c:axId val="276449536"/>
      </c:barChart>
      <c:catAx>
        <c:axId val="276448000"/>
        <c:scaling>
          <c:orientation val="maxMin"/>
        </c:scaling>
        <c:axPos val="l"/>
        <c:tickLblPos val="nextTo"/>
        <c:txPr>
          <a:bodyPr/>
          <a:lstStyle/>
          <a:p>
            <a:pPr>
              <a:defRPr sz="800"/>
            </a:pPr>
            <a:endParaRPr lang="ja-JP"/>
          </a:p>
        </c:txPr>
        <c:crossAx val="276449536"/>
        <c:crosses val="autoZero"/>
        <c:auto val="1"/>
        <c:lblAlgn val="ctr"/>
        <c:lblOffset val="100"/>
      </c:catAx>
      <c:valAx>
        <c:axId val="276449536"/>
        <c:scaling>
          <c:orientation val="minMax"/>
        </c:scaling>
        <c:axPos val="t"/>
        <c:majorGridlines/>
        <c:numFmt formatCode="0%" sourceLinked="1"/>
        <c:tickLblPos val="nextTo"/>
        <c:crossAx val="276448000"/>
        <c:crosses val="autoZero"/>
        <c:crossBetween val="between"/>
      </c:valAx>
    </c:plotArea>
    <c:legend>
      <c:legendPos val="b"/>
      <c:txPr>
        <a:bodyPr/>
        <a:lstStyle/>
        <a:p>
          <a:pPr>
            <a:defRPr sz="600"/>
          </a:pPr>
          <a:endParaRPr lang="ja-JP"/>
        </a:p>
      </c:txPr>
    </c:legend>
    <c:plotVisOnly val="1"/>
  </c:chart>
  <c:txPr>
    <a:bodyPr/>
    <a:lstStyle/>
    <a:p>
      <a:pPr>
        <a:defRPr sz="900"/>
      </a:pPr>
      <a:endParaRPr lang="ja-JP"/>
    </a:p>
  </c:txPr>
  <c:externalData r:id="rId1"/>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ja-JP"/>
  <c:chart>
    <c:plotArea>
      <c:layout/>
      <c:lineChart>
        <c:grouping val="standard"/>
        <c:ser>
          <c:idx val="0"/>
          <c:order val="0"/>
          <c:tx>
            <c:strRef>
              <c:f>知っている!$L$28</c:f>
              <c:strCache>
                <c:ptCount val="1"/>
                <c:pt idx="0">
                  <c:v>2005年</c:v>
                </c:pt>
              </c:strCache>
            </c:strRef>
          </c:tx>
          <c:cat>
            <c:strRef>
              <c:f>知っている!$K$29:$K$33</c:f>
              <c:strCache>
                <c:ptCount val="5"/>
                <c:pt idx="0">
                  <c:v>乾麺</c:v>
                </c:pt>
                <c:pt idx="1">
                  <c:v>なま麺</c:v>
                </c:pt>
                <c:pt idx="2">
                  <c:v>ゆで麺</c:v>
                </c:pt>
                <c:pt idx="3">
                  <c:v>冷凍麺</c:v>
                </c:pt>
                <c:pt idx="4">
                  <c:v>即席麺</c:v>
                </c:pt>
              </c:strCache>
            </c:strRef>
          </c:cat>
          <c:val>
            <c:numRef>
              <c:f>知っている!$L$29:$L$33</c:f>
              <c:numCache>
                <c:formatCode>0.0%</c:formatCode>
                <c:ptCount val="5"/>
                <c:pt idx="0">
                  <c:v>0.80800000000000005</c:v>
                </c:pt>
                <c:pt idx="1">
                  <c:v>0.80900000000000005</c:v>
                </c:pt>
                <c:pt idx="2">
                  <c:v>0.71000000000000063</c:v>
                </c:pt>
                <c:pt idx="3">
                  <c:v>0.47800000000000031</c:v>
                </c:pt>
                <c:pt idx="4">
                  <c:v>0.70400000000000063</c:v>
                </c:pt>
              </c:numCache>
            </c:numRef>
          </c:val>
        </c:ser>
        <c:ser>
          <c:idx val="1"/>
          <c:order val="1"/>
          <c:tx>
            <c:strRef>
              <c:f>知っている!$M$28</c:f>
              <c:strCache>
                <c:ptCount val="1"/>
                <c:pt idx="0">
                  <c:v>2009年</c:v>
                </c:pt>
              </c:strCache>
            </c:strRef>
          </c:tx>
          <c:cat>
            <c:strRef>
              <c:f>知っている!$K$29:$K$33</c:f>
              <c:strCache>
                <c:ptCount val="5"/>
                <c:pt idx="0">
                  <c:v>乾麺</c:v>
                </c:pt>
                <c:pt idx="1">
                  <c:v>なま麺</c:v>
                </c:pt>
                <c:pt idx="2">
                  <c:v>ゆで麺</c:v>
                </c:pt>
                <c:pt idx="3">
                  <c:v>冷凍麺</c:v>
                </c:pt>
                <c:pt idx="4">
                  <c:v>即席麺</c:v>
                </c:pt>
              </c:strCache>
            </c:strRef>
          </c:cat>
          <c:val>
            <c:numRef>
              <c:f>知っている!$M$29:$M$33</c:f>
              <c:numCache>
                <c:formatCode>0.0%</c:formatCode>
                <c:ptCount val="5"/>
                <c:pt idx="0">
                  <c:v>0.88300000000000001</c:v>
                </c:pt>
                <c:pt idx="1">
                  <c:v>0.90800000000000003</c:v>
                </c:pt>
                <c:pt idx="2">
                  <c:v>0.80300000000000005</c:v>
                </c:pt>
                <c:pt idx="3">
                  <c:v>0.66000000000000092</c:v>
                </c:pt>
                <c:pt idx="4">
                  <c:v>0.78100000000000003</c:v>
                </c:pt>
              </c:numCache>
            </c:numRef>
          </c:val>
        </c:ser>
        <c:ser>
          <c:idx val="2"/>
          <c:order val="2"/>
          <c:tx>
            <c:strRef>
              <c:f>知っている!$N$28</c:f>
              <c:strCache>
                <c:ptCount val="1"/>
                <c:pt idx="0">
                  <c:v>2012年</c:v>
                </c:pt>
              </c:strCache>
            </c:strRef>
          </c:tx>
          <c:cat>
            <c:strRef>
              <c:f>知っている!$K$29:$K$33</c:f>
              <c:strCache>
                <c:ptCount val="5"/>
                <c:pt idx="0">
                  <c:v>乾麺</c:v>
                </c:pt>
                <c:pt idx="1">
                  <c:v>なま麺</c:v>
                </c:pt>
                <c:pt idx="2">
                  <c:v>ゆで麺</c:v>
                </c:pt>
                <c:pt idx="3">
                  <c:v>冷凍麺</c:v>
                </c:pt>
                <c:pt idx="4">
                  <c:v>即席麺</c:v>
                </c:pt>
              </c:strCache>
            </c:strRef>
          </c:cat>
          <c:val>
            <c:numRef>
              <c:f>知っている!$N$29:$N$33</c:f>
              <c:numCache>
                <c:formatCode>0.0%</c:formatCode>
                <c:ptCount val="5"/>
                <c:pt idx="0">
                  <c:v>0.73400000000000065</c:v>
                </c:pt>
                <c:pt idx="1">
                  <c:v>0.71200000000000063</c:v>
                </c:pt>
                <c:pt idx="2">
                  <c:v>0.65600000000000092</c:v>
                </c:pt>
                <c:pt idx="3">
                  <c:v>0.43600000000000033</c:v>
                </c:pt>
                <c:pt idx="4">
                  <c:v>0.56100000000000005</c:v>
                </c:pt>
              </c:numCache>
            </c:numRef>
          </c:val>
        </c:ser>
        <c:marker val="1"/>
        <c:axId val="195235200"/>
        <c:axId val="195241088"/>
      </c:lineChart>
      <c:catAx>
        <c:axId val="195235200"/>
        <c:scaling>
          <c:orientation val="minMax"/>
        </c:scaling>
        <c:axPos val="b"/>
        <c:tickLblPos val="nextTo"/>
        <c:crossAx val="195241088"/>
        <c:crosses val="autoZero"/>
        <c:auto val="1"/>
        <c:lblAlgn val="ctr"/>
        <c:lblOffset val="100"/>
      </c:catAx>
      <c:valAx>
        <c:axId val="195241088"/>
        <c:scaling>
          <c:orientation val="minMax"/>
          <c:max val="1"/>
          <c:min val="0.30000000000000032"/>
        </c:scaling>
        <c:axPos val="l"/>
        <c:majorGridlines/>
        <c:numFmt formatCode="0.0%" sourceLinked="1"/>
        <c:tickLblPos val="nextTo"/>
        <c:crossAx val="195235200"/>
        <c:crosses val="autoZero"/>
        <c:crossBetween val="between"/>
        <c:majorUnit val="0.1"/>
      </c:valAx>
    </c:plotArea>
    <c:legend>
      <c:legendPos val="r"/>
    </c:legend>
    <c:plotVisOnly val="1"/>
  </c:chart>
  <c:txPr>
    <a:bodyPr/>
    <a:lstStyle/>
    <a:p>
      <a:pPr>
        <a:defRPr sz="800"/>
      </a:pPr>
      <a:endParaRPr lang="ja-JP"/>
    </a:p>
  </c:txPr>
  <c:externalData r:id="rId1"/>
</c:chartSpace>
</file>

<file path=ppt/charts/chart12.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知っている!$L$37</c:f>
              <c:strCache>
                <c:ptCount val="1"/>
                <c:pt idx="0">
                  <c:v>乾麺</c:v>
                </c:pt>
              </c:strCache>
            </c:strRef>
          </c:tx>
          <c:cat>
            <c:strRef>
              <c:f>知っている!$K$38:$K$49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知っている!$L$38:$L$49</c:f>
              <c:numCache>
                <c:formatCode>0.0_ </c:formatCode>
                <c:ptCount val="12"/>
                <c:pt idx="0">
                  <c:v>73.397435897435798</c:v>
                </c:pt>
                <c:pt idx="1">
                  <c:v>79.006410256410248</c:v>
                </c:pt>
                <c:pt idx="2">
                  <c:v>75.396825396825378</c:v>
                </c:pt>
                <c:pt idx="3">
                  <c:v>62.634408602150536</c:v>
                </c:pt>
                <c:pt idx="4">
                  <c:v>63.782051282051313</c:v>
                </c:pt>
                <c:pt idx="5">
                  <c:v>83.012820512820397</c:v>
                </c:pt>
                <c:pt idx="6">
                  <c:v>67.788461538461405</c:v>
                </c:pt>
                <c:pt idx="7">
                  <c:v>72.59615384615384</c:v>
                </c:pt>
                <c:pt idx="8">
                  <c:v>78.365384615384528</c:v>
                </c:pt>
                <c:pt idx="9">
                  <c:v>76.923076923076849</c:v>
                </c:pt>
                <c:pt idx="10">
                  <c:v>74.519230769230887</c:v>
                </c:pt>
                <c:pt idx="11">
                  <c:v>70.192307692307679</c:v>
                </c:pt>
              </c:numCache>
            </c:numRef>
          </c:val>
        </c:ser>
        <c:ser>
          <c:idx val="1"/>
          <c:order val="1"/>
          <c:tx>
            <c:strRef>
              <c:f>知っている!$M$37</c:f>
              <c:strCache>
                <c:ptCount val="1"/>
                <c:pt idx="0">
                  <c:v>なま麺</c:v>
                </c:pt>
              </c:strCache>
            </c:strRef>
          </c:tx>
          <c:cat>
            <c:strRef>
              <c:f>知っている!$K$38:$K$49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知っている!$M$38:$M$49</c:f>
              <c:numCache>
                <c:formatCode>0.0_ </c:formatCode>
                <c:ptCount val="12"/>
                <c:pt idx="0">
                  <c:v>71.233974358974351</c:v>
                </c:pt>
                <c:pt idx="1">
                  <c:v>73.71794871794873</c:v>
                </c:pt>
                <c:pt idx="2">
                  <c:v>66.666666666666657</c:v>
                </c:pt>
                <c:pt idx="3">
                  <c:v>70.161290322580555</c:v>
                </c:pt>
                <c:pt idx="4">
                  <c:v>68.269230769230887</c:v>
                </c:pt>
                <c:pt idx="5">
                  <c:v>74.198717948717956</c:v>
                </c:pt>
                <c:pt idx="6">
                  <c:v>63.942307692307644</c:v>
                </c:pt>
                <c:pt idx="7">
                  <c:v>70.192307692307679</c:v>
                </c:pt>
                <c:pt idx="8">
                  <c:v>73.557692307692278</c:v>
                </c:pt>
                <c:pt idx="9">
                  <c:v>74.519230769230887</c:v>
                </c:pt>
                <c:pt idx="10">
                  <c:v>75</c:v>
                </c:pt>
                <c:pt idx="11">
                  <c:v>70.192307692307679</c:v>
                </c:pt>
              </c:numCache>
            </c:numRef>
          </c:val>
        </c:ser>
        <c:ser>
          <c:idx val="2"/>
          <c:order val="2"/>
          <c:tx>
            <c:strRef>
              <c:f>知っている!$N$37</c:f>
              <c:strCache>
                <c:ptCount val="1"/>
                <c:pt idx="0">
                  <c:v>ゆで麺</c:v>
                </c:pt>
              </c:strCache>
            </c:strRef>
          </c:tx>
          <c:cat>
            <c:strRef>
              <c:f>知っている!$K$38:$K$49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知っている!$N$38:$N$49</c:f>
              <c:numCache>
                <c:formatCode>0.0_ </c:formatCode>
                <c:ptCount val="12"/>
                <c:pt idx="0">
                  <c:v>65.624999999999986</c:v>
                </c:pt>
                <c:pt idx="1">
                  <c:v>67.628205128205138</c:v>
                </c:pt>
                <c:pt idx="2">
                  <c:v>61.111111111111114</c:v>
                </c:pt>
                <c:pt idx="3">
                  <c:v>65.322580645161281</c:v>
                </c:pt>
                <c:pt idx="4">
                  <c:v>57.371794871794805</c:v>
                </c:pt>
                <c:pt idx="5">
                  <c:v>73.878205128205138</c:v>
                </c:pt>
                <c:pt idx="6">
                  <c:v>58.173076923076962</c:v>
                </c:pt>
                <c:pt idx="7">
                  <c:v>71.634615384615486</c:v>
                </c:pt>
                <c:pt idx="8">
                  <c:v>72.59615384615384</c:v>
                </c:pt>
                <c:pt idx="9">
                  <c:v>60.576923076923073</c:v>
                </c:pt>
                <c:pt idx="10">
                  <c:v>66.34615384615384</c:v>
                </c:pt>
                <c:pt idx="11">
                  <c:v>64.423076923076849</c:v>
                </c:pt>
              </c:numCache>
            </c:numRef>
          </c:val>
        </c:ser>
        <c:ser>
          <c:idx val="3"/>
          <c:order val="3"/>
          <c:tx>
            <c:strRef>
              <c:f>知っている!$O$37</c:f>
              <c:strCache>
                <c:ptCount val="1"/>
                <c:pt idx="0">
                  <c:v>冷凍麺</c:v>
                </c:pt>
              </c:strCache>
            </c:strRef>
          </c:tx>
          <c:cat>
            <c:strRef>
              <c:f>知っている!$K$38:$K$49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知っている!$O$38:$O$49</c:f>
              <c:numCache>
                <c:formatCode>0.0_ </c:formatCode>
                <c:ptCount val="12"/>
                <c:pt idx="0">
                  <c:v>43.589743589743492</c:v>
                </c:pt>
                <c:pt idx="1">
                  <c:v>46.474358974359021</c:v>
                </c:pt>
                <c:pt idx="2">
                  <c:v>40.476190476190474</c:v>
                </c:pt>
                <c:pt idx="3">
                  <c:v>40.860215053763383</c:v>
                </c:pt>
                <c:pt idx="4">
                  <c:v>37.339743589743492</c:v>
                </c:pt>
                <c:pt idx="5">
                  <c:v>49.839743589743492</c:v>
                </c:pt>
                <c:pt idx="6">
                  <c:v>45.192307692307693</c:v>
                </c:pt>
                <c:pt idx="7">
                  <c:v>48.557692307692221</c:v>
                </c:pt>
                <c:pt idx="8">
                  <c:v>54.807692307692228</c:v>
                </c:pt>
                <c:pt idx="9">
                  <c:v>44.230769230769262</c:v>
                </c:pt>
                <c:pt idx="10">
                  <c:v>36.538461538461526</c:v>
                </c:pt>
                <c:pt idx="11">
                  <c:v>32.211538461538446</c:v>
                </c:pt>
              </c:numCache>
            </c:numRef>
          </c:val>
        </c:ser>
        <c:ser>
          <c:idx val="4"/>
          <c:order val="4"/>
          <c:tx>
            <c:strRef>
              <c:f>知っている!$P$37</c:f>
              <c:strCache>
                <c:ptCount val="1"/>
                <c:pt idx="0">
                  <c:v>即席麺</c:v>
                </c:pt>
              </c:strCache>
            </c:strRef>
          </c:tx>
          <c:cat>
            <c:strRef>
              <c:f>知っている!$K$38:$K$49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知っている!$P$38:$P$49</c:f>
              <c:numCache>
                <c:formatCode>0.0_ </c:formatCode>
                <c:ptCount val="12"/>
                <c:pt idx="0">
                  <c:v>56.089743589743492</c:v>
                </c:pt>
                <c:pt idx="1">
                  <c:v>57.051282051281945</c:v>
                </c:pt>
                <c:pt idx="2">
                  <c:v>58.730158730158863</c:v>
                </c:pt>
                <c:pt idx="3">
                  <c:v>52.688172043010795</c:v>
                </c:pt>
                <c:pt idx="4">
                  <c:v>55.769230769230781</c:v>
                </c:pt>
                <c:pt idx="5">
                  <c:v>56.410256410256338</c:v>
                </c:pt>
                <c:pt idx="6">
                  <c:v>58.653846153846033</c:v>
                </c:pt>
                <c:pt idx="7">
                  <c:v>67.307692307692278</c:v>
                </c:pt>
                <c:pt idx="8">
                  <c:v>66.826923076923052</c:v>
                </c:pt>
                <c:pt idx="9">
                  <c:v>51.442307692307644</c:v>
                </c:pt>
                <c:pt idx="10">
                  <c:v>52.884615384615344</c:v>
                </c:pt>
                <c:pt idx="11">
                  <c:v>39.423076923076962</c:v>
                </c:pt>
              </c:numCache>
            </c:numRef>
          </c:val>
        </c:ser>
        <c:marker val="1"/>
        <c:axId val="196345856"/>
        <c:axId val="196347392"/>
      </c:lineChart>
      <c:catAx>
        <c:axId val="196345856"/>
        <c:scaling>
          <c:orientation val="minMax"/>
        </c:scaling>
        <c:axPos val="b"/>
        <c:tickLblPos val="nextTo"/>
        <c:crossAx val="196347392"/>
        <c:crosses val="autoZero"/>
        <c:auto val="1"/>
        <c:lblAlgn val="ctr"/>
        <c:lblOffset val="100"/>
      </c:catAx>
      <c:valAx>
        <c:axId val="196347392"/>
        <c:scaling>
          <c:orientation val="minMax"/>
          <c:max val="100"/>
          <c:min val="30"/>
        </c:scaling>
        <c:axPos val="l"/>
        <c:majorGridlines/>
        <c:numFmt formatCode="0.0_ " sourceLinked="1"/>
        <c:tickLblPos val="nextTo"/>
        <c:crossAx val="196345856"/>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13.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知っている!$L$54</c:f>
              <c:strCache>
                <c:ptCount val="1"/>
                <c:pt idx="0">
                  <c:v>2005年</c:v>
                </c:pt>
              </c:strCache>
            </c:strRef>
          </c:tx>
          <c:cat>
            <c:strRef>
              <c:f>知っている!$K$55:$K$59</c:f>
              <c:strCache>
                <c:ptCount val="5"/>
                <c:pt idx="0">
                  <c:v>乾麺</c:v>
                </c:pt>
                <c:pt idx="1">
                  <c:v>なま麺</c:v>
                </c:pt>
                <c:pt idx="2">
                  <c:v>ゆで麺</c:v>
                </c:pt>
                <c:pt idx="3">
                  <c:v>冷凍麺</c:v>
                </c:pt>
                <c:pt idx="4">
                  <c:v>即席麺</c:v>
                </c:pt>
              </c:strCache>
            </c:strRef>
          </c:cat>
          <c:val>
            <c:numRef>
              <c:f>知っている!$L$55:$L$59</c:f>
              <c:numCache>
                <c:formatCode>0.0%</c:formatCode>
                <c:ptCount val="5"/>
                <c:pt idx="0">
                  <c:v>0.69599999999999995</c:v>
                </c:pt>
                <c:pt idx="1">
                  <c:v>0.89400000000000002</c:v>
                </c:pt>
                <c:pt idx="2">
                  <c:v>0.56899999999999995</c:v>
                </c:pt>
                <c:pt idx="3">
                  <c:v>0.54300000000000004</c:v>
                </c:pt>
                <c:pt idx="4">
                  <c:v>0.88800000000000001</c:v>
                </c:pt>
              </c:numCache>
            </c:numRef>
          </c:val>
        </c:ser>
        <c:ser>
          <c:idx val="1"/>
          <c:order val="1"/>
          <c:tx>
            <c:strRef>
              <c:f>知っている!$M$54</c:f>
              <c:strCache>
                <c:ptCount val="1"/>
                <c:pt idx="0">
                  <c:v>2009年</c:v>
                </c:pt>
              </c:strCache>
            </c:strRef>
          </c:tx>
          <c:cat>
            <c:strRef>
              <c:f>知っている!$K$55:$K$59</c:f>
              <c:strCache>
                <c:ptCount val="5"/>
                <c:pt idx="0">
                  <c:v>乾麺</c:v>
                </c:pt>
                <c:pt idx="1">
                  <c:v>なま麺</c:v>
                </c:pt>
                <c:pt idx="2">
                  <c:v>ゆで麺</c:v>
                </c:pt>
                <c:pt idx="3">
                  <c:v>冷凍麺</c:v>
                </c:pt>
                <c:pt idx="4">
                  <c:v>即席麺</c:v>
                </c:pt>
              </c:strCache>
            </c:strRef>
          </c:cat>
          <c:val>
            <c:numRef>
              <c:f>知っている!$M$55:$M$59</c:f>
              <c:numCache>
                <c:formatCode>0.0%</c:formatCode>
                <c:ptCount val="5"/>
                <c:pt idx="0">
                  <c:v>0.84400000000000064</c:v>
                </c:pt>
                <c:pt idx="1">
                  <c:v>0.94299999999999995</c:v>
                </c:pt>
                <c:pt idx="2">
                  <c:v>0.72100000000000064</c:v>
                </c:pt>
                <c:pt idx="3">
                  <c:v>0.68300000000000005</c:v>
                </c:pt>
                <c:pt idx="4">
                  <c:v>0.92600000000000005</c:v>
                </c:pt>
              </c:numCache>
            </c:numRef>
          </c:val>
        </c:ser>
        <c:ser>
          <c:idx val="2"/>
          <c:order val="2"/>
          <c:tx>
            <c:strRef>
              <c:f>知っている!$N$54</c:f>
              <c:strCache>
                <c:ptCount val="1"/>
                <c:pt idx="0">
                  <c:v>2012年</c:v>
                </c:pt>
              </c:strCache>
            </c:strRef>
          </c:tx>
          <c:cat>
            <c:strRef>
              <c:f>知っている!$K$55:$K$59</c:f>
              <c:strCache>
                <c:ptCount val="5"/>
                <c:pt idx="0">
                  <c:v>乾麺</c:v>
                </c:pt>
                <c:pt idx="1">
                  <c:v>なま麺</c:v>
                </c:pt>
                <c:pt idx="2">
                  <c:v>ゆで麺</c:v>
                </c:pt>
                <c:pt idx="3">
                  <c:v>冷凍麺</c:v>
                </c:pt>
                <c:pt idx="4">
                  <c:v>即席麺</c:v>
                </c:pt>
              </c:strCache>
            </c:strRef>
          </c:cat>
          <c:val>
            <c:numRef>
              <c:f>知っている!$N$55:$N$59</c:f>
              <c:numCache>
                <c:formatCode>0.0%</c:formatCode>
                <c:ptCount val="5"/>
                <c:pt idx="0">
                  <c:v>0.64500000000000079</c:v>
                </c:pt>
                <c:pt idx="1">
                  <c:v>0.75200000000000078</c:v>
                </c:pt>
                <c:pt idx="2">
                  <c:v>0.48200000000000032</c:v>
                </c:pt>
                <c:pt idx="3">
                  <c:v>0.46200000000000002</c:v>
                </c:pt>
                <c:pt idx="4">
                  <c:v>0.79</c:v>
                </c:pt>
              </c:numCache>
            </c:numRef>
          </c:val>
        </c:ser>
        <c:marker val="1"/>
        <c:axId val="197450752"/>
        <c:axId val="197456640"/>
      </c:lineChart>
      <c:catAx>
        <c:axId val="197450752"/>
        <c:scaling>
          <c:orientation val="minMax"/>
        </c:scaling>
        <c:axPos val="b"/>
        <c:tickLblPos val="nextTo"/>
        <c:crossAx val="197456640"/>
        <c:crosses val="autoZero"/>
        <c:auto val="1"/>
        <c:lblAlgn val="ctr"/>
        <c:lblOffset val="100"/>
      </c:catAx>
      <c:valAx>
        <c:axId val="197456640"/>
        <c:scaling>
          <c:orientation val="minMax"/>
          <c:max val="1"/>
          <c:min val="0.30000000000000032"/>
        </c:scaling>
        <c:axPos val="l"/>
        <c:majorGridlines/>
        <c:numFmt formatCode="0.0%" sourceLinked="1"/>
        <c:tickLblPos val="nextTo"/>
        <c:crossAx val="197450752"/>
        <c:crosses val="autoZero"/>
        <c:crossBetween val="between"/>
        <c:majorUnit val="0.1"/>
      </c:valAx>
    </c:plotArea>
    <c:legend>
      <c:legendPos val="r"/>
    </c:legend>
    <c:plotVisOnly val="1"/>
  </c:chart>
  <c:txPr>
    <a:bodyPr/>
    <a:lstStyle/>
    <a:p>
      <a:pPr>
        <a:defRPr sz="800"/>
      </a:pPr>
      <a:endParaRPr lang="ja-JP"/>
    </a:p>
  </c:txPr>
  <c:externalData r:id="rId1"/>
</c:chartSpace>
</file>

<file path=ppt/charts/chart14.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知っている!$L$63</c:f>
              <c:strCache>
                <c:ptCount val="1"/>
                <c:pt idx="0">
                  <c:v>乾麺</c:v>
                </c:pt>
              </c:strCache>
            </c:strRef>
          </c:tx>
          <c:cat>
            <c:strRef>
              <c:f>知っている!$K$64:$K$75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知っている!$L$64:$L$75</c:f>
              <c:numCache>
                <c:formatCode>0.0_ </c:formatCode>
                <c:ptCount val="12"/>
                <c:pt idx="0">
                  <c:v>64.503205128205167</c:v>
                </c:pt>
                <c:pt idx="1">
                  <c:v>65.865384615384528</c:v>
                </c:pt>
                <c:pt idx="2">
                  <c:v>63.492063492063444</c:v>
                </c:pt>
                <c:pt idx="3">
                  <c:v>62.903225806451616</c:v>
                </c:pt>
                <c:pt idx="4">
                  <c:v>59.935897435897353</c:v>
                </c:pt>
                <c:pt idx="5">
                  <c:v>69.070512820512818</c:v>
                </c:pt>
                <c:pt idx="6">
                  <c:v>71.634615384615486</c:v>
                </c:pt>
                <c:pt idx="7">
                  <c:v>77.884615384615486</c:v>
                </c:pt>
                <c:pt idx="8">
                  <c:v>74.038461538461405</c:v>
                </c:pt>
                <c:pt idx="9">
                  <c:v>62.980769230769226</c:v>
                </c:pt>
                <c:pt idx="10">
                  <c:v>57.211538461538446</c:v>
                </c:pt>
                <c:pt idx="11">
                  <c:v>43.269230769230781</c:v>
                </c:pt>
              </c:numCache>
            </c:numRef>
          </c:val>
        </c:ser>
        <c:ser>
          <c:idx val="1"/>
          <c:order val="1"/>
          <c:tx>
            <c:strRef>
              <c:f>知っている!$M$63</c:f>
              <c:strCache>
                <c:ptCount val="1"/>
                <c:pt idx="0">
                  <c:v>なま麺</c:v>
                </c:pt>
              </c:strCache>
            </c:strRef>
          </c:tx>
          <c:cat>
            <c:strRef>
              <c:f>知っている!$K$64:$K$75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知っている!$M$64:$M$75</c:f>
              <c:numCache>
                <c:formatCode>0.0_ </c:formatCode>
                <c:ptCount val="12"/>
                <c:pt idx="0">
                  <c:v>75.160256410256409</c:v>
                </c:pt>
                <c:pt idx="1">
                  <c:v>79.006410256410248</c:v>
                </c:pt>
                <c:pt idx="2">
                  <c:v>72.222222222222214</c:v>
                </c:pt>
                <c:pt idx="3">
                  <c:v>70.6989247311828</c:v>
                </c:pt>
                <c:pt idx="4">
                  <c:v>71.634615384615486</c:v>
                </c:pt>
                <c:pt idx="5">
                  <c:v>78.685897435897388</c:v>
                </c:pt>
                <c:pt idx="6">
                  <c:v>73.557692307692278</c:v>
                </c:pt>
                <c:pt idx="7">
                  <c:v>80.769230769230887</c:v>
                </c:pt>
                <c:pt idx="8">
                  <c:v>81.25</c:v>
                </c:pt>
                <c:pt idx="9">
                  <c:v>81.730769230769212</c:v>
                </c:pt>
                <c:pt idx="10">
                  <c:v>72.59615384615384</c:v>
                </c:pt>
                <c:pt idx="11">
                  <c:v>61.057692307692228</c:v>
                </c:pt>
              </c:numCache>
            </c:numRef>
          </c:val>
        </c:ser>
        <c:ser>
          <c:idx val="2"/>
          <c:order val="2"/>
          <c:tx>
            <c:strRef>
              <c:f>知っている!$N$63</c:f>
              <c:strCache>
                <c:ptCount val="1"/>
                <c:pt idx="0">
                  <c:v>ゆで麺</c:v>
                </c:pt>
              </c:strCache>
            </c:strRef>
          </c:tx>
          <c:cat>
            <c:strRef>
              <c:f>知っている!$K$64:$K$75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知っている!$N$64:$N$75</c:f>
              <c:numCache>
                <c:formatCode>0.0_ </c:formatCode>
                <c:ptCount val="12"/>
                <c:pt idx="0">
                  <c:v>48.157051282051285</c:v>
                </c:pt>
                <c:pt idx="1">
                  <c:v>43.910256410256338</c:v>
                </c:pt>
                <c:pt idx="2">
                  <c:v>45.238095238095319</c:v>
                </c:pt>
                <c:pt idx="3">
                  <c:v>57.258064516129039</c:v>
                </c:pt>
                <c:pt idx="4">
                  <c:v>45.673076923076962</c:v>
                </c:pt>
                <c:pt idx="5">
                  <c:v>50.641025641025635</c:v>
                </c:pt>
                <c:pt idx="6">
                  <c:v>55.28846153846154</c:v>
                </c:pt>
                <c:pt idx="7">
                  <c:v>51.923076923076962</c:v>
                </c:pt>
                <c:pt idx="8">
                  <c:v>51.923076923076962</c:v>
                </c:pt>
                <c:pt idx="9">
                  <c:v>38.461538461538446</c:v>
                </c:pt>
                <c:pt idx="10">
                  <c:v>43.75</c:v>
                </c:pt>
                <c:pt idx="11">
                  <c:v>47.596153846153946</c:v>
                </c:pt>
              </c:numCache>
            </c:numRef>
          </c:val>
        </c:ser>
        <c:ser>
          <c:idx val="3"/>
          <c:order val="3"/>
          <c:tx>
            <c:strRef>
              <c:f>知っている!$O$63</c:f>
              <c:strCache>
                <c:ptCount val="1"/>
                <c:pt idx="0">
                  <c:v>冷凍麺</c:v>
                </c:pt>
              </c:strCache>
            </c:strRef>
          </c:tx>
          <c:cat>
            <c:strRef>
              <c:f>知っている!$K$64:$K$75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知っている!$O$64:$O$75</c:f>
              <c:numCache>
                <c:formatCode>0.0_ </c:formatCode>
                <c:ptCount val="12"/>
                <c:pt idx="0">
                  <c:v>46.233974358974407</c:v>
                </c:pt>
                <c:pt idx="1">
                  <c:v>48.557692307692221</c:v>
                </c:pt>
                <c:pt idx="2">
                  <c:v>42.460317460317412</c:v>
                </c:pt>
                <c:pt idx="3">
                  <c:v>44.892473118279568</c:v>
                </c:pt>
                <c:pt idx="4">
                  <c:v>38.782051282051313</c:v>
                </c:pt>
                <c:pt idx="5">
                  <c:v>53.685897435897353</c:v>
                </c:pt>
                <c:pt idx="6">
                  <c:v>46.153846153846033</c:v>
                </c:pt>
                <c:pt idx="7">
                  <c:v>55.769230769230781</c:v>
                </c:pt>
                <c:pt idx="8">
                  <c:v>62.019230769230774</c:v>
                </c:pt>
                <c:pt idx="9">
                  <c:v>46.634615384615387</c:v>
                </c:pt>
                <c:pt idx="10">
                  <c:v>34.615384615384563</c:v>
                </c:pt>
                <c:pt idx="11">
                  <c:v>32.211538461538446</c:v>
                </c:pt>
              </c:numCache>
            </c:numRef>
          </c:val>
        </c:ser>
        <c:ser>
          <c:idx val="4"/>
          <c:order val="4"/>
          <c:tx>
            <c:strRef>
              <c:f>知っている!$P$63</c:f>
              <c:strCache>
                <c:ptCount val="1"/>
                <c:pt idx="0">
                  <c:v>即席麺</c:v>
                </c:pt>
              </c:strCache>
            </c:strRef>
          </c:tx>
          <c:cat>
            <c:strRef>
              <c:f>知っている!$K$64:$K$75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知っている!$P$64:$P$75</c:f>
              <c:numCache>
                <c:formatCode>0.0_ </c:formatCode>
                <c:ptCount val="12"/>
                <c:pt idx="0">
                  <c:v>79.006410256410248</c:v>
                </c:pt>
                <c:pt idx="1">
                  <c:v>79.326923076923052</c:v>
                </c:pt>
                <c:pt idx="2">
                  <c:v>80.158730158729938</c:v>
                </c:pt>
                <c:pt idx="3">
                  <c:v>77.688172043010624</c:v>
                </c:pt>
                <c:pt idx="4">
                  <c:v>78.044871794871781</c:v>
                </c:pt>
                <c:pt idx="5">
                  <c:v>79.96794871794873</c:v>
                </c:pt>
                <c:pt idx="6">
                  <c:v>80.769230769230887</c:v>
                </c:pt>
                <c:pt idx="7">
                  <c:v>86.057692307692278</c:v>
                </c:pt>
                <c:pt idx="8">
                  <c:v>82.211538461538467</c:v>
                </c:pt>
                <c:pt idx="9">
                  <c:v>77.403846153846118</c:v>
                </c:pt>
                <c:pt idx="10">
                  <c:v>80.288461538461405</c:v>
                </c:pt>
                <c:pt idx="11">
                  <c:v>67.307692307692278</c:v>
                </c:pt>
              </c:numCache>
            </c:numRef>
          </c:val>
        </c:ser>
        <c:marker val="1"/>
        <c:axId val="197475328"/>
        <c:axId val="197501696"/>
      </c:lineChart>
      <c:catAx>
        <c:axId val="197475328"/>
        <c:scaling>
          <c:orientation val="minMax"/>
        </c:scaling>
        <c:axPos val="b"/>
        <c:tickLblPos val="nextTo"/>
        <c:crossAx val="197501696"/>
        <c:crosses val="autoZero"/>
        <c:auto val="1"/>
        <c:lblAlgn val="ctr"/>
        <c:lblOffset val="100"/>
      </c:catAx>
      <c:valAx>
        <c:axId val="197501696"/>
        <c:scaling>
          <c:orientation val="minMax"/>
          <c:max val="100"/>
          <c:min val="30"/>
        </c:scaling>
        <c:axPos val="l"/>
        <c:majorGridlines/>
        <c:numFmt formatCode="0.0_ " sourceLinked="1"/>
        <c:tickLblPos val="nextTo"/>
        <c:crossAx val="197475328"/>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15.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知っている!$L$80</c:f>
              <c:strCache>
                <c:ptCount val="1"/>
                <c:pt idx="0">
                  <c:v>2005年</c:v>
                </c:pt>
              </c:strCache>
            </c:strRef>
          </c:tx>
          <c:cat>
            <c:strRef>
              <c:f>知っている!$K$81:$K$85</c:f>
              <c:strCache>
                <c:ptCount val="5"/>
                <c:pt idx="0">
                  <c:v>乾麺</c:v>
                </c:pt>
                <c:pt idx="1">
                  <c:v>なま麺</c:v>
                </c:pt>
                <c:pt idx="2">
                  <c:v>ゆで麺</c:v>
                </c:pt>
                <c:pt idx="3">
                  <c:v>冷凍麺</c:v>
                </c:pt>
                <c:pt idx="4">
                  <c:v>即席麺</c:v>
                </c:pt>
              </c:strCache>
            </c:strRef>
          </c:cat>
          <c:val>
            <c:numRef>
              <c:f>知っている!$L$81:$L$85</c:f>
              <c:numCache>
                <c:formatCode>0.0%</c:formatCode>
                <c:ptCount val="5"/>
                <c:pt idx="0">
                  <c:v>0.86800000000000066</c:v>
                </c:pt>
                <c:pt idx="1">
                  <c:v>0.39100000000000046</c:v>
                </c:pt>
                <c:pt idx="2">
                  <c:v>0.37900000000000039</c:v>
                </c:pt>
                <c:pt idx="3">
                  <c:v>0.40800000000000008</c:v>
                </c:pt>
                <c:pt idx="4">
                  <c:v>0.51900000000000002</c:v>
                </c:pt>
              </c:numCache>
            </c:numRef>
          </c:val>
        </c:ser>
        <c:ser>
          <c:idx val="1"/>
          <c:order val="1"/>
          <c:tx>
            <c:strRef>
              <c:f>知っている!$M$80</c:f>
              <c:strCache>
                <c:ptCount val="1"/>
                <c:pt idx="0">
                  <c:v>2009年</c:v>
                </c:pt>
              </c:strCache>
            </c:strRef>
          </c:tx>
          <c:cat>
            <c:strRef>
              <c:f>知っている!$K$81:$K$85</c:f>
              <c:strCache>
                <c:ptCount val="5"/>
                <c:pt idx="0">
                  <c:v>乾麺</c:v>
                </c:pt>
                <c:pt idx="1">
                  <c:v>なま麺</c:v>
                </c:pt>
                <c:pt idx="2">
                  <c:v>ゆで麺</c:v>
                </c:pt>
                <c:pt idx="3">
                  <c:v>冷凍麺</c:v>
                </c:pt>
                <c:pt idx="4">
                  <c:v>即席麺</c:v>
                </c:pt>
              </c:strCache>
            </c:strRef>
          </c:cat>
          <c:val>
            <c:numRef>
              <c:f>知っている!$M$81:$M$85</c:f>
              <c:numCache>
                <c:formatCode>0.0%</c:formatCode>
                <c:ptCount val="5"/>
                <c:pt idx="0">
                  <c:v>0.91800000000000004</c:v>
                </c:pt>
                <c:pt idx="1">
                  <c:v>0.59899999999999998</c:v>
                </c:pt>
                <c:pt idx="2">
                  <c:v>0.43600000000000033</c:v>
                </c:pt>
                <c:pt idx="3">
                  <c:v>0.53</c:v>
                </c:pt>
                <c:pt idx="4">
                  <c:v>0.53100000000000003</c:v>
                </c:pt>
              </c:numCache>
            </c:numRef>
          </c:val>
        </c:ser>
        <c:ser>
          <c:idx val="2"/>
          <c:order val="2"/>
          <c:tx>
            <c:strRef>
              <c:f>知っている!$N$80</c:f>
              <c:strCache>
                <c:ptCount val="1"/>
                <c:pt idx="0">
                  <c:v>2012年</c:v>
                </c:pt>
              </c:strCache>
            </c:strRef>
          </c:tx>
          <c:cat>
            <c:strRef>
              <c:f>知っている!$K$81:$K$85</c:f>
              <c:strCache>
                <c:ptCount val="5"/>
                <c:pt idx="0">
                  <c:v>乾麺</c:v>
                </c:pt>
                <c:pt idx="1">
                  <c:v>なま麺</c:v>
                </c:pt>
                <c:pt idx="2">
                  <c:v>ゆで麺</c:v>
                </c:pt>
                <c:pt idx="3">
                  <c:v>冷凍麺</c:v>
                </c:pt>
                <c:pt idx="4">
                  <c:v>即席麺</c:v>
                </c:pt>
              </c:strCache>
            </c:strRef>
          </c:cat>
          <c:val>
            <c:numRef>
              <c:f>知っている!$N$81:$N$85</c:f>
              <c:numCache>
                <c:formatCode>0.0%</c:formatCode>
                <c:ptCount val="5"/>
                <c:pt idx="0">
                  <c:v>0.82399999999999995</c:v>
                </c:pt>
                <c:pt idx="1">
                  <c:v>0.40100000000000002</c:v>
                </c:pt>
                <c:pt idx="2">
                  <c:v>0.28000000000000008</c:v>
                </c:pt>
                <c:pt idx="3">
                  <c:v>0.3890000000000004</c:v>
                </c:pt>
                <c:pt idx="4">
                  <c:v>0.36600000000000038</c:v>
                </c:pt>
              </c:numCache>
            </c:numRef>
          </c:val>
        </c:ser>
        <c:marker val="1"/>
        <c:axId val="198691072"/>
        <c:axId val="198692864"/>
      </c:lineChart>
      <c:catAx>
        <c:axId val="198691072"/>
        <c:scaling>
          <c:orientation val="minMax"/>
        </c:scaling>
        <c:axPos val="b"/>
        <c:tickLblPos val="nextTo"/>
        <c:crossAx val="198692864"/>
        <c:crosses val="autoZero"/>
        <c:auto val="1"/>
        <c:lblAlgn val="ctr"/>
        <c:lblOffset val="100"/>
      </c:catAx>
      <c:valAx>
        <c:axId val="198692864"/>
        <c:scaling>
          <c:orientation val="minMax"/>
          <c:min val="0.2"/>
        </c:scaling>
        <c:axPos val="l"/>
        <c:majorGridlines/>
        <c:numFmt formatCode="0.0%" sourceLinked="1"/>
        <c:tickLblPos val="nextTo"/>
        <c:crossAx val="198691072"/>
        <c:crosses val="autoZero"/>
        <c:crossBetween val="between"/>
        <c:majorUnit val="0.1"/>
      </c:valAx>
    </c:plotArea>
    <c:legend>
      <c:legendPos val="r"/>
    </c:legend>
    <c:plotVisOnly val="1"/>
  </c:chart>
  <c:txPr>
    <a:bodyPr/>
    <a:lstStyle/>
    <a:p>
      <a:pPr>
        <a:defRPr sz="800"/>
      </a:pPr>
      <a:endParaRPr lang="ja-JP"/>
    </a:p>
  </c:txPr>
  <c:externalData r:id="rId1"/>
</c:chartSpace>
</file>

<file path=ppt/charts/chart16.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知っている!$L$89</c:f>
              <c:strCache>
                <c:ptCount val="1"/>
                <c:pt idx="0">
                  <c:v>乾麺</c:v>
                </c:pt>
              </c:strCache>
            </c:strRef>
          </c:tx>
          <c:cat>
            <c:strRef>
              <c:f>知っている!$K$90:$K$101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知っている!$L$90:$L$101</c:f>
              <c:numCache>
                <c:formatCode>0.0_ </c:formatCode>
                <c:ptCount val="12"/>
                <c:pt idx="0">
                  <c:v>82.371794871794705</c:v>
                </c:pt>
                <c:pt idx="1">
                  <c:v>83.333333333333258</c:v>
                </c:pt>
                <c:pt idx="2">
                  <c:v>85.714285714285722</c:v>
                </c:pt>
                <c:pt idx="3">
                  <c:v>78.494623655914197</c:v>
                </c:pt>
                <c:pt idx="4">
                  <c:v>74.839743589743591</c:v>
                </c:pt>
                <c:pt idx="5">
                  <c:v>89.903846153846118</c:v>
                </c:pt>
                <c:pt idx="6">
                  <c:v>79.326923076923052</c:v>
                </c:pt>
                <c:pt idx="7">
                  <c:v>85.576923076923052</c:v>
                </c:pt>
                <c:pt idx="8">
                  <c:v>88.461538461538467</c:v>
                </c:pt>
                <c:pt idx="9">
                  <c:v>82.692307692307679</c:v>
                </c:pt>
                <c:pt idx="10">
                  <c:v>81.25</c:v>
                </c:pt>
                <c:pt idx="11">
                  <c:v>76.923076923076849</c:v>
                </c:pt>
              </c:numCache>
            </c:numRef>
          </c:val>
        </c:ser>
        <c:ser>
          <c:idx val="1"/>
          <c:order val="1"/>
          <c:tx>
            <c:strRef>
              <c:f>知っている!$M$89</c:f>
              <c:strCache>
                <c:ptCount val="1"/>
                <c:pt idx="0">
                  <c:v>なま麺</c:v>
                </c:pt>
              </c:strCache>
            </c:strRef>
          </c:tx>
          <c:cat>
            <c:strRef>
              <c:f>知っている!$K$90:$K$101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知っている!$M$90:$M$101</c:f>
              <c:numCache>
                <c:formatCode>0.0_ </c:formatCode>
                <c:ptCount val="12"/>
                <c:pt idx="0">
                  <c:v>40.144230769230774</c:v>
                </c:pt>
                <c:pt idx="1">
                  <c:v>42.628205128205188</c:v>
                </c:pt>
                <c:pt idx="2">
                  <c:v>40.476190476190474</c:v>
                </c:pt>
                <c:pt idx="3">
                  <c:v>35.752688172042994</c:v>
                </c:pt>
                <c:pt idx="4">
                  <c:v>31.410256410256441</c:v>
                </c:pt>
                <c:pt idx="5">
                  <c:v>48.878205128205131</c:v>
                </c:pt>
                <c:pt idx="6">
                  <c:v>53.365384615384563</c:v>
                </c:pt>
                <c:pt idx="7">
                  <c:v>50.480769230769226</c:v>
                </c:pt>
                <c:pt idx="8">
                  <c:v>50.480769230769226</c:v>
                </c:pt>
                <c:pt idx="9">
                  <c:v>39.903846153846033</c:v>
                </c:pt>
                <c:pt idx="10">
                  <c:v>28.846153846153829</c:v>
                </c:pt>
                <c:pt idx="11">
                  <c:v>17.788461538461508</c:v>
                </c:pt>
              </c:numCache>
            </c:numRef>
          </c:val>
        </c:ser>
        <c:ser>
          <c:idx val="2"/>
          <c:order val="2"/>
          <c:tx>
            <c:strRef>
              <c:f>知っている!$N$89</c:f>
              <c:strCache>
                <c:ptCount val="1"/>
                <c:pt idx="0">
                  <c:v>ゆで麺</c:v>
                </c:pt>
              </c:strCache>
            </c:strRef>
          </c:tx>
          <c:cat>
            <c:strRef>
              <c:f>知っている!$K$90:$K$101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知っている!$N$90:$N$101</c:f>
              <c:numCache>
                <c:formatCode>0.0_ </c:formatCode>
                <c:ptCount val="12"/>
                <c:pt idx="0">
                  <c:v>27.964743589743545</c:v>
                </c:pt>
                <c:pt idx="1">
                  <c:v>28.205128205128172</c:v>
                </c:pt>
                <c:pt idx="2">
                  <c:v>26.190476190476193</c:v>
                </c:pt>
                <c:pt idx="3">
                  <c:v>28.763440860215024</c:v>
                </c:pt>
                <c:pt idx="4">
                  <c:v>26.282051282051263</c:v>
                </c:pt>
                <c:pt idx="5">
                  <c:v>29.647435897435887</c:v>
                </c:pt>
                <c:pt idx="6">
                  <c:v>29.807692307692307</c:v>
                </c:pt>
                <c:pt idx="7">
                  <c:v>28.365384615384613</c:v>
                </c:pt>
                <c:pt idx="8">
                  <c:v>34.134615384615387</c:v>
                </c:pt>
                <c:pt idx="9">
                  <c:v>25.961538461538463</c:v>
                </c:pt>
                <c:pt idx="10">
                  <c:v>27.403846153846157</c:v>
                </c:pt>
                <c:pt idx="11">
                  <c:v>22.115384615384631</c:v>
                </c:pt>
              </c:numCache>
            </c:numRef>
          </c:val>
        </c:ser>
        <c:ser>
          <c:idx val="3"/>
          <c:order val="3"/>
          <c:tx>
            <c:strRef>
              <c:f>知っている!$O$89</c:f>
              <c:strCache>
                <c:ptCount val="1"/>
                <c:pt idx="0">
                  <c:v>冷凍麺</c:v>
                </c:pt>
              </c:strCache>
            </c:strRef>
          </c:tx>
          <c:cat>
            <c:strRef>
              <c:f>知っている!$K$90:$K$101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知っている!$O$90:$O$101</c:f>
              <c:numCache>
                <c:formatCode>0.0_ </c:formatCode>
                <c:ptCount val="12"/>
                <c:pt idx="0">
                  <c:v>38.942307692307651</c:v>
                </c:pt>
                <c:pt idx="1">
                  <c:v>41.666666666666586</c:v>
                </c:pt>
                <c:pt idx="2">
                  <c:v>37.301587301587247</c:v>
                </c:pt>
                <c:pt idx="3">
                  <c:v>35.483870967741893</c:v>
                </c:pt>
                <c:pt idx="4">
                  <c:v>26.121794871794872</c:v>
                </c:pt>
                <c:pt idx="5">
                  <c:v>51.762820512820518</c:v>
                </c:pt>
                <c:pt idx="6">
                  <c:v>41.346153846153911</c:v>
                </c:pt>
                <c:pt idx="7">
                  <c:v>49.038461538461526</c:v>
                </c:pt>
                <c:pt idx="8">
                  <c:v>51.442307692307644</c:v>
                </c:pt>
                <c:pt idx="9">
                  <c:v>37.980769230769226</c:v>
                </c:pt>
                <c:pt idx="10">
                  <c:v>32.692307692307693</c:v>
                </c:pt>
                <c:pt idx="11">
                  <c:v>21.153846153846175</c:v>
                </c:pt>
              </c:numCache>
            </c:numRef>
          </c:val>
        </c:ser>
        <c:ser>
          <c:idx val="4"/>
          <c:order val="4"/>
          <c:tx>
            <c:strRef>
              <c:f>知っている!$P$89</c:f>
              <c:strCache>
                <c:ptCount val="1"/>
                <c:pt idx="0">
                  <c:v>即席麺</c:v>
                </c:pt>
              </c:strCache>
            </c:strRef>
          </c:tx>
          <c:cat>
            <c:strRef>
              <c:f>知っている!$K$90:$K$101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知っている!$P$90:$P$101</c:f>
              <c:numCache>
                <c:formatCode>0.0_ </c:formatCode>
                <c:ptCount val="12"/>
                <c:pt idx="0">
                  <c:v>36.618589743589794</c:v>
                </c:pt>
                <c:pt idx="1">
                  <c:v>37.179487179487118</c:v>
                </c:pt>
                <c:pt idx="2">
                  <c:v>36.507936507936463</c:v>
                </c:pt>
                <c:pt idx="3">
                  <c:v>35.752688172042994</c:v>
                </c:pt>
                <c:pt idx="4">
                  <c:v>33.493589743589794</c:v>
                </c:pt>
                <c:pt idx="5">
                  <c:v>39.743589743589794</c:v>
                </c:pt>
                <c:pt idx="6">
                  <c:v>49.038461538461526</c:v>
                </c:pt>
                <c:pt idx="7">
                  <c:v>55.28846153846154</c:v>
                </c:pt>
                <c:pt idx="8">
                  <c:v>47.596153846153946</c:v>
                </c:pt>
                <c:pt idx="9">
                  <c:v>29.326923076923055</c:v>
                </c:pt>
                <c:pt idx="10">
                  <c:v>23.076923076923055</c:v>
                </c:pt>
                <c:pt idx="11">
                  <c:v>15.384615384615385</c:v>
                </c:pt>
              </c:numCache>
            </c:numRef>
          </c:val>
        </c:ser>
        <c:marker val="1"/>
        <c:axId val="194058496"/>
        <c:axId val="194072576"/>
      </c:lineChart>
      <c:catAx>
        <c:axId val="194058496"/>
        <c:scaling>
          <c:orientation val="minMax"/>
        </c:scaling>
        <c:axPos val="b"/>
        <c:tickLblPos val="nextTo"/>
        <c:crossAx val="194072576"/>
        <c:crosses val="autoZero"/>
        <c:auto val="1"/>
        <c:lblAlgn val="ctr"/>
        <c:lblOffset val="100"/>
      </c:catAx>
      <c:valAx>
        <c:axId val="194072576"/>
        <c:scaling>
          <c:orientation val="minMax"/>
          <c:max val="100"/>
          <c:min val="10"/>
        </c:scaling>
        <c:axPos val="l"/>
        <c:majorGridlines/>
        <c:numFmt formatCode="0.0_ " sourceLinked="1"/>
        <c:tickLblPos val="nextTo"/>
        <c:crossAx val="194058496"/>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17.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食べたことがある!$L$2</c:f>
              <c:strCache>
                <c:ptCount val="1"/>
                <c:pt idx="0">
                  <c:v>2005年</c:v>
                </c:pt>
              </c:strCache>
            </c:strRef>
          </c:tx>
          <c:cat>
            <c:strRef>
              <c:f>食べたことがある!$K$3:$K$7</c:f>
              <c:strCache>
                <c:ptCount val="5"/>
                <c:pt idx="0">
                  <c:v>乾麺</c:v>
                </c:pt>
                <c:pt idx="1">
                  <c:v>なま麺</c:v>
                </c:pt>
                <c:pt idx="2">
                  <c:v>ゆで麺</c:v>
                </c:pt>
                <c:pt idx="3">
                  <c:v>冷凍麺</c:v>
                </c:pt>
                <c:pt idx="4">
                  <c:v>即席麺</c:v>
                </c:pt>
              </c:strCache>
            </c:strRef>
          </c:cat>
          <c:val>
            <c:numRef>
              <c:f>食べたことがある!$L$3:$L$7</c:f>
              <c:numCache>
                <c:formatCode>0.0%</c:formatCode>
                <c:ptCount val="5"/>
                <c:pt idx="0">
                  <c:v>0.79500000000000004</c:v>
                </c:pt>
                <c:pt idx="1">
                  <c:v>0.85000000000000064</c:v>
                </c:pt>
                <c:pt idx="2">
                  <c:v>0.82900000000000063</c:v>
                </c:pt>
                <c:pt idx="3">
                  <c:v>0.76300000000000079</c:v>
                </c:pt>
                <c:pt idx="4">
                  <c:v>0.79500000000000004</c:v>
                </c:pt>
              </c:numCache>
            </c:numRef>
          </c:val>
        </c:ser>
        <c:ser>
          <c:idx val="1"/>
          <c:order val="1"/>
          <c:tx>
            <c:strRef>
              <c:f>食べたことがある!$M$2</c:f>
              <c:strCache>
                <c:ptCount val="1"/>
                <c:pt idx="0">
                  <c:v>2009年</c:v>
                </c:pt>
              </c:strCache>
            </c:strRef>
          </c:tx>
          <c:cat>
            <c:strRef>
              <c:f>食べたことがある!$K$3:$K$7</c:f>
              <c:strCache>
                <c:ptCount val="5"/>
                <c:pt idx="0">
                  <c:v>乾麺</c:v>
                </c:pt>
                <c:pt idx="1">
                  <c:v>なま麺</c:v>
                </c:pt>
                <c:pt idx="2">
                  <c:v>ゆで麺</c:v>
                </c:pt>
                <c:pt idx="3">
                  <c:v>冷凍麺</c:v>
                </c:pt>
                <c:pt idx="4">
                  <c:v>即席麺</c:v>
                </c:pt>
              </c:strCache>
            </c:strRef>
          </c:cat>
          <c:val>
            <c:numRef>
              <c:f>食べたことがある!$M$3:$M$7</c:f>
              <c:numCache>
                <c:formatCode>0.0%</c:formatCode>
                <c:ptCount val="5"/>
                <c:pt idx="0">
                  <c:v>0.8</c:v>
                </c:pt>
                <c:pt idx="1">
                  <c:v>0.86000000000000065</c:v>
                </c:pt>
                <c:pt idx="2">
                  <c:v>0.81399999999999995</c:v>
                </c:pt>
                <c:pt idx="3">
                  <c:v>0.79900000000000004</c:v>
                </c:pt>
                <c:pt idx="4">
                  <c:v>0.72500000000000064</c:v>
                </c:pt>
              </c:numCache>
            </c:numRef>
          </c:val>
        </c:ser>
        <c:ser>
          <c:idx val="2"/>
          <c:order val="2"/>
          <c:tx>
            <c:strRef>
              <c:f>食べたことがある!$N$2</c:f>
              <c:strCache>
                <c:ptCount val="1"/>
                <c:pt idx="0">
                  <c:v>2012年</c:v>
                </c:pt>
              </c:strCache>
            </c:strRef>
          </c:tx>
          <c:cat>
            <c:strRef>
              <c:f>食べたことがある!$K$3:$K$7</c:f>
              <c:strCache>
                <c:ptCount val="5"/>
                <c:pt idx="0">
                  <c:v>乾麺</c:v>
                </c:pt>
                <c:pt idx="1">
                  <c:v>なま麺</c:v>
                </c:pt>
                <c:pt idx="2">
                  <c:v>ゆで麺</c:v>
                </c:pt>
                <c:pt idx="3">
                  <c:v>冷凍麺</c:v>
                </c:pt>
                <c:pt idx="4">
                  <c:v>即席麺</c:v>
                </c:pt>
              </c:strCache>
            </c:strRef>
          </c:cat>
          <c:val>
            <c:numRef>
              <c:f>食べたことがある!$N$3:$N$7</c:f>
              <c:numCache>
                <c:formatCode>0.0%</c:formatCode>
                <c:ptCount val="5"/>
                <c:pt idx="0">
                  <c:v>0.70000000000000062</c:v>
                </c:pt>
                <c:pt idx="1">
                  <c:v>0.71500000000000064</c:v>
                </c:pt>
                <c:pt idx="2">
                  <c:v>0.73800000000000066</c:v>
                </c:pt>
                <c:pt idx="3">
                  <c:v>0.69399999999999995</c:v>
                </c:pt>
                <c:pt idx="4">
                  <c:v>0.58299999999999996</c:v>
                </c:pt>
              </c:numCache>
            </c:numRef>
          </c:val>
        </c:ser>
        <c:marker val="1"/>
        <c:axId val="199779840"/>
        <c:axId val="199781376"/>
      </c:lineChart>
      <c:catAx>
        <c:axId val="199779840"/>
        <c:scaling>
          <c:orientation val="minMax"/>
        </c:scaling>
        <c:axPos val="b"/>
        <c:tickLblPos val="nextTo"/>
        <c:crossAx val="199781376"/>
        <c:crosses val="autoZero"/>
        <c:auto val="1"/>
        <c:lblAlgn val="ctr"/>
        <c:lblOffset val="100"/>
      </c:catAx>
      <c:valAx>
        <c:axId val="199781376"/>
        <c:scaling>
          <c:orientation val="minMax"/>
          <c:max val="1"/>
          <c:min val="0"/>
        </c:scaling>
        <c:axPos val="l"/>
        <c:majorGridlines/>
        <c:numFmt formatCode="0.0%" sourceLinked="1"/>
        <c:tickLblPos val="nextTo"/>
        <c:crossAx val="199779840"/>
        <c:crosses val="autoZero"/>
        <c:crossBetween val="between"/>
        <c:majorUnit val="0.1"/>
      </c:valAx>
    </c:plotArea>
    <c:legend>
      <c:legendPos val="r"/>
    </c:legend>
    <c:plotVisOnly val="1"/>
  </c:chart>
  <c:txPr>
    <a:bodyPr/>
    <a:lstStyle/>
    <a:p>
      <a:pPr>
        <a:defRPr sz="800"/>
      </a:pPr>
      <a:endParaRPr lang="ja-JP"/>
    </a:p>
  </c:txPr>
  <c:externalData r:id="rId1"/>
</c:chartSpace>
</file>

<file path=ppt/charts/chart18.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食べたことがある!$L$10</c:f>
              <c:strCache>
                <c:ptCount val="1"/>
                <c:pt idx="0">
                  <c:v>乾麺</c:v>
                </c:pt>
              </c:strCache>
            </c:strRef>
          </c:tx>
          <c:cat>
            <c:strRef>
              <c:f>食べたことがある!$K$11:$K$22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食べたことがある!$L$11:$L$22</c:f>
              <c:numCache>
                <c:formatCode>0.0_ </c:formatCode>
                <c:ptCount val="12"/>
                <c:pt idx="0">
                  <c:v>70.016077170417958</c:v>
                </c:pt>
                <c:pt idx="1">
                  <c:v>71.910112359550553</c:v>
                </c:pt>
                <c:pt idx="2">
                  <c:v>74.400000000000006</c:v>
                </c:pt>
                <c:pt idx="3">
                  <c:v>63.88140161725056</c:v>
                </c:pt>
                <c:pt idx="4">
                  <c:v>62.861736334405194</c:v>
                </c:pt>
                <c:pt idx="5">
                  <c:v>77.170418006430651</c:v>
                </c:pt>
                <c:pt idx="6">
                  <c:v>62.5</c:v>
                </c:pt>
                <c:pt idx="7">
                  <c:v>71.980676328502412</c:v>
                </c:pt>
                <c:pt idx="8">
                  <c:v>72.463768115942031</c:v>
                </c:pt>
                <c:pt idx="9">
                  <c:v>71.634615384615486</c:v>
                </c:pt>
                <c:pt idx="10">
                  <c:v>72.59615384615384</c:v>
                </c:pt>
                <c:pt idx="11">
                  <c:v>68.932038834951271</c:v>
                </c:pt>
              </c:numCache>
            </c:numRef>
          </c:val>
        </c:ser>
        <c:ser>
          <c:idx val="1"/>
          <c:order val="1"/>
          <c:tx>
            <c:strRef>
              <c:f>食べたことがある!$M$10</c:f>
              <c:strCache>
                <c:ptCount val="1"/>
                <c:pt idx="0">
                  <c:v>なま麺</c:v>
                </c:pt>
              </c:strCache>
            </c:strRef>
          </c:tx>
          <c:cat>
            <c:strRef>
              <c:f>食べたことがある!$K$11:$K$22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食べたことがある!$M$11:$M$22</c:f>
              <c:numCache>
                <c:formatCode>0.0_ </c:formatCode>
                <c:ptCount val="12"/>
                <c:pt idx="0">
                  <c:v>71.463022508038591</c:v>
                </c:pt>
                <c:pt idx="1">
                  <c:v>71.589085072231057</c:v>
                </c:pt>
                <c:pt idx="2">
                  <c:v>69.2</c:v>
                </c:pt>
                <c:pt idx="3">
                  <c:v>72.776280323449996</c:v>
                </c:pt>
                <c:pt idx="4">
                  <c:v>71.221864951768495</c:v>
                </c:pt>
                <c:pt idx="5">
                  <c:v>71.704180064308787</c:v>
                </c:pt>
                <c:pt idx="6">
                  <c:v>62.980769230769226</c:v>
                </c:pt>
                <c:pt idx="7">
                  <c:v>71.497584541062906</c:v>
                </c:pt>
                <c:pt idx="8">
                  <c:v>73.91304347826096</c:v>
                </c:pt>
                <c:pt idx="9">
                  <c:v>72.59615384615384</c:v>
                </c:pt>
                <c:pt idx="10">
                  <c:v>74.038461538461405</c:v>
                </c:pt>
                <c:pt idx="11">
                  <c:v>73.78640776699028</c:v>
                </c:pt>
              </c:numCache>
            </c:numRef>
          </c:val>
        </c:ser>
        <c:ser>
          <c:idx val="2"/>
          <c:order val="2"/>
          <c:tx>
            <c:strRef>
              <c:f>食べたことがある!$N$10</c:f>
              <c:strCache>
                <c:ptCount val="1"/>
                <c:pt idx="0">
                  <c:v>ゆで麺</c:v>
                </c:pt>
              </c:strCache>
            </c:strRef>
          </c:tx>
          <c:cat>
            <c:strRef>
              <c:f>食べたことがある!$K$11:$K$22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食べたことがある!$N$11:$N$22</c:f>
              <c:numCache>
                <c:formatCode>0.0_ </c:formatCode>
                <c:ptCount val="12"/>
                <c:pt idx="0">
                  <c:v>73.79421221864952</c:v>
                </c:pt>
                <c:pt idx="1">
                  <c:v>74.799357945425356</c:v>
                </c:pt>
                <c:pt idx="2">
                  <c:v>72.8</c:v>
                </c:pt>
                <c:pt idx="3">
                  <c:v>72.776280323449996</c:v>
                </c:pt>
                <c:pt idx="4">
                  <c:v>67.041800643086816</c:v>
                </c:pt>
                <c:pt idx="5">
                  <c:v>80.546623794212422</c:v>
                </c:pt>
                <c:pt idx="6">
                  <c:v>68.269230769230887</c:v>
                </c:pt>
                <c:pt idx="7">
                  <c:v>80.193236714975853</c:v>
                </c:pt>
                <c:pt idx="8">
                  <c:v>80.193236714975853</c:v>
                </c:pt>
                <c:pt idx="9">
                  <c:v>68.269230769230887</c:v>
                </c:pt>
                <c:pt idx="10">
                  <c:v>73.076923076923052</c:v>
                </c:pt>
                <c:pt idx="11">
                  <c:v>72.815533980582529</c:v>
                </c:pt>
              </c:numCache>
            </c:numRef>
          </c:val>
        </c:ser>
        <c:ser>
          <c:idx val="3"/>
          <c:order val="3"/>
          <c:tx>
            <c:strRef>
              <c:f>食べたことがある!$O$10</c:f>
              <c:strCache>
                <c:ptCount val="1"/>
                <c:pt idx="0">
                  <c:v>冷凍麺</c:v>
                </c:pt>
              </c:strCache>
            </c:strRef>
          </c:tx>
          <c:cat>
            <c:strRef>
              <c:f>食べたことがある!$K$11:$K$22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食べたことがある!$O$11:$O$22</c:f>
              <c:numCache>
                <c:formatCode>0.0_ </c:formatCode>
                <c:ptCount val="12"/>
                <c:pt idx="0">
                  <c:v>69.372990353697588</c:v>
                </c:pt>
                <c:pt idx="1">
                  <c:v>65.810593900481479</c:v>
                </c:pt>
                <c:pt idx="2">
                  <c:v>69.2</c:v>
                </c:pt>
                <c:pt idx="3">
                  <c:v>75.471698113207552</c:v>
                </c:pt>
                <c:pt idx="4">
                  <c:v>61.254019292604497</c:v>
                </c:pt>
                <c:pt idx="5">
                  <c:v>77.491961414791007</c:v>
                </c:pt>
                <c:pt idx="6">
                  <c:v>65.865384615384528</c:v>
                </c:pt>
                <c:pt idx="7">
                  <c:v>77.294685990338309</c:v>
                </c:pt>
                <c:pt idx="8">
                  <c:v>75.362318840579576</c:v>
                </c:pt>
                <c:pt idx="9">
                  <c:v>68.269230769230887</c:v>
                </c:pt>
                <c:pt idx="10">
                  <c:v>70.192307692307679</c:v>
                </c:pt>
                <c:pt idx="11">
                  <c:v>59.223300970873879</c:v>
                </c:pt>
              </c:numCache>
            </c:numRef>
          </c:val>
        </c:ser>
        <c:ser>
          <c:idx val="4"/>
          <c:order val="4"/>
          <c:tx>
            <c:strRef>
              <c:f>食べたことがある!$P$10</c:f>
              <c:strCache>
                <c:ptCount val="1"/>
                <c:pt idx="0">
                  <c:v>即席麺</c:v>
                </c:pt>
              </c:strCache>
            </c:strRef>
          </c:tx>
          <c:cat>
            <c:strRef>
              <c:f>食べたことがある!$K$11:$K$22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食べたことがある!$P$11:$P$22</c:f>
              <c:numCache>
                <c:formatCode>0.0_ </c:formatCode>
                <c:ptCount val="12"/>
                <c:pt idx="0">
                  <c:v>58.279742765273305</c:v>
                </c:pt>
                <c:pt idx="1">
                  <c:v>55.698234349919829</c:v>
                </c:pt>
                <c:pt idx="2">
                  <c:v>64.400000000000006</c:v>
                </c:pt>
                <c:pt idx="3">
                  <c:v>58.490566037735853</c:v>
                </c:pt>
                <c:pt idx="4">
                  <c:v>59.163987138263622</c:v>
                </c:pt>
                <c:pt idx="5">
                  <c:v>57.39549839228296</c:v>
                </c:pt>
                <c:pt idx="6">
                  <c:v>57.692307692307686</c:v>
                </c:pt>
                <c:pt idx="7">
                  <c:v>72.463768115942031</c:v>
                </c:pt>
                <c:pt idx="8">
                  <c:v>68.599033816424949</c:v>
                </c:pt>
                <c:pt idx="9">
                  <c:v>56.730769230769262</c:v>
                </c:pt>
                <c:pt idx="10">
                  <c:v>52.403846153846033</c:v>
                </c:pt>
                <c:pt idx="11">
                  <c:v>41.747572815534021</c:v>
                </c:pt>
              </c:numCache>
            </c:numRef>
          </c:val>
        </c:ser>
        <c:marker val="1"/>
        <c:axId val="199804416"/>
        <c:axId val="199805952"/>
      </c:lineChart>
      <c:catAx>
        <c:axId val="199804416"/>
        <c:scaling>
          <c:orientation val="minMax"/>
        </c:scaling>
        <c:axPos val="b"/>
        <c:tickLblPos val="nextTo"/>
        <c:crossAx val="199805952"/>
        <c:crosses val="autoZero"/>
        <c:auto val="1"/>
        <c:lblAlgn val="ctr"/>
        <c:lblOffset val="100"/>
      </c:catAx>
      <c:valAx>
        <c:axId val="199805952"/>
        <c:scaling>
          <c:orientation val="minMax"/>
          <c:max val="100"/>
          <c:min val="0"/>
        </c:scaling>
        <c:axPos val="l"/>
        <c:majorGridlines/>
        <c:numFmt formatCode="0.0_ " sourceLinked="1"/>
        <c:tickLblPos val="nextTo"/>
        <c:crossAx val="199804416"/>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19.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食べたことがある!$L$28</c:f>
              <c:strCache>
                <c:ptCount val="1"/>
                <c:pt idx="0">
                  <c:v>2005年</c:v>
                </c:pt>
              </c:strCache>
            </c:strRef>
          </c:tx>
          <c:cat>
            <c:strRef>
              <c:f>食べたことがある!$K$29:$K$33</c:f>
              <c:strCache>
                <c:ptCount val="5"/>
                <c:pt idx="0">
                  <c:v>乾麺</c:v>
                </c:pt>
                <c:pt idx="1">
                  <c:v>なま麺</c:v>
                </c:pt>
                <c:pt idx="2">
                  <c:v>ゆで麺</c:v>
                </c:pt>
                <c:pt idx="3">
                  <c:v>冷凍麺</c:v>
                </c:pt>
                <c:pt idx="4">
                  <c:v>即席麺</c:v>
                </c:pt>
              </c:strCache>
            </c:strRef>
          </c:cat>
          <c:val>
            <c:numRef>
              <c:f>食べたことがある!$L$29:$L$33</c:f>
              <c:numCache>
                <c:formatCode>0.0%</c:formatCode>
                <c:ptCount val="5"/>
                <c:pt idx="0">
                  <c:v>0.76400000000000079</c:v>
                </c:pt>
                <c:pt idx="1">
                  <c:v>0.75000000000000078</c:v>
                </c:pt>
                <c:pt idx="2">
                  <c:v>0.66400000000000092</c:v>
                </c:pt>
                <c:pt idx="3">
                  <c:v>0.33900000000000047</c:v>
                </c:pt>
                <c:pt idx="4">
                  <c:v>0.67000000000000093</c:v>
                </c:pt>
              </c:numCache>
            </c:numRef>
          </c:val>
        </c:ser>
        <c:ser>
          <c:idx val="1"/>
          <c:order val="1"/>
          <c:tx>
            <c:strRef>
              <c:f>食べたことがある!$M$28</c:f>
              <c:strCache>
                <c:ptCount val="1"/>
                <c:pt idx="0">
                  <c:v>2009年</c:v>
                </c:pt>
              </c:strCache>
            </c:strRef>
          </c:tx>
          <c:cat>
            <c:strRef>
              <c:f>食べたことがある!$K$29:$K$33</c:f>
              <c:strCache>
                <c:ptCount val="5"/>
                <c:pt idx="0">
                  <c:v>乾麺</c:v>
                </c:pt>
                <c:pt idx="1">
                  <c:v>なま麺</c:v>
                </c:pt>
                <c:pt idx="2">
                  <c:v>ゆで麺</c:v>
                </c:pt>
                <c:pt idx="3">
                  <c:v>冷凍麺</c:v>
                </c:pt>
                <c:pt idx="4">
                  <c:v>即席麺</c:v>
                </c:pt>
              </c:strCache>
            </c:strRef>
          </c:cat>
          <c:val>
            <c:numRef>
              <c:f>食べたことがある!$M$29:$M$33</c:f>
              <c:numCache>
                <c:formatCode>0.0%</c:formatCode>
                <c:ptCount val="5"/>
                <c:pt idx="0">
                  <c:v>0.80400000000000005</c:v>
                </c:pt>
                <c:pt idx="1">
                  <c:v>0.77900000000000091</c:v>
                </c:pt>
                <c:pt idx="2">
                  <c:v>0.65200000000000091</c:v>
                </c:pt>
                <c:pt idx="3">
                  <c:v>0.43300000000000033</c:v>
                </c:pt>
                <c:pt idx="4">
                  <c:v>0.67100000000000093</c:v>
                </c:pt>
              </c:numCache>
            </c:numRef>
          </c:val>
        </c:ser>
        <c:ser>
          <c:idx val="2"/>
          <c:order val="2"/>
          <c:tx>
            <c:strRef>
              <c:f>食べたことがある!$N$28</c:f>
              <c:strCache>
                <c:ptCount val="1"/>
                <c:pt idx="0">
                  <c:v>2012年</c:v>
                </c:pt>
              </c:strCache>
            </c:strRef>
          </c:tx>
          <c:cat>
            <c:strRef>
              <c:f>食べたことがある!$K$29:$K$33</c:f>
              <c:strCache>
                <c:ptCount val="5"/>
                <c:pt idx="0">
                  <c:v>乾麺</c:v>
                </c:pt>
                <c:pt idx="1">
                  <c:v>なま麺</c:v>
                </c:pt>
                <c:pt idx="2">
                  <c:v>ゆで麺</c:v>
                </c:pt>
                <c:pt idx="3">
                  <c:v>冷凍麺</c:v>
                </c:pt>
                <c:pt idx="4">
                  <c:v>即席麺</c:v>
                </c:pt>
              </c:strCache>
            </c:strRef>
          </c:cat>
          <c:val>
            <c:numRef>
              <c:f>食べたことがある!$N$29:$N$33</c:f>
              <c:numCache>
                <c:formatCode>0.0%</c:formatCode>
                <c:ptCount val="5"/>
                <c:pt idx="0">
                  <c:v>0.68</c:v>
                </c:pt>
                <c:pt idx="1">
                  <c:v>0.61600000000000066</c:v>
                </c:pt>
                <c:pt idx="2">
                  <c:v>0.56200000000000061</c:v>
                </c:pt>
                <c:pt idx="3">
                  <c:v>0.26300000000000001</c:v>
                </c:pt>
                <c:pt idx="4">
                  <c:v>0.47600000000000031</c:v>
                </c:pt>
              </c:numCache>
            </c:numRef>
          </c:val>
        </c:ser>
        <c:marker val="1"/>
        <c:axId val="201081600"/>
        <c:axId val="201083136"/>
      </c:lineChart>
      <c:catAx>
        <c:axId val="201081600"/>
        <c:scaling>
          <c:orientation val="minMax"/>
        </c:scaling>
        <c:axPos val="b"/>
        <c:tickLblPos val="nextTo"/>
        <c:crossAx val="201083136"/>
        <c:crosses val="autoZero"/>
        <c:auto val="1"/>
        <c:lblAlgn val="ctr"/>
        <c:lblOffset val="100"/>
      </c:catAx>
      <c:valAx>
        <c:axId val="201083136"/>
        <c:scaling>
          <c:orientation val="minMax"/>
          <c:max val="1"/>
          <c:min val="0"/>
        </c:scaling>
        <c:axPos val="l"/>
        <c:majorGridlines/>
        <c:numFmt formatCode="0.0%" sourceLinked="1"/>
        <c:tickLblPos val="nextTo"/>
        <c:crossAx val="201081600"/>
        <c:crosses val="autoZero"/>
        <c:crossBetween val="between"/>
        <c:majorUnit val="0.1"/>
      </c:valAx>
    </c:plotArea>
    <c:legend>
      <c:legendPos val="r"/>
    </c:legend>
    <c:plotVisOnly val="1"/>
  </c:chart>
  <c:txPr>
    <a:bodyPr/>
    <a:lstStyle/>
    <a:p>
      <a:pPr>
        <a:defRPr sz="800"/>
      </a:pPr>
      <a:endParaRPr lang="ja-JP"/>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喫食頻度!$R$2</c:f>
              <c:strCache>
                <c:ptCount val="1"/>
                <c:pt idx="0">
                  <c:v>週1回以上</c:v>
                </c:pt>
              </c:strCache>
            </c:strRef>
          </c:tx>
          <c:cat>
            <c:strRef>
              <c:f>喫食頻度!$Q$3:$Q$14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喫食頻度!$R$3:$R$14</c:f>
              <c:numCache>
                <c:formatCode>0_ </c:formatCode>
                <c:ptCount val="12"/>
                <c:pt idx="0">
                  <c:v>36.298076923076948</c:v>
                </c:pt>
                <c:pt idx="1">
                  <c:v>30.288461538461526</c:v>
                </c:pt>
                <c:pt idx="2">
                  <c:v>38.492063492063494</c:v>
                </c:pt>
                <c:pt idx="3">
                  <c:v>44.892473118279568</c:v>
                </c:pt>
                <c:pt idx="4">
                  <c:v>36.217948717948715</c:v>
                </c:pt>
                <c:pt idx="5">
                  <c:v>36.378205128205131</c:v>
                </c:pt>
                <c:pt idx="6">
                  <c:v>25.961538461538463</c:v>
                </c:pt>
                <c:pt idx="7">
                  <c:v>27.884615384615387</c:v>
                </c:pt>
                <c:pt idx="8">
                  <c:v>30.288461538461526</c:v>
                </c:pt>
                <c:pt idx="9">
                  <c:v>35.096153846153882</c:v>
                </c:pt>
                <c:pt idx="10">
                  <c:v>44.711538461538453</c:v>
                </c:pt>
                <c:pt idx="11" formatCode="0.0_ ">
                  <c:v>53.846153846153868</c:v>
                </c:pt>
              </c:numCache>
            </c:numRef>
          </c:val>
        </c:ser>
        <c:ser>
          <c:idx val="1"/>
          <c:order val="1"/>
          <c:tx>
            <c:strRef>
              <c:f>喫食頻度!$S$2</c:f>
              <c:strCache>
                <c:ptCount val="1"/>
                <c:pt idx="0">
                  <c:v>2～3週間に1回</c:v>
                </c:pt>
              </c:strCache>
            </c:strRef>
          </c:tx>
          <c:cat>
            <c:strRef>
              <c:f>喫食頻度!$Q$3:$Q$14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喫食頻度!$S$3:$S$14</c:f>
              <c:numCache>
                <c:formatCode>0_ </c:formatCode>
                <c:ptCount val="12"/>
                <c:pt idx="0">
                  <c:v>32.692307692307693</c:v>
                </c:pt>
                <c:pt idx="1">
                  <c:v>32.852564102564095</c:v>
                </c:pt>
                <c:pt idx="2">
                  <c:v>32.936507936507958</c:v>
                </c:pt>
                <c:pt idx="3">
                  <c:v>32.258064516129032</c:v>
                </c:pt>
                <c:pt idx="4">
                  <c:v>30.448717948717924</c:v>
                </c:pt>
                <c:pt idx="5">
                  <c:v>34.935897435897402</c:v>
                </c:pt>
                <c:pt idx="6">
                  <c:v>34.134615384615387</c:v>
                </c:pt>
                <c:pt idx="7">
                  <c:v>35.57692307692308</c:v>
                </c:pt>
                <c:pt idx="8">
                  <c:v>32.692307692307693</c:v>
                </c:pt>
                <c:pt idx="9">
                  <c:v>34.134615384615387</c:v>
                </c:pt>
                <c:pt idx="10">
                  <c:v>32.211538461538453</c:v>
                </c:pt>
                <c:pt idx="11" formatCode="0.0_ ">
                  <c:v>27.403846153846157</c:v>
                </c:pt>
              </c:numCache>
            </c:numRef>
          </c:val>
        </c:ser>
        <c:ser>
          <c:idx val="2"/>
          <c:order val="2"/>
          <c:tx>
            <c:strRef>
              <c:f>喫食頻度!$T$2</c:f>
              <c:strCache>
                <c:ptCount val="1"/>
                <c:pt idx="0">
                  <c:v>月1回</c:v>
                </c:pt>
              </c:strCache>
            </c:strRef>
          </c:tx>
          <c:cat>
            <c:strRef>
              <c:f>喫食頻度!$Q$3:$Q$14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喫食頻度!$T$3:$T$14</c:f>
              <c:numCache>
                <c:formatCode>0_ </c:formatCode>
                <c:ptCount val="12"/>
                <c:pt idx="0">
                  <c:v>17.147435897435891</c:v>
                </c:pt>
                <c:pt idx="1">
                  <c:v>20.192307692307686</c:v>
                </c:pt>
                <c:pt idx="2">
                  <c:v>15.079365079365079</c:v>
                </c:pt>
                <c:pt idx="3">
                  <c:v>13.440860215053762</c:v>
                </c:pt>
                <c:pt idx="4">
                  <c:v>17.147435897435891</c:v>
                </c:pt>
                <c:pt idx="5">
                  <c:v>17.147435897435891</c:v>
                </c:pt>
                <c:pt idx="6">
                  <c:v>20.192307692307686</c:v>
                </c:pt>
                <c:pt idx="7">
                  <c:v>21.63461538461539</c:v>
                </c:pt>
                <c:pt idx="8">
                  <c:v>21.63461538461539</c:v>
                </c:pt>
                <c:pt idx="9">
                  <c:v>14.903846153846157</c:v>
                </c:pt>
                <c:pt idx="10">
                  <c:v>13.461538461538462</c:v>
                </c:pt>
                <c:pt idx="11" formatCode="0.0_ ">
                  <c:v>11.05769230769231</c:v>
                </c:pt>
              </c:numCache>
            </c:numRef>
          </c:val>
        </c:ser>
        <c:ser>
          <c:idx val="3"/>
          <c:order val="3"/>
          <c:tx>
            <c:strRef>
              <c:f>喫食頻度!$U$2</c:f>
              <c:strCache>
                <c:ptCount val="1"/>
                <c:pt idx="0">
                  <c:v>2～3月に1回</c:v>
                </c:pt>
              </c:strCache>
            </c:strRef>
          </c:tx>
          <c:cat>
            <c:strRef>
              <c:f>喫食頻度!$Q$3:$Q$14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喫食頻度!$U$3:$U$14</c:f>
              <c:numCache>
                <c:formatCode>0_ </c:formatCode>
                <c:ptCount val="12"/>
                <c:pt idx="0">
                  <c:v>8.4935897435897481</c:v>
                </c:pt>
                <c:pt idx="1">
                  <c:v>9.7756410256410255</c:v>
                </c:pt>
                <c:pt idx="2">
                  <c:v>10.317460317460322</c:v>
                </c:pt>
                <c:pt idx="3">
                  <c:v>5.1075268817204282</c:v>
                </c:pt>
                <c:pt idx="4">
                  <c:v>8.8141025641025657</c:v>
                </c:pt>
                <c:pt idx="5">
                  <c:v>8.1730769230769234</c:v>
                </c:pt>
                <c:pt idx="6">
                  <c:v>12.019230769230768</c:v>
                </c:pt>
                <c:pt idx="7">
                  <c:v>9.1346153846153797</c:v>
                </c:pt>
                <c:pt idx="8">
                  <c:v>11.538461538461538</c:v>
                </c:pt>
                <c:pt idx="9">
                  <c:v>9.1346153846153797</c:v>
                </c:pt>
                <c:pt idx="10">
                  <c:v>4.3269230769230766</c:v>
                </c:pt>
                <c:pt idx="11" formatCode="0.0_ ">
                  <c:v>4.8076923076923084</c:v>
                </c:pt>
              </c:numCache>
            </c:numRef>
          </c:val>
        </c:ser>
        <c:ser>
          <c:idx val="4"/>
          <c:order val="4"/>
          <c:tx>
            <c:strRef>
              <c:f>喫食頻度!$V$2</c:f>
              <c:strCache>
                <c:ptCount val="1"/>
                <c:pt idx="0">
                  <c:v>それ以下</c:v>
                </c:pt>
              </c:strCache>
            </c:strRef>
          </c:tx>
          <c:cat>
            <c:strRef>
              <c:f>喫食頻度!$Q$3:$Q$14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喫食頻度!$V$3:$V$14</c:f>
              <c:numCache>
                <c:formatCode>0_ </c:formatCode>
                <c:ptCount val="12"/>
                <c:pt idx="0">
                  <c:v>5.0480769230769225</c:v>
                </c:pt>
                <c:pt idx="1">
                  <c:v>6.7307692307692326</c:v>
                </c:pt>
                <c:pt idx="2">
                  <c:v>2.3809523809523809</c:v>
                </c:pt>
                <c:pt idx="3">
                  <c:v>4.0322580645161308</c:v>
                </c:pt>
                <c:pt idx="4">
                  <c:v>7.0512820512820511</c:v>
                </c:pt>
                <c:pt idx="5">
                  <c:v>3.0448717948717952</c:v>
                </c:pt>
                <c:pt idx="6">
                  <c:v>7.6923076923076925</c:v>
                </c:pt>
                <c:pt idx="7">
                  <c:v>5.2884615384615383</c:v>
                </c:pt>
                <c:pt idx="8">
                  <c:v>3.3653846153846154</c:v>
                </c:pt>
                <c:pt idx="9">
                  <c:v>6.7307692307692326</c:v>
                </c:pt>
                <c:pt idx="10">
                  <c:v>5.2884615384615383</c:v>
                </c:pt>
                <c:pt idx="11" formatCode="0.0_ ">
                  <c:v>1.9230769230769238</c:v>
                </c:pt>
              </c:numCache>
            </c:numRef>
          </c:val>
        </c:ser>
        <c:ser>
          <c:idx val="5"/>
          <c:order val="5"/>
          <c:tx>
            <c:strRef>
              <c:f>喫食頻度!$W$2</c:f>
              <c:strCache>
                <c:ptCount val="1"/>
                <c:pt idx="0">
                  <c:v>食べない</c:v>
                </c:pt>
              </c:strCache>
            </c:strRef>
          </c:tx>
          <c:cat>
            <c:strRef>
              <c:f>喫食頻度!$Q$3:$Q$14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喫食頻度!$W$3:$W$14</c:f>
              <c:numCache>
                <c:formatCode>0_ </c:formatCode>
                <c:ptCount val="12"/>
                <c:pt idx="0">
                  <c:v>0.32051282051282065</c:v>
                </c:pt>
                <c:pt idx="1">
                  <c:v>0.16025641025641024</c:v>
                </c:pt>
                <c:pt idx="2">
                  <c:v>0.79365079365079383</c:v>
                </c:pt>
                <c:pt idx="3">
                  <c:v>0.26881720430107531</c:v>
                </c:pt>
                <c:pt idx="4">
                  <c:v>0.32051282051282065</c:v>
                </c:pt>
                <c:pt idx="5">
                  <c:v>0.32051282051282065</c:v>
                </c:pt>
                <c:pt idx="6">
                  <c:v>0</c:v>
                </c:pt>
                <c:pt idx="7">
                  <c:v>0.48076923076923078</c:v>
                </c:pt>
                <c:pt idx="8">
                  <c:v>0.48076923076923078</c:v>
                </c:pt>
                <c:pt idx="9">
                  <c:v>0</c:v>
                </c:pt>
                <c:pt idx="10">
                  <c:v>0</c:v>
                </c:pt>
                <c:pt idx="11" formatCode="0.0_ ">
                  <c:v>0.96153846153846168</c:v>
                </c:pt>
              </c:numCache>
            </c:numRef>
          </c:val>
        </c:ser>
        <c:overlap val="100"/>
        <c:axId val="169544320"/>
        <c:axId val="169554304"/>
      </c:barChart>
      <c:catAx>
        <c:axId val="169544320"/>
        <c:scaling>
          <c:orientation val="maxMin"/>
        </c:scaling>
        <c:axPos val="l"/>
        <c:tickLblPos val="nextTo"/>
        <c:txPr>
          <a:bodyPr/>
          <a:lstStyle/>
          <a:p>
            <a:pPr>
              <a:defRPr sz="800"/>
            </a:pPr>
            <a:endParaRPr lang="ja-JP"/>
          </a:p>
        </c:txPr>
        <c:crossAx val="169554304"/>
        <c:crosses val="autoZero"/>
        <c:auto val="1"/>
        <c:lblAlgn val="ctr"/>
        <c:lblOffset val="100"/>
      </c:catAx>
      <c:valAx>
        <c:axId val="169554304"/>
        <c:scaling>
          <c:orientation val="minMax"/>
        </c:scaling>
        <c:axPos val="t"/>
        <c:majorGridlines/>
        <c:numFmt formatCode="0%" sourceLinked="1"/>
        <c:tickLblPos val="nextTo"/>
        <c:txPr>
          <a:bodyPr/>
          <a:lstStyle/>
          <a:p>
            <a:pPr>
              <a:defRPr sz="800"/>
            </a:pPr>
            <a:endParaRPr lang="ja-JP"/>
          </a:p>
        </c:txPr>
        <c:crossAx val="169544320"/>
        <c:crosses val="autoZero"/>
        <c:crossBetween val="between"/>
      </c:valAx>
    </c:plotArea>
    <c:legend>
      <c:legendPos val="b"/>
      <c:layout/>
      <c:txPr>
        <a:bodyPr/>
        <a:lstStyle/>
        <a:p>
          <a:pPr>
            <a:defRPr sz="800"/>
          </a:pPr>
          <a:endParaRPr lang="ja-JP"/>
        </a:p>
      </c:txPr>
    </c:legend>
    <c:plotVisOnly val="1"/>
  </c:chart>
  <c:externalData r:id="rId1"/>
</c:chartSpace>
</file>

<file path=ppt/charts/chart20.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食べたことがある!$L$37</c:f>
              <c:strCache>
                <c:ptCount val="1"/>
                <c:pt idx="0">
                  <c:v>乾麺</c:v>
                </c:pt>
              </c:strCache>
            </c:strRef>
          </c:tx>
          <c:cat>
            <c:strRef>
              <c:f>食べたことがある!$K$38:$K$49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食べたことがある!$L$38:$L$49</c:f>
              <c:numCache>
                <c:formatCode>0.0_ </c:formatCode>
                <c:ptCount val="12"/>
                <c:pt idx="0">
                  <c:v>68.045417680454179</c:v>
                </c:pt>
                <c:pt idx="1">
                  <c:v>74.313408723747969</c:v>
                </c:pt>
                <c:pt idx="2">
                  <c:v>70.161290322580555</c:v>
                </c:pt>
                <c:pt idx="3">
                  <c:v>56.010928961748569</c:v>
                </c:pt>
                <c:pt idx="4">
                  <c:v>58.966074313408733</c:v>
                </c:pt>
                <c:pt idx="5">
                  <c:v>77.198697068403888</c:v>
                </c:pt>
                <c:pt idx="6">
                  <c:v>59.134615384615387</c:v>
                </c:pt>
                <c:pt idx="7">
                  <c:v>69.117647058823508</c:v>
                </c:pt>
                <c:pt idx="8">
                  <c:v>71.497584541062906</c:v>
                </c:pt>
                <c:pt idx="9">
                  <c:v>72.815533980582529</c:v>
                </c:pt>
                <c:pt idx="10">
                  <c:v>69.756097560975604</c:v>
                </c:pt>
                <c:pt idx="11">
                  <c:v>66.009852216748669</c:v>
                </c:pt>
              </c:numCache>
            </c:numRef>
          </c:val>
        </c:ser>
        <c:ser>
          <c:idx val="1"/>
          <c:order val="1"/>
          <c:tx>
            <c:strRef>
              <c:f>食べたことがある!$M$37</c:f>
              <c:strCache>
                <c:ptCount val="1"/>
                <c:pt idx="0">
                  <c:v>なま麺</c:v>
                </c:pt>
              </c:strCache>
            </c:strRef>
          </c:tx>
          <c:cat>
            <c:strRef>
              <c:f>食べたことがある!$K$38:$K$49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食べたことがある!$M$38:$M$49</c:f>
              <c:numCache>
                <c:formatCode>0.0_ </c:formatCode>
                <c:ptCount val="12"/>
                <c:pt idx="0">
                  <c:v>61.638280616382801</c:v>
                </c:pt>
                <c:pt idx="1">
                  <c:v>66.558966074313403</c:v>
                </c:pt>
                <c:pt idx="2">
                  <c:v>53.22580645161284</c:v>
                </c:pt>
                <c:pt idx="3">
                  <c:v>59.016393442622949</c:v>
                </c:pt>
                <c:pt idx="4">
                  <c:v>59.612277867528277</c:v>
                </c:pt>
                <c:pt idx="5">
                  <c:v>63.680781758957608</c:v>
                </c:pt>
                <c:pt idx="6">
                  <c:v>51.923076923076962</c:v>
                </c:pt>
                <c:pt idx="7">
                  <c:v>61.764705882352963</c:v>
                </c:pt>
                <c:pt idx="8">
                  <c:v>62.318840579710042</c:v>
                </c:pt>
                <c:pt idx="9">
                  <c:v>65.533980582524137</c:v>
                </c:pt>
                <c:pt idx="10">
                  <c:v>65.365853658536579</c:v>
                </c:pt>
                <c:pt idx="11">
                  <c:v>63.054187192118185</c:v>
                </c:pt>
              </c:numCache>
            </c:numRef>
          </c:val>
        </c:ser>
        <c:ser>
          <c:idx val="2"/>
          <c:order val="2"/>
          <c:tx>
            <c:strRef>
              <c:f>食べたことがある!$N$37</c:f>
              <c:strCache>
                <c:ptCount val="1"/>
                <c:pt idx="0">
                  <c:v>ゆで麺</c:v>
                </c:pt>
              </c:strCache>
            </c:strRef>
          </c:tx>
          <c:cat>
            <c:strRef>
              <c:f>食べたことがある!$K$38:$K$49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食べたことがある!$N$38:$N$49</c:f>
              <c:numCache>
                <c:formatCode>0.0_ </c:formatCode>
                <c:ptCount val="12"/>
                <c:pt idx="0">
                  <c:v>56.20437956204379</c:v>
                </c:pt>
                <c:pt idx="1">
                  <c:v>57.512116316639819</c:v>
                </c:pt>
                <c:pt idx="2">
                  <c:v>49.193548387096783</c:v>
                </c:pt>
                <c:pt idx="3">
                  <c:v>58.743169398907142</c:v>
                </c:pt>
                <c:pt idx="4">
                  <c:v>49.757673667205104</c:v>
                </c:pt>
                <c:pt idx="5">
                  <c:v>62.703583061889248</c:v>
                </c:pt>
                <c:pt idx="6">
                  <c:v>47.596153846153946</c:v>
                </c:pt>
                <c:pt idx="7">
                  <c:v>62.745098039215684</c:v>
                </c:pt>
                <c:pt idx="8">
                  <c:v>62.80193236714976</c:v>
                </c:pt>
                <c:pt idx="9">
                  <c:v>51.45631067961159</c:v>
                </c:pt>
                <c:pt idx="10">
                  <c:v>56.585365853658494</c:v>
                </c:pt>
                <c:pt idx="11">
                  <c:v>56.157635467980242</c:v>
                </c:pt>
              </c:numCache>
            </c:numRef>
          </c:val>
        </c:ser>
        <c:ser>
          <c:idx val="3"/>
          <c:order val="3"/>
          <c:tx>
            <c:strRef>
              <c:f>食べたことがある!$O$37</c:f>
              <c:strCache>
                <c:ptCount val="1"/>
                <c:pt idx="0">
                  <c:v>冷凍麺</c:v>
                </c:pt>
              </c:strCache>
            </c:strRef>
          </c:tx>
          <c:cat>
            <c:strRef>
              <c:f>食べたことがある!$K$38:$K$49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食べたことがある!$O$38:$O$49</c:f>
              <c:numCache>
                <c:formatCode>0.0_ </c:formatCode>
                <c:ptCount val="12"/>
                <c:pt idx="0">
                  <c:v>26.277372262773703</c:v>
                </c:pt>
                <c:pt idx="1">
                  <c:v>27.786752827140528</c:v>
                </c:pt>
                <c:pt idx="2">
                  <c:v>22.983870967741929</c:v>
                </c:pt>
                <c:pt idx="3">
                  <c:v>25.956284153005488</c:v>
                </c:pt>
                <c:pt idx="4">
                  <c:v>22.940226171243896</c:v>
                </c:pt>
                <c:pt idx="5">
                  <c:v>29.641693811074919</c:v>
                </c:pt>
                <c:pt idx="6">
                  <c:v>25</c:v>
                </c:pt>
                <c:pt idx="7">
                  <c:v>27.941176470588214</c:v>
                </c:pt>
                <c:pt idx="8">
                  <c:v>37.198067632850261</c:v>
                </c:pt>
                <c:pt idx="9">
                  <c:v>27.669902912621335</c:v>
                </c:pt>
                <c:pt idx="10">
                  <c:v>20.975609756097562</c:v>
                </c:pt>
                <c:pt idx="11">
                  <c:v>18.7192118226601</c:v>
                </c:pt>
              </c:numCache>
            </c:numRef>
          </c:val>
        </c:ser>
        <c:ser>
          <c:idx val="4"/>
          <c:order val="4"/>
          <c:tx>
            <c:strRef>
              <c:f>食べたことがある!$P$37</c:f>
              <c:strCache>
                <c:ptCount val="1"/>
                <c:pt idx="0">
                  <c:v>即席麺</c:v>
                </c:pt>
              </c:strCache>
            </c:strRef>
          </c:tx>
          <c:cat>
            <c:strRef>
              <c:f>食べたことがある!$K$38:$K$49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食べたことがある!$P$38:$P$49</c:f>
              <c:numCache>
                <c:formatCode>0.0_ </c:formatCode>
                <c:ptCount val="12"/>
                <c:pt idx="0">
                  <c:v>47.607461476074548</c:v>
                </c:pt>
                <c:pt idx="1">
                  <c:v>47.011308562197094</c:v>
                </c:pt>
                <c:pt idx="2">
                  <c:v>50</c:v>
                </c:pt>
                <c:pt idx="3">
                  <c:v>46.994535519125741</c:v>
                </c:pt>
                <c:pt idx="4">
                  <c:v>48.465266558966029</c:v>
                </c:pt>
                <c:pt idx="5">
                  <c:v>46.742671009771982</c:v>
                </c:pt>
                <c:pt idx="6">
                  <c:v>51.442307692307644</c:v>
                </c:pt>
                <c:pt idx="7">
                  <c:v>60.784313725490193</c:v>
                </c:pt>
                <c:pt idx="8">
                  <c:v>59.903381642512045</c:v>
                </c:pt>
                <c:pt idx="9">
                  <c:v>41.747572815534021</c:v>
                </c:pt>
                <c:pt idx="10">
                  <c:v>40.487804878048735</c:v>
                </c:pt>
                <c:pt idx="11">
                  <c:v>31.03448275862069</c:v>
                </c:pt>
              </c:numCache>
            </c:numRef>
          </c:val>
        </c:ser>
        <c:marker val="1"/>
        <c:axId val="201122560"/>
        <c:axId val="201124096"/>
      </c:lineChart>
      <c:catAx>
        <c:axId val="201122560"/>
        <c:scaling>
          <c:orientation val="minMax"/>
        </c:scaling>
        <c:axPos val="b"/>
        <c:tickLblPos val="nextTo"/>
        <c:crossAx val="201124096"/>
        <c:crosses val="autoZero"/>
        <c:auto val="1"/>
        <c:lblAlgn val="ctr"/>
        <c:lblOffset val="100"/>
      </c:catAx>
      <c:valAx>
        <c:axId val="201124096"/>
        <c:scaling>
          <c:orientation val="minMax"/>
          <c:max val="100"/>
          <c:min val="0"/>
        </c:scaling>
        <c:axPos val="l"/>
        <c:majorGridlines/>
        <c:numFmt formatCode="0.0_ " sourceLinked="1"/>
        <c:tickLblPos val="nextTo"/>
        <c:crossAx val="201122560"/>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ja-JP"/>
  <c:chart>
    <c:plotArea>
      <c:layout/>
      <c:lineChart>
        <c:grouping val="standard"/>
        <c:ser>
          <c:idx val="0"/>
          <c:order val="0"/>
          <c:tx>
            <c:strRef>
              <c:f>食べたことがある!$L$54</c:f>
              <c:strCache>
                <c:ptCount val="1"/>
                <c:pt idx="0">
                  <c:v>2005年</c:v>
                </c:pt>
              </c:strCache>
            </c:strRef>
          </c:tx>
          <c:cat>
            <c:strRef>
              <c:f>食べたことがある!$K$55:$K$59</c:f>
              <c:strCache>
                <c:ptCount val="5"/>
                <c:pt idx="0">
                  <c:v>乾麺</c:v>
                </c:pt>
                <c:pt idx="1">
                  <c:v>なま麺</c:v>
                </c:pt>
                <c:pt idx="2">
                  <c:v>ゆで麺</c:v>
                </c:pt>
                <c:pt idx="3">
                  <c:v>冷凍麺</c:v>
                </c:pt>
                <c:pt idx="4">
                  <c:v>即席麺</c:v>
                </c:pt>
              </c:strCache>
            </c:strRef>
          </c:cat>
          <c:val>
            <c:numRef>
              <c:f>食べたことがある!$L$55:$L$59</c:f>
              <c:numCache>
                <c:formatCode>0.0%</c:formatCode>
                <c:ptCount val="5"/>
                <c:pt idx="0">
                  <c:v>0.62600000000000078</c:v>
                </c:pt>
                <c:pt idx="1">
                  <c:v>0.81899999999999995</c:v>
                </c:pt>
                <c:pt idx="2">
                  <c:v>0.51800000000000002</c:v>
                </c:pt>
                <c:pt idx="3">
                  <c:v>0.43400000000000033</c:v>
                </c:pt>
                <c:pt idx="4">
                  <c:v>0.87800000000000078</c:v>
                </c:pt>
              </c:numCache>
            </c:numRef>
          </c:val>
        </c:ser>
        <c:ser>
          <c:idx val="1"/>
          <c:order val="1"/>
          <c:tx>
            <c:strRef>
              <c:f>食べたことがある!$M$54</c:f>
              <c:strCache>
                <c:ptCount val="1"/>
                <c:pt idx="0">
                  <c:v>2009年</c:v>
                </c:pt>
              </c:strCache>
            </c:strRef>
          </c:tx>
          <c:cat>
            <c:strRef>
              <c:f>食べたことがある!$K$55:$K$59</c:f>
              <c:strCache>
                <c:ptCount val="5"/>
                <c:pt idx="0">
                  <c:v>乾麺</c:v>
                </c:pt>
                <c:pt idx="1">
                  <c:v>なま麺</c:v>
                </c:pt>
                <c:pt idx="2">
                  <c:v>ゆで麺</c:v>
                </c:pt>
                <c:pt idx="3">
                  <c:v>冷凍麺</c:v>
                </c:pt>
                <c:pt idx="4">
                  <c:v>即席麺</c:v>
                </c:pt>
              </c:strCache>
            </c:strRef>
          </c:cat>
          <c:val>
            <c:numRef>
              <c:f>食べたことがある!$M$55:$M$59</c:f>
              <c:numCache>
                <c:formatCode>0.0%</c:formatCode>
                <c:ptCount val="5"/>
                <c:pt idx="0">
                  <c:v>0.67900000000000094</c:v>
                </c:pt>
                <c:pt idx="1">
                  <c:v>0.87600000000000078</c:v>
                </c:pt>
                <c:pt idx="2">
                  <c:v>0.53300000000000003</c:v>
                </c:pt>
                <c:pt idx="3">
                  <c:v>0.48500000000000032</c:v>
                </c:pt>
                <c:pt idx="4">
                  <c:v>0.88900000000000001</c:v>
                </c:pt>
              </c:numCache>
            </c:numRef>
          </c:val>
        </c:ser>
        <c:ser>
          <c:idx val="2"/>
          <c:order val="2"/>
          <c:tx>
            <c:strRef>
              <c:f>食べたことがある!$N$54</c:f>
              <c:strCache>
                <c:ptCount val="1"/>
                <c:pt idx="0">
                  <c:v>2012年</c:v>
                </c:pt>
              </c:strCache>
            </c:strRef>
          </c:tx>
          <c:cat>
            <c:strRef>
              <c:f>食べたことがある!$K$55:$K$59</c:f>
              <c:strCache>
                <c:ptCount val="5"/>
                <c:pt idx="0">
                  <c:v>乾麺</c:v>
                </c:pt>
                <c:pt idx="1">
                  <c:v>なま麺</c:v>
                </c:pt>
                <c:pt idx="2">
                  <c:v>ゆで麺</c:v>
                </c:pt>
                <c:pt idx="3">
                  <c:v>冷凍麺</c:v>
                </c:pt>
                <c:pt idx="4">
                  <c:v>即席麺</c:v>
                </c:pt>
              </c:strCache>
            </c:strRef>
          </c:cat>
          <c:val>
            <c:numRef>
              <c:f>食べたことがある!$N$55:$N$59</c:f>
              <c:numCache>
                <c:formatCode>0.0%</c:formatCode>
                <c:ptCount val="5"/>
                <c:pt idx="0">
                  <c:v>0.54900000000000004</c:v>
                </c:pt>
                <c:pt idx="1">
                  <c:v>0.66300000000000092</c:v>
                </c:pt>
                <c:pt idx="2">
                  <c:v>0.37000000000000033</c:v>
                </c:pt>
                <c:pt idx="3">
                  <c:v>0.30700000000000033</c:v>
                </c:pt>
                <c:pt idx="4">
                  <c:v>0.74100000000000066</c:v>
                </c:pt>
              </c:numCache>
            </c:numRef>
          </c:val>
        </c:ser>
        <c:marker val="1"/>
        <c:axId val="202125312"/>
        <c:axId val="202126848"/>
      </c:lineChart>
      <c:catAx>
        <c:axId val="202125312"/>
        <c:scaling>
          <c:orientation val="minMax"/>
        </c:scaling>
        <c:axPos val="b"/>
        <c:tickLblPos val="nextTo"/>
        <c:crossAx val="202126848"/>
        <c:crosses val="autoZero"/>
        <c:auto val="1"/>
        <c:lblAlgn val="ctr"/>
        <c:lblOffset val="100"/>
      </c:catAx>
      <c:valAx>
        <c:axId val="202126848"/>
        <c:scaling>
          <c:orientation val="minMax"/>
          <c:max val="1"/>
          <c:min val="0"/>
        </c:scaling>
        <c:axPos val="l"/>
        <c:majorGridlines/>
        <c:numFmt formatCode="0.0%" sourceLinked="1"/>
        <c:tickLblPos val="nextTo"/>
        <c:crossAx val="202125312"/>
        <c:crosses val="autoZero"/>
        <c:crossBetween val="between"/>
        <c:majorUnit val="0.1"/>
      </c:valAx>
    </c:plotArea>
    <c:legend>
      <c:legendPos val="r"/>
    </c:legend>
    <c:plotVisOnly val="1"/>
  </c:chart>
  <c:txPr>
    <a:bodyPr/>
    <a:lstStyle/>
    <a:p>
      <a:pPr>
        <a:defRPr sz="800"/>
      </a:pPr>
      <a:endParaRPr lang="ja-JP"/>
    </a:p>
  </c:txPr>
  <c:externalData r:id="rId1"/>
</c:chartSpace>
</file>

<file path=ppt/charts/chart22.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食べたことがある!$L$63</c:f>
              <c:strCache>
                <c:ptCount val="1"/>
                <c:pt idx="0">
                  <c:v>乾麺</c:v>
                </c:pt>
              </c:strCache>
            </c:strRef>
          </c:tx>
          <c:cat>
            <c:strRef>
              <c:f>食べたことがある!$K$64:$K$75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食べたことがある!$L$64:$L$75</c:f>
              <c:numCache>
                <c:formatCode>0.0_ </c:formatCode>
                <c:ptCount val="12"/>
                <c:pt idx="0">
                  <c:v>54.939759036144572</c:v>
                </c:pt>
                <c:pt idx="1">
                  <c:v>57.142857142857139</c:v>
                </c:pt>
                <c:pt idx="2">
                  <c:v>53.2</c:v>
                </c:pt>
                <c:pt idx="3">
                  <c:v>52.419354838709673</c:v>
                </c:pt>
                <c:pt idx="4">
                  <c:v>53.451043338683775</c:v>
                </c:pt>
                <c:pt idx="5">
                  <c:v>56.430868167202476</c:v>
                </c:pt>
                <c:pt idx="6">
                  <c:v>60.869565217391305</c:v>
                </c:pt>
                <c:pt idx="7">
                  <c:v>66.34615384615384</c:v>
                </c:pt>
                <c:pt idx="8">
                  <c:v>63.768115942029134</c:v>
                </c:pt>
                <c:pt idx="9">
                  <c:v>55.769230769230781</c:v>
                </c:pt>
                <c:pt idx="10">
                  <c:v>46.634615384615387</c:v>
                </c:pt>
                <c:pt idx="11">
                  <c:v>36.231884057970994</c:v>
                </c:pt>
              </c:numCache>
            </c:numRef>
          </c:val>
        </c:ser>
        <c:ser>
          <c:idx val="1"/>
          <c:order val="1"/>
          <c:tx>
            <c:strRef>
              <c:f>食べたことがある!$M$63</c:f>
              <c:strCache>
                <c:ptCount val="1"/>
                <c:pt idx="0">
                  <c:v>なま麺</c:v>
                </c:pt>
              </c:strCache>
            </c:strRef>
          </c:tx>
          <c:cat>
            <c:strRef>
              <c:f>食べたことがある!$K$64:$K$75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食べたことがある!$M$64:$M$75</c:f>
              <c:numCache>
                <c:formatCode>0.0_ </c:formatCode>
                <c:ptCount val="12"/>
                <c:pt idx="0">
                  <c:v>66.265060240963862</c:v>
                </c:pt>
                <c:pt idx="1">
                  <c:v>72.070626003210265</c:v>
                </c:pt>
                <c:pt idx="2">
                  <c:v>59.20000000000001</c:v>
                </c:pt>
                <c:pt idx="3">
                  <c:v>61.29032258064516</c:v>
                </c:pt>
                <c:pt idx="4">
                  <c:v>64.365971107543956</c:v>
                </c:pt>
                <c:pt idx="5">
                  <c:v>68.167202572347264</c:v>
                </c:pt>
                <c:pt idx="6">
                  <c:v>63.285024154589372</c:v>
                </c:pt>
                <c:pt idx="7">
                  <c:v>72.59615384615384</c:v>
                </c:pt>
                <c:pt idx="8">
                  <c:v>71.497584541062906</c:v>
                </c:pt>
                <c:pt idx="9">
                  <c:v>73.557692307692278</c:v>
                </c:pt>
                <c:pt idx="10">
                  <c:v>64.423076923076849</c:v>
                </c:pt>
                <c:pt idx="11">
                  <c:v>52.173913043478308</c:v>
                </c:pt>
              </c:numCache>
            </c:numRef>
          </c:val>
        </c:ser>
        <c:ser>
          <c:idx val="2"/>
          <c:order val="2"/>
          <c:tx>
            <c:strRef>
              <c:f>食べたことがある!$N$63</c:f>
              <c:strCache>
                <c:ptCount val="1"/>
                <c:pt idx="0">
                  <c:v>ゆで麺</c:v>
                </c:pt>
              </c:strCache>
            </c:strRef>
          </c:tx>
          <c:cat>
            <c:strRef>
              <c:f>食べたことがある!$K$64:$K$75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食べたことがある!$N$64:$N$75</c:f>
              <c:numCache>
                <c:formatCode>0.0_ </c:formatCode>
                <c:ptCount val="12"/>
                <c:pt idx="0">
                  <c:v>37.028112449799259</c:v>
                </c:pt>
                <c:pt idx="1">
                  <c:v>32.584269662921344</c:v>
                </c:pt>
                <c:pt idx="2">
                  <c:v>36.4</c:v>
                </c:pt>
                <c:pt idx="3">
                  <c:v>44.892473118279568</c:v>
                </c:pt>
                <c:pt idx="4">
                  <c:v>38.362760834670993</c:v>
                </c:pt>
                <c:pt idx="5">
                  <c:v>35.691318327974365</c:v>
                </c:pt>
                <c:pt idx="6">
                  <c:v>44.444444444444358</c:v>
                </c:pt>
                <c:pt idx="7">
                  <c:v>42.788461538461526</c:v>
                </c:pt>
                <c:pt idx="8">
                  <c:v>38.647342995169083</c:v>
                </c:pt>
                <c:pt idx="9">
                  <c:v>27.403846153846157</c:v>
                </c:pt>
                <c:pt idx="10">
                  <c:v>32.692307692307693</c:v>
                </c:pt>
                <c:pt idx="11">
                  <c:v>36.231884057970994</c:v>
                </c:pt>
              </c:numCache>
            </c:numRef>
          </c:val>
        </c:ser>
        <c:ser>
          <c:idx val="3"/>
          <c:order val="3"/>
          <c:tx>
            <c:strRef>
              <c:f>食べたことがある!$O$63</c:f>
              <c:strCache>
                <c:ptCount val="1"/>
                <c:pt idx="0">
                  <c:v>冷凍麺</c:v>
                </c:pt>
              </c:strCache>
            </c:strRef>
          </c:tx>
          <c:cat>
            <c:strRef>
              <c:f>食べたことがある!$K$64:$K$75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食べたことがある!$O$64:$O$75</c:f>
              <c:numCache>
                <c:formatCode>0.0_ </c:formatCode>
                <c:ptCount val="12"/>
                <c:pt idx="0">
                  <c:v>30.682730923694777</c:v>
                </c:pt>
                <c:pt idx="1">
                  <c:v>31.781701444622787</c:v>
                </c:pt>
                <c:pt idx="2">
                  <c:v>27.200000000000003</c:v>
                </c:pt>
                <c:pt idx="3">
                  <c:v>31.182795698924711</c:v>
                </c:pt>
                <c:pt idx="4">
                  <c:v>25.682182985553741</c:v>
                </c:pt>
                <c:pt idx="5">
                  <c:v>35.691318327974365</c:v>
                </c:pt>
                <c:pt idx="6">
                  <c:v>29.468599033816403</c:v>
                </c:pt>
                <c:pt idx="7">
                  <c:v>37.019230769230774</c:v>
                </c:pt>
                <c:pt idx="8">
                  <c:v>44.927536231884062</c:v>
                </c:pt>
                <c:pt idx="9">
                  <c:v>30.76923076923077</c:v>
                </c:pt>
                <c:pt idx="10">
                  <c:v>23.557692307692307</c:v>
                </c:pt>
                <c:pt idx="11">
                  <c:v>18.357487922705314</c:v>
                </c:pt>
              </c:numCache>
            </c:numRef>
          </c:val>
        </c:ser>
        <c:ser>
          <c:idx val="4"/>
          <c:order val="4"/>
          <c:tx>
            <c:strRef>
              <c:f>食べたことがある!$P$63</c:f>
              <c:strCache>
                <c:ptCount val="1"/>
                <c:pt idx="0">
                  <c:v>即席麺</c:v>
                </c:pt>
              </c:strCache>
            </c:strRef>
          </c:tx>
          <c:cat>
            <c:strRef>
              <c:f>食べたことがある!$K$64:$K$75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食べたことがある!$P$64:$P$75</c:f>
              <c:numCache>
                <c:formatCode>0.0_ </c:formatCode>
                <c:ptCount val="12"/>
                <c:pt idx="0">
                  <c:v>74.136546184738918</c:v>
                </c:pt>
                <c:pt idx="1">
                  <c:v>73.99678972712681</c:v>
                </c:pt>
                <c:pt idx="2">
                  <c:v>75.599999999999994</c:v>
                </c:pt>
                <c:pt idx="3">
                  <c:v>73.387096774193552</c:v>
                </c:pt>
                <c:pt idx="4">
                  <c:v>74.638844301765559</c:v>
                </c:pt>
                <c:pt idx="5">
                  <c:v>73.633440514469271</c:v>
                </c:pt>
                <c:pt idx="6">
                  <c:v>77.294685990338309</c:v>
                </c:pt>
                <c:pt idx="7">
                  <c:v>83.173076923076778</c:v>
                </c:pt>
                <c:pt idx="8">
                  <c:v>80.676328502415316</c:v>
                </c:pt>
                <c:pt idx="9">
                  <c:v>73.076923076923052</c:v>
                </c:pt>
                <c:pt idx="10">
                  <c:v>72.59615384615384</c:v>
                </c:pt>
                <c:pt idx="11">
                  <c:v>57.971014492753568</c:v>
                </c:pt>
              </c:numCache>
            </c:numRef>
          </c:val>
        </c:ser>
        <c:marker val="1"/>
        <c:axId val="202256384"/>
        <c:axId val="202257920"/>
      </c:lineChart>
      <c:catAx>
        <c:axId val="202256384"/>
        <c:scaling>
          <c:orientation val="minMax"/>
        </c:scaling>
        <c:axPos val="b"/>
        <c:tickLblPos val="nextTo"/>
        <c:crossAx val="202257920"/>
        <c:crosses val="autoZero"/>
        <c:auto val="1"/>
        <c:lblAlgn val="ctr"/>
        <c:lblOffset val="100"/>
      </c:catAx>
      <c:valAx>
        <c:axId val="202257920"/>
        <c:scaling>
          <c:orientation val="minMax"/>
          <c:max val="100"/>
          <c:min val="0"/>
        </c:scaling>
        <c:axPos val="l"/>
        <c:majorGridlines/>
        <c:numFmt formatCode="0.0_ " sourceLinked="1"/>
        <c:tickLblPos val="nextTo"/>
        <c:crossAx val="202256384"/>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23.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食べたことがある!$L$80</c:f>
              <c:strCache>
                <c:ptCount val="1"/>
                <c:pt idx="0">
                  <c:v>2005年</c:v>
                </c:pt>
              </c:strCache>
            </c:strRef>
          </c:tx>
          <c:cat>
            <c:strRef>
              <c:f>食べたことがある!$K$81:$K$85</c:f>
              <c:strCache>
                <c:ptCount val="5"/>
                <c:pt idx="0">
                  <c:v>乾麺</c:v>
                </c:pt>
                <c:pt idx="1">
                  <c:v>なま麺</c:v>
                </c:pt>
                <c:pt idx="2">
                  <c:v>ゆで麺</c:v>
                </c:pt>
                <c:pt idx="3">
                  <c:v>冷凍麺</c:v>
                </c:pt>
                <c:pt idx="4">
                  <c:v>即席麺</c:v>
                </c:pt>
              </c:strCache>
            </c:strRef>
          </c:cat>
          <c:val>
            <c:numRef>
              <c:f>食べたことがある!$L$81:$L$85</c:f>
              <c:numCache>
                <c:formatCode>0.0%</c:formatCode>
                <c:ptCount val="5"/>
                <c:pt idx="0">
                  <c:v>0.74800000000000066</c:v>
                </c:pt>
                <c:pt idx="1">
                  <c:v>0.33300000000000046</c:v>
                </c:pt>
                <c:pt idx="2">
                  <c:v>0.33800000000000047</c:v>
                </c:pt>
                <c:pt idx="3">
                  <c:v>0.30900000000000033</c:v>
                </c:pt>
                <c:pt idx="4">
                  <c:v>0.42100000000000032</c:v>
                </c:pt>
              </c:numCache>
            </c:numRef>
          </c:val>
        </c:ser>
        <c:ser>
          <c:idx val="1"/>
          <c:order val="1"/>
          <c:tx>
            <c:strRef>
              <c:f>食べたことがある!$M$80</c:f>
              <c:strCache>
                <c:ptCount val="1"/>
                <c:pt idx="0">
                  <c:v>2009年</c:v>
                </c:pt>
              </c:strCache>
            </c:strRef>
          </c:tx>
          <c:cat>
            <c:strRef>
              <c:f>食べたことがある!$K$81:$K$85</c:f>
              <c:strCache>
                <c:ptCount val="5"/>
                <c:pt idx="0">
                  <c:v>乾麺</c:v>
                </c:pt>
                <c:pt idx="1">
                  <c:v>なま麺</c:v>
                </c:pt>
                <c:pt idx="2">
                  <c:v>ゆで麺</c:v>
                </c:pt>
                <c:pt idx="3">
                  <c:v>冷凍麺</c:v>
                </c:pt>
                <c:pt idx="4">
                  <c:v>即席麺</c:v>
                </c:pt>
              </c:strCache>
            </c:strRef>
          </c:cat>
          <c:val>
            <c:numRef>
              <c:f>食べたことがある!$M$81:$M$85</c:f>
              <c:numCache>
                <c:formatCode>0.0%</c:formatCode>
                <c:ptCount val="5"/>
                <c:pt idx="0">
                  <c:v>0.87300000000000066</c:v>
                </c:pt>
                <c:pt idx="1">
                  <c:v>0.44400000000000001</c:v>
                </c:pt>
                <c:pt idx="2">
                  <c:v>0.30600000000000038</c:v>
                </c:pt>
                <c:pt idx="3">
                  <c:v>0.34400000000000008</c:v>
                </c:pt>
                <c:pt idx="4">
                  <c:v>0.37900000000000039</c:v>
                </c:pt>
              </c:numCache>
            </c:numRef>
          </c:val>
        </c:ser>
        <c:ser>
          <c:idx val="2"/>
          <c:order val="2"/>
          <c:tx>
            <c:strRef>
              <c:f>食べたことがある!$N$80</c:f>
              <c:strCache>
                <c:ptCount val="1"/>
                <c:pt idx="0">
                  <c:v>2012年</c:v>
                </c:pt>
              </c:strCache>
            </c:strRef>
          </c:tx>
          <c:cat>
            <c:strRef>
              <c:f>食べたことがある!$K$81:$K$85</c:f>
              <c:strCache>
                <c:ptCount val="5"/>
                <c:pt idx="0">
                  <c:v>乾麺</c:v>
                </c:pt>
                <c:pt idx="1">
                  <c:v>なま麺</c:v>
                </c:pt>
                <c:pt idx="2">
                  <c:v>ゆで麺</c:v>
                </c:pt>
                <c:pt idx="3">
                  <c:v>冷凍麺</c:v>
                </c:pt>
                <c:pt idx="4">
                  <c:v>即席麺</c:v>
                </c:pt>
              </c:strCache>
            </c:strRef>
          </c:cat>
          <c:val>
            <c:numRef>
              <c:f>食べたことがある!$N$81:$N$85</c:f>
              <c:numCache>
                <c:formatCode>0.0%</c:formatCode>
                <c:ptCount val="5"/>
                <c:pt idx="0">
                  <c:v>0.80300000000000005</c:v>
                </c:pt>
                <c:pt idx="1">
                  <c:v>0.28900000000000031</c:v>
                </c:pt>
                <c:pt idx="2">
                  <c:v>0.20500000000000004</c:v>
                </c:pt>
                <c:pt idx="3">
                  <c:v>0.25600000000000001</c:v>
                </c:pt>
                <c:pt idx="4">
                  <c:v>0.26100000000000001</c:v>
                </c:pt>
              </c:numCache>
            </c:numRef>
          </c:val>
        </c:ser>
        <c:marker val="1"/>
        <c:axId val="203381760"/>
        <c:axId val="203383552"/>
      </c:lineChart>
      <c:catAx>
        <c:axId val="203381760"/>
        <c:scaling>
          <c:orientation val="minMax"/>
        </c:scaling>
        <c:axPos val="b"/>
        <c:tickLblPos val="nextTo"/>
        <c:crossAx val="203383552"/>
        <c:crosses val="autoZero"/>
        <c:auto val="1"/>
        <c:lblAlgn val="ctr"/>
        <c:lblOffset val="100"/>
      </c:catAx>
      <c:valAx>
        <c:axId val="203383552"/>
        <c:scaling>
          <c:orientation val="minMax"/>
          <c:max val="1"/>
          <c:min val="0"/>
        </c:scaling>
        <c:axPos val="l"/>
        <c:majorGridlines/>
        <c:numFmt formatCode="0.0%" sourceLinked="1"/>
        <c:tickLblPos val="nextTo"/>
        <c:crossAx val="203381760"/>
        <c:crosses val="autoZero"/>
        <c:crossBetween val="between"/>
        <c:majorUnit val="0.1"/>
      </c:valAx>
    </c:plotArea>
    <c:legend>
      <c:legendPos val="r"/>
    </c:legend>
    <c:plotVisOnly val="1"/>
  </c:chart>
  <c:txPr>
    <a:bodyPr/>
    <a:lstStyle/>
    <a:p>
      <a:pPr>
        <a:defRPr sz="800"/>
      </a:pPr>
      <a:endParaRPr lang="ja-JP"/>
    </a:p>
  </c:txPr>
  <c:externalData r:id="rId1"/>
</c:chartSpace>
</file>

<file path=ppt/charts/chart24.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食べたことがある!$L$89</c:f>
              <c:strCache>
                <c:ptCount val="1"/>
                <c:pt idx="0">
                  <c:v>乾麺</c:v>
                </c:pt>
              </c:strCache>
            </c:strRef>
          </c:tx>
          <c:cat>
            <c:strRef>
              <c:f>食べたことがある!$K$90:$K$101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食べたことがある!$L$90:$L$101</c:f>
              <c:numCache>
                <c:formatCode>0.0_ </c:formatCode>
                <c:ptCount val="12"/>
                <c:pt idx="0">
                  <c:v>80.307941653160455</c:v>
                </c:pt>
                <c:pt idx="1">
                  <c:v>81.199351701782788</c:v>
                </c:pt>
                <c:pt idx="2">
                  <c:v>82.8</c:v>
                </c:pt>
                <c:pt idx="3">
                  <c:v>77.111716621253407</c:v>
                </c:pt>
                <c:pt idx="4">
                  <c:v>72.330097087378647</c:v>
                </c:pt>
                <c:pt idx="5">
                  <c:v>88.311688311688258</c:v>
                </c:pt>
                <c:pt idx="6">
                  <c:v>76.811594202898547</c:v>
                </c:pt>
                <c:pt idx="7">
                  <c:v>83.653846153846004</c:v>
                </c:pt>
                <c:pt idx="8">
                  <c:v>85.50724637681158</c:v>
                </c:pt>
                <c:pt idx="9">
                  <c:v>81.642512077294569</c:v>
                </c:pt>
                <c:pt idx="10">
                  <c:v>79.126213592233015</c:v>
                </c:pt>
                <c:pt idx="11">
                  <c:v>74.874371859296346</c:v>
                </c:pt>
              </c:numCache>
            </c:numRef>
          </c:val>
        </c:ser>
        <c:ser>
          <c:idx val="1"/>
          <c:order val="1"/>
          <c:tx>
            <c:strRef>
              <c:f>食べたことがある!$M$89</c:f>
              <c:strCache>
                <c:ptCount val="1"/>
                <c:pt idx="0">
                  <c:v>なま麺</c:v>
                </c:pt>
              </c:strCache>
            </c:strRef>
          </c:tx>
          <c:cat>
            <c:strRef>
              <c:f>食べたことがある!$K$90:$K$101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食べたことがある!$M$90:$M$101</c:f>
              <c:numCache>
                <c:formatCode>0.0_ </c:formatCode>
                <c:ptCount val="12"/>
                <c:pt idx="0">
                  <c:v>28.930307941653162</c:v>
                </c:pt>
                <c:pt idx="1">
                  <c:v>31.442463533225233</c:v>
                </c:pt>
                <c:pt idx="2">
                  <c:v>28.4</c:v>
                </c:pt>
                <c:pt idx="3">
                  <c:v>25.068119891008152</c:v>
                </c:pt>
                <c:pt idx="4">
                  <c:v>22.815533980582526</c:v>
                </c:pt>
                <c:pt idx="5">
                  <c:v>35.064935064935106</c:v>
                </c:pt>
                <c:pt idx="6">
                  <c:v>42.028985507246318</c:v>
                </c:pt>
                <c:pt idx="7">
                  <c:v>36.538461538461526</c:v>
                </c:pt>
                <c:pt idx="8">
                  <c:v>34.29951690821256</c:v>
                </c:pt>
                <c:pt idx="9">
                  <c:v>28.502415458937186</c:v>
                </c:pt>
                <c:pt idx="10">
                  <c:v>19.417475728155338</c:v>
                </c:pt>
                <c:pt idx="11">
                  <c:v>12.060301507537687</c:v>
                </c:pt>
              </c:numCache>
            </c:numRef>
          </c:val>
        </c:ser>
        <c:ser>
          <c:idx val="2"/>
          <c:order val="2"/>
          <c:tx>
            <c:strRef>
              <c:f>食べたことがある!$N$89</c:f>
              <c:strCache>
                <c:ptCount val="1"/>
                <c:pt idx="0">
                  <c:v>ゆで麺</c:v>
                </c:pt>
              </c:strCache>
            </c:strRef>
          </c:tx>
          <c:cat>
            <c:strRef>
              <c:f>食べたことがある!$K$90:$K$101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食べたことがある!$N$90:$N$101</c:f>
              <c:numCache>
                <c:formatCode>0.0_ </c:formatCode>
                <c:ptCount val="12"/>
                <c:pt idx="0">
                  <c:v>20.50243111831443</c:v>
                </c:pt>
                <c:pt idx="1">
                  <c:v>20.583468395461892</c:v>
                </c:pt>
                <c:pt idx="2">
                  <c:v>17.599999999999987</c:v>
                </c:pt>
                <c:pt idx="3">
                  <c:v>22.343324250681189</c:v>
                </c:pt>
                <c:pt idx="4">
                  <c:v>21.844660194174757</c:v>
                </c:pt>
                <c:pt idx="5">
                  <c:v>19.155844155844179</c:v>
                </c:pt>
                <c:pt idx="6">
                  <c:v>25.120772946859887</c:v>
                </c:pt>
                <c:pt idx="7">
                  <c:v>21.63461538461539</c:v>
                </c:pt>
                <c:pt idx="8">
                  <c:v>23.67149758454104</c:v>
                </c:pt>
                <c:pt idx="9">
                  <c:v>17.874396135265687</c:v>
                </c:pt>
                <c:pt idx="10">
                  <c:v>18.446601941747552</c:v>
                </c:pt>
                <c:pt idx="11">
                  <c:v>16.080402010050229</c:v>
                </c:pt>
              </c:numCache>
            </c:numRef>
          </c:val>
        </c:ser>
        <c:ser>
          <c:idx val="3"/>
          <c:order val="3"/>
          <c:tx>
            <c:strRef>
              <c:f>食べたことがある!$O$89</c:f>
              <c:strCache>
                <c:ptCount val="1"/>
                <c:pt idx="0">
                  <c:v>冷凍麺</c:v>
                </c:pt>
              </c:strCache>
            </c:strRef>
          </c:tx>
          <c:cat>
            <c:strRef>
              <c:f>食べたことがある!$K$90:$K$101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食べたことがある!$O$90:$O$101</c:f>
              <c:numCache>
                <c:formatCode>0.0_ </c:formatCode>
                <c:ptCount val="12"/>
                <c:pt idx="0">
                  <c:v>25.607779578606159</c:v>
                </c:pt>
                <c:pt idx="1">
                  <c:v>28.200972447325746</c:v>
                </c:pt>
                <c:pt idx="2">
                  <c:v>21.2</c:v>
                </c:pt>
                <c:pt idx="3">
                  <c:v>24.25068119891009</c:v>
                </c:pt>
                <c:pt idx="4">
                  <c:v>17.637540453074454</c:v>
                </c:pt>
                <c:pt idx="5">
                  <c:v>33.603896103896055</c:v>
                </c:pt>
                <c:pt idx="6">
                  <c:v>27.536231884057973</c:v>
                </c:pt>
                <c:pt idx="7">
                  <c:v>33.173076923076962</c:v>
                </c:pt>
                <c:pt idx="8">
                  <c:v>33.816425120772948</c:v>
                </c:pt>
                <c:pt idx="9">
                  <c:v>26.086956521739129</c:v>
                </c:pt>
                <c:pt idx="10">
                  <c:v>18.446601941747552</c:v>
                </c:pt>
                <c:pt idx="11">
                  <c:v>14.070351758793969</c:v>
                </c:pt>
              </c:numCache>
            </c:numRef>
          </c:val>
        </c:ser>
        <c:ser>
          <c:idx val="4"/>
          <c:order val="4"/>
          <c:tx>
            <c:strRef>
              <c:f>食べたことがある!$P$89</c:f>
              <c:strCache>
                <c:ptCount val="1"/>
                <c:pt idx="0">
                  <c:v>即席麺</c:v>
                </c:pt>
              </c:strCache>
            </c:strRef>
          </c:tx>
          <c:cat>
            <c:strRef>
              <c:f>食べたことがある!$K$90:$K$101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食べたことがある!$P$90:$P$101</c:f>
              <c:numCache>
                <c:formatCode>0.0_ </c:formatCode>
                <c:ptCount val="12"/>
                <c:pt idx="0">
                  <c:v>26.094003241491087</c:v>
                </c:pt>
                <c:pt idx="1">
                  <c:v>25.283630470016181</c:v>
                </c:pt>
                <c:pt idx="2">
                  <c:v>26</c:v>
                </c:pt>
                <c:pt idx="3">
                  <c:v>27.520435967302454</c:v>
                </c:pt>
                <c:pt idx="4">
                  <c:v>24.110032362459545</c:v>
                </c:pt>
                <c:pt idx="5">
                  <c:v>28.084415584415584</c:v>
                </c:pt>
                <c:pt idx="6">
                  <c:v>39.130434782608695</c:v>
                </c:pt>
                <c:pt idx="7">
                  <c:v>41.82692307692308</c:v>
                </c:pt>
                <c:pt idx="8">
                  <c:v>37.198067632850261</c:v>
                </c:pt>
                <c:pt idx="9">
                  <c:v>14.009661835748807</c:v>
                </c:pt>
                <c:pt idx="10">
                  <c:v>16.504854368932062</c:v>
                </c:pt>
                <c:pt idx="11">
                  <c:v>7.0351758793969736</c:v>
                </c:pt>
              </c:numCache>
            </c:numRef>
          </c:val>
        </c:ser>
        <c:marker val="1"/>
        <c:axId val="203418624"/>
        <c:axId val="203428608"/>
      </c:lineChart>
      <c:catAx>
        <c:axId val="203418624"/>
        <c:scaling>
          <c:orientation val="minMax"/>
        </c:scaling>
        <c:axPos val="b"/>
        <c:tickLblPos val="nextTo"/>
        <c:crossAx val="203428608"/>
        <c:crosses val="autoZero"/>
        <c:auto val="1"/>
        <c:lblAlgn val="ctr"/>
        <c:lblOffset val="100"/>
      </c:catAx>
      <c:valAx>
        <c:axId val="203428608"/>
        <c:scaling>
          <c:orientation val="minMax"/>
          <c:max val="100"/>
          <c:min val="0"/>
        </c:scaling>
        <c:axPos val="l"/>
        <c:majorGridlines/>
        <c:numFmt formatCode="0.0_ " sourceLinked="1"/>
        <c:tickLblPos val="nextTo"/>
        <c:crossAx val="203418624"/>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25.xml><?xml version="1.0" encoding="utf-8"?>
<c:chartSpace xmlns:c="http://schemas.openxmlformats.org/drawingml/2006/chart" xmlns:a="http://schemas.openxmlformats.org/drawingml/2006/main" xmlns:r="http://schemas.openxmlformats.org/officeDocument/2006/relationships">
  <c:lang val="ja-JP"/>
  <c:style val="4"/>
  <c:chart>
    <c:plotArea>
      <c:layout/>
      <c:barChart>
        <c:barDir val="bar"/>
        <c:grouping val="stacked"/>
        <c:ser>
          <c:idx val="0"/>
          <c:order val="0"/>
          <c:tx>
            <c:strRef>
              <c:f>最喫食タイプ!$L$2</c:f>
              <c:strCache>
                <c:ptCount val="1"/>
                <c:pt idx="0">
                  <c:v>最もよく食べる</c:v>
                </c:pt>
              </c:strCache>
            </c:strRef>
          </c:tx>
          <c:cat>
            <c:multiLvlStrRef>
              <c:f>最喫食タイプ!$J$3:$K$17</c:f>
              <c:multiLvlStrCache>
                <c:ptCount val="15"/>
                <c:lvl>
                  <c:pt idx="0">
                    <c:v>2005年</c:v>
                  </c:pt>
                  <c:pt idx="1">
                    <c:v>2009年</c:v>
                  </c:pt>
                  <c:pt idx="2">
                    <c:v>2012年</c:v>
                  </c:pt>
                  <c:pt idx="3">
                    <c:v>2005年</c:v>
                  </c:pt>
                  <c:pt idx="4">
                    <c:v>2009年</c:v>
                  </c:pt>
                  <c:pt idx="5">
                    <c:v>2012年</c:v>
                  </c:pt>
                  <c:pt idx="6">
                    <c:v>2005年</c:v>
                  </c:pt>
                  <c:pt idx="7">
                    <c:v>2009年</c:v>
                  </c:pt>
                  <c:pt idx="8">
                    <c:v>2012年</c:v>
                  </c:pt>
                  <c:pt idx="9">
                    <c:v>2005年</c:v>
                  </c:pt>
                  <c:pt idx="10">
                    <c:v>2009年</c:v>
                  </c:pt>
                  <c:pt idx="11">
                    <c:v>2012年</c:v>
                  </c:pt>
                  <c:pt idx="12">
                    <c:v>2005年</c:v>
                  </c:pt>
                  <c:pt idx="13">
                    <c:v>2009年</c:v>
                  </c:pt>
                  <c:pt idx="14">
                    <c:v>2012年</c:v>
                  </c:pt>
                </c:lvl>
                <c:lvl>
                  <c:pt idx="0">
                    <c:v>乾麺</c:v>
                  </c:pt>
                  <c:pt idx="3">
                    <c:v>なま麺</c:v>
                  </c:pt>
                  <c:pt idx="6">
                    <c:v>ゆで麺</c:v>
                  </c:pt>
                  <c:pt idx="9">
                    <c:v>冷凍麺</c:v>
                  </c:pt>
                  <c:pt idx="12">
                    <c:v>即席麺</c:v>
                  </c:pt>
                </c:lvl>
              </c:multiLvlStrCache>
            </c:multiLvlStrRef>
          </c:cat>
          <c:val>
            <c:numRef>
              <c:f>最喫食タイプ!$L$3:$L$17</c:f>
              <c:numCache>
                <c:formatCode>General</c:formatCode>
                <c:ptCount val="15"/>
                <c:pt idx="0">
                  <c:v>15.4</c:v>
                </c:pt>
                <c:pt idx="1">
                  <c:v>15</c:v>
                </c:pt>
                <c:pt idx="2">
                  <c:v>18.100000000000001</c:v>
                </c:pt>
                <c:pt idx="3">
                  <c:v>23.5</c:v>
                </c:pt>
                <c:pt idx="4">
                  <c:v>25.3</c:v>
                </c:pt>
                <c:pt idx="5">
                  <c:v>21.7</c:v>
                </c:pt>
                <c:pt idx="6">
                  <c:v>30.6</c:v>
                </c:pt>
                <c:pt idx="7">
                  <c:v>29.6</c:v>
                </c:pt>
                <c:pt idx="8">
                  <c:v>31.6</c:v>
                </c:pt>
                <c:pt idx="9">
                  <c:v>19.5</c:v>
                </c:pt>
                <c:pt idx="10">
                  <c:v>23.6</c:v>
                </c:pt>
                <c:pt idx="11">
                  <c:v>21.1</c:v>
                </c:pt>
                <c:pt idx="12">
                  <c:v>10.9</c:v>
                </c:pt>
                <c:pt idx="13">
                  <c:v>6.5</c:v>
                </c:pt>
                <c:pt idx="14">
                  <c:v>7.5</c:v>
                </c:pt>
              </c:numCache>
            </c:numRef>
          </c:val>
        </c:ser>
        <c:ser>
          <c:idx val="1"/>
          <c:order val="1"/>
          <c:tx>
            <c:strRef>
              <c:f>最喫食タイプ!$M$2</c:f>
              <c:strCache>
                <c:ptCount val="1"/>
                <c:pt idx="0">
                  <c:v>2番目に食べる</c:v>
                </c:pt>
              </c:strCache>
            </c:strRef>
          </c:tx>
          <c:cat>
            <c:multiLvlStrRef>
              <c:f>最喫食タイプ!$J$3:$K$17</c:f>
              <c:multiLvlStrCache>
                <c:ptCount val="15"/>
                <c:lvl>
                  <c:pt idx="0">
                    <c:v>2005年</c:v>
                  </c:pt>
                  <c:pt idx="1">
                    <c:v>2009年</c:v>
                  </c:pt>
                  <c:pt idx="2">
                    <c:v>2012年</c:v>
                  </c:pt>
                  <c:pt idx="3">
                    <c:v>2005年</c:v>
                  </c:pt>
                  <c:pt idx="4">
                    <c:v>2009年</c:v>
                  </c:pt>
                  <c:pt idx="5">
                    <c:v>2012年</c:v>
                  </c:pt>
                  <c:pt idx="6">
                    <c:v>2005年</c:v>
                  </c:pt>
                  <c:pt idx="7">
                    <c:v>2009年</c:v>
                  </c:pt>
                  <c:pt idx="8">
                    <c:v>2012年</c:v>
                  </c:pt>
                  <c:pt idx="9">
                    <c:v>2005年</c:v>
                  </c:pt>
                  <c:pt idx="10">
                    <c:v>2009年</c:v>
                  </c:pt>
                  <c:pt idx="11">
                    <c:v>2012年</c:v>
                  </c:pt>
                  <c:pt idx="12">
                    <c:v>2005年</c:v>
                  </c:pt>
                  <c:pt idx="13">
                    <c:v>2009年</c:v>
                  </c:pt>
                  <c:pt idx="14">
                    <c:v>2012年</c:v>
                  </c:pt>
                </c:lvl>
                <c:lvl>
                  <c:pt idx="0">
                    <c:v>乾麺</c:v>
                  </c:pt>
                  <c:pt idx="3">
                    <c:v>なま麺</c:v>
                  </c:pt>
                  <c:pt idx="6">
                    <c:v>ゆで麺</c:v>
                  </c:pt>
                  <c:pt idx="9">
                    <c:v>冷凍麺</c:v>
                  </c:pt>
                  <c:pt idx="12">
                    <c:v>即席麺</c:v>
                  </c:pt>
                </c:lvl>
              </c:multiLvlStrCache>
            </c:multiLvlStrRef>
          </c:cat>
          <c:val>
            <c:numRef>
              <c:f>最喫食タイプ!$M$3:$M$17</c:f>
              <c:numCache>
                <c:formatCode>General</c:formatCode>
                <c:ptCount val="15"/>
                <c:pt idx="0">
                  <c:v>18.600000000000001</c:v>
                </c:pt>
                <c:pt idx="1">
                  <c:v>21.5</c:v>
                </c:pt>
                <c:pt idx="2">
                  <c:v>18.5</c:v>
                </c:pt>
                <c:pt idx="3">
                  <c:v>19.100000000000001</c:v>
                </c:pt>
                <c:pt idx="4">
                  <c:v>15.6</c:v>
                </c:pt>
                <c:pt idx="5">
                  <c:v>16.899999999999999</c:v>
                </c:pt>
                <c:pt idx="6">
                  <c:v>19.899999999999999</c:v>
                </c:pt>
                <c:pt idx="7">
                  <c:v>18.899999999999999</c:v>
                </c:pt>
                <c:pt idx="8">
                  <c:v>17.399999999999999</c:v>
                </c:pt>
                <c:pt idx="9">
                  <c:v>20.100000000000001</c:v>
                </c:pt>
                <c:pt idx="10">
                  <c:v>22.6</c:v>
                </c:pt>
                <c:pt idx="11">
                  <c:v>18.600000000000001</c:v>
                </c:pt>
                <c:pt idx="12">
                  <c:v>20.3</c:v>
                </c:pt>
                <c:pt idx="13">
                  <c:v>21.5</c:v>
                </c:pt>
                <c:pt idx="14">
                  <c:v>12.4</c:v>
                </c:pt>
              </c:numCache>
            </c:numRef>
          </c:val>
        </c:ser>
        <c:overlap val="100"/>
        <c:axId val="203688192"/>
        <c:axId val="203702272"/>
      </c:barChart>
      <c:catAx>
        <c:axId val="203688192"/>
        <c:scaling>
          <c:orientation val="maxMin"/>
        </c:scaling>
        <c:axPos val="l"/>
        <c:tickLblPos val="nextTo"/>
        <c:txPr>
          <a:bodyPr rot="0" vert="horz"/>
          <a:lstStyle/>
          <a:p>
            <a:pPr>
              <a:defRPr sz="800"/>
            </a:pPr>
            <a:endParaRPr lang="ja-JP"/>
          </a:p>
        </c:txPr>
        <c:crossAx val="203702272"/>
        <c:crosses val="autoZero"/>
        <c:auto val="1"/>
        <c:lblAlgn val="ctr"/>
        <c:lblOffset val="100"/>
      </c:catAx>
      <c:valAx>
        <c:axId val="203702272"/>
        <c:scaling>
          <c:orientation val="minMax"/>
        </c:scaling>
        <c:axPos val="t"/>
        <c:majorGridlines/>
        <c:numFmt formatCode="General" sourceLinked="1"/>
        <c:tickLblPos val="nextTo"/>
        <c:crossAx val="203688192"/>
        <c:crosses val="autoZero"/>
        <c:crossBetween val="between"/>
      </c:valAx>
    </c:plotArea>
    <c:legend>
      <c:legendPos val="b"/>
      <c:txPr>
        <a:bodyPr/>
        <a:lstStyle/>
        <a:p>
          <a:pPr>
            <a:defRPr sz="800"/>
          </a:pPr>
          <a:endParaRPr lang="ja-JP"/>
        </a:p>
      </c:txPr>
    </c:legend>
    <c:plotVisOnly val="1"/>
  </c:chart>
  <c:externalData r:id="rId1"/>
</c:chartSpace>
</file>

<file path=ppt/charts/chart26.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最喫食タイプ!$K$18</c:f>
              <c:strCache>
                <c:ptCount val="1"/>
                <c:pt idx="0">
                  <c:v>乾麺</c:v>
                </c:pt>
              </c:strCache>
            </c:strRef>
          </c:tx>
          <c:cat>
            <c:strRef>
              <c:f>最喫食タイプ!$J$19:$J$30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最喫食タイプ!$K$19:$K$30</c:f>
              <c:numCache>
                <c:formatCode>0.0_ </c:formatCode>
                <c:ptCount val="12"/>
                <c:pt idx="0">
                  <c:v>18.099918099918121</c:v>
                </c:pt>
                <c:pt idx="1">
                  <c:v>22.734761120263595</c:v>
                </c:pt>
                <c:pt idx="2">
                  <c:v>20.8</c:v>
                </c:pt>
                <c:pt idx="3">
                  <c:v>8.5164835164835289</c:v>
                </c:pt>
                <c:pt idx="4">
                  <c:v>14.475873544093178</c:v>
                </c:pt>
                <c:pt idx="5">
                  <c:v>21.612903225806495</c:v>
                </c:pt>
                <c:pt idx="6">
                  <c:v>17.733990147783253</c:v>
                </c:pt>
                <c:pt idx="7">
                  <c:v>16.176470588235286</c:v>
                </c:pt>
                <c:pt idx="8">
                  <c:v>15.686274509803924</c:v>
                </c:pt>
                <c:pt idx="9">
                  <c:v>17.82178217821782</c:v>
                </c:pt>
                <c:pt idx="10">
                  <c:v>22.439024390243887</c:v>
                </c:pt>
                <c:pt idx="11">
                  <c:v>18.7192118226601</c:v>
                </c:pt>
              </c:numCache>
            </c:numRef>
          </c:val>
        </c:ser>
        <c:ser>
          <c:idx val="1"/>
          <c:order val="1"/>
          <c:tx>
            <c:strRef>
              <c:f>最喫食タイプ!$L$18</c:f>
              <c:strCache>
                <c:ptCount val="1"/>
                <c:pt idx="0">
                  <c:v>なま麺</c:v>
                </c:pt>
              </c:strCache>
            </c:strRef>
          </c:tx>
          <c:cat>
            <c:strRef>
              <c:f>最喫食タイプ!$J$19:$J$30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最喫食タイプ!$L$19:$L$30</c:f>
              <c:numCache>
                <c:formatCode>0.0_ </c:formatCode>
                <c:ptCount val="12"/>
                <c:pt idx="0">
                  <c:v>21.703521703521673</c:v>
                </c:pt>
                <c:pt idx="1">
                  <c:v>22.405271828665569</c:v>
                </c:pt>
                <c:pt idx="2">
                  <c:v>19.2</c:v>
                </c:pt>
                <c:pt idx="3">
                  <c:v>22.252747252747202</c:v>
                </c:pt>
                <c:pt idx="4">
                  <c:v>26.955074875207963</c:v>
                </c:pt>
                <c:pt idx="5">
                  <c:v>16.612903225806495</c:v>
                </c:pt>
                <c:pt idx="6">
                  <c:v>17.241379310344829</c:v>
                </c:pt>
                <c:pt idx="7">
                  <c:v>19.117647058823533</c:v>
                </c:pt>
                <c:pt idx="8">
                  <c:v>20.588235294117613</c:v>
                </c:pt>
                <c:pt idx="9">
                  <c:v>24.752475247524728</c:v>
                </c:pt>
                <c:pt idx="10">
                  <c:v>21.463414634146304</c:v>
                </c:pt>
                <c:pt idx="11">
                  <c:v>27.093596059113278</c:v>
                </c:pt>
              </c:numCache>
            </c:numRef>
          </c:val>
        </c:ser>
        <c:ser>
          <c:idx val="2"/>
          <c:order val="2"/>
          <c:tx>
            <c:strRef>
              <c:f>最喫食タイプ!$M$18</c:f>
              <c:strCache>
                <c:ptCount val="1"/>
                <c:pt idx="0">
                  <c:v>ゆで麺</c:v>
                </c:pt>
              </c:strCache>
            </c:strRef>
          </c:tx>
          <c:cat>
            <c:strRef>
              <c:f>最喫食タイプ!$J$19:$J$30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最喫食タイプ!$M$19:$M$30</c:f>
              <c:numCache>
                <c:formatCode>0.0_ </c:formatCode>
                <c:ptCount val="12"/>
                <c:pt idx="0">
                  <c:v>31.613431613431615</c:v>
                </c:pt>
                <c:pt idx="1">
                  <c:v>30.148270181219111</c:v>
                </c:pt>
                <c:pt idx="2">
                  <c:v>29.2</c:v>
                </c:pt>
                <c:pt idx="3">
                  <c:v>35.714285714285715</c:v>
                </c:pt>
                <c:pt idx="4">
                  <c:v>30.116472545757073</c:v>
                </c:pt>
                <c:pt idx="5">
                  <c:v>33.064516129032256</c:v>
                </c:pt>
                <c:pt idx="6">
                  <c:v>31.527093596059114</c:v>
                </c:pt>
                <c:pt idx="7">
                  <c:v>30.88235294117645</c:v>
                </c:pt>
                <c:pt idx="8">
                  <c:v>37.745098039215684</c:v>
                </c:pt>
                <c:pt idx="9">
                  <c:v>25.742574257425712</c:v>
                </c:pt>
                <c:pt idx="10">
                  <c:v>28.292682926829226</c:v>
                </c:pt>
                <c:pt idx="11">
                  <c:v>35.467980295566463</c:v>
                </c:pt>
              </c:numCache>
            </c:numRef>
          </c:val>
        </c:ser>
        <c:ser>
          <c:idx val="3"/>
          <c:order val="3"/>
          <c:tx>
            <c:strRef>
              <c:f>最喫食タイプ!$N$18</c:f>
              <c:strCache>
                <c:ptCount val="1"/>
                <c:pt idx="0">
                  <c:v>冷凍麺</c:v>
                </c:pt>
              </c:strCache>
            </c:strRef>
          </c:tx>
          <c:cat>
            <c:strRef>
              <c:f>最喫食タイプ!$J$19:$J$30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最喫食タイプ!$N$19:$N$30</c:f>
              <c:numCache>
                <c:formatCode>0.0_ </c:formatCode>
                <c:ptCount val="12"/>
                <c:pt idx="0">
                  <c:v>21.130221130221127</c:v>
                </c:pt>
                <c:pt idx="1">
                  <c:v>18.945634266886305</c:v>
                </c:pt>
                <c:pt idx="2">
                  <c:v>20.8</c:v>
                </c:pt>
                <c:pt idx="3">
                  <c:v>25</c:v>
                </c:pt>
                <c:pt idx="4">
                  <c:v>17.970049916805301</c:v>
                </c:pt>
                <c:pt idx="5">
                  <c:v>24.19354838709679</c:v>
                </c:pt>
                <c:pt idx="6">
                  <c:v>21.182266009852217</c:v>
                </c:pt>
                <c:pt idx="7">
                  <c:v>24.019607843137219</c:v>
                </c:pt>
                <c:pt idx="8">
                  <c:v>17.647058823529431</c:v>
                </c:pt>
                <c:pt idx="9">
                  <c:v>24.752475247524728</c:v>
                </c:pt>
                <c:pt idx="10">
                  <c:v>21.951219512195102</c:v>
                </c:pt>
                <c:pt idx="11">
                  <c:v>17.241379310344829</c:v>
                </c:pt>
              </c:numCache>
            </c:numRef>
          </c:val>
        </c:ser>
        <c:ser>
          <c:idx val="4"/>
          <c:order val="4"/>
          <c:tx>
            <c:strRef>
              <c:f>最喫食タイプ!$O$18</c:f>
              <c:strCache>
                <c:ptCount val="1"/>
                <c:pt idx="0">
                  <c:v>即席麺</c:v>
                </c:pt>
              </c:strCache>
            </c:strRef>
          </c:tx>
          <c:cat>
            <c:strRef>
              <c:f>最喫食タイプ!$J$19:$J$30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最喫食タイプ!$O$19:$O$30</c:f>
              <c:numCache>
                <c:formatCode>0.0_ </c:formatCode>
                <c:ptCount val="12"/>
                <c:pt idx="0">
                  <c:v>7.4529074529074482</c:v>
                </c:pt>
                <c:pt idx="1">
                  <c:v>5.7660626029654036</c:v>
                </c:pt>
                <c:pt idx="2">
                  <c:v>10</c:v>
                </c:pt>
                <c:pt idx="3">
                  <c:v>8.5164835164835289</c:v>
                </c:pt>
                <c:pt idx="4">
                  <c:v>10.482529118136453</c:v>
                </c:pt>
                <c:pt idx="5">
                  <c:v>4.5161290322580694</c:v>
                </c:pt>
                <c:pt idx="6">
                  <c:v>12.315270935960594</c:v>
                </c:pt>
                <c:pt idx="7">
                  <c:v>9.8039215686274517</c:v>
                </c:pt>
                <c:pt idx="8">
                  <c:v>8.3333333333333321</c:v>
                </c:pt>
                <c:pt idx="9">
                  <c:v>6.9306930693069324</c:v>
                </c:pt>
                <c:pt idx="10">
                  <c:v>5.8536585365853666</c:v>
                </c:pt>
                <c:pt idx="11">
                  <c:v>1.4778325123152698</c:v>
                </c:pt>
              </c:numCache>
            </c:numRef>
          </c:val>
        </c:ser>
        <c:marker val="1"/>
        <c:axId val="203740672"/>
        <c:axId val="203742208"/>
      </c:lineChart>
      <c:catAx>
        <c:axId val="203740672"/>
        <c:scaling>
          <c:orientation val="minMax"/>
        </c:scaling>
        <c:axPos val="b"/>
        <c:tickLblPos val="nextTo"/>
        <c:crossAx val="203742208"/>
        <c:crosses val="autoZero"/>
        <c:auto val="1"/>
        <c:lblAlgn val="ctr"/>
        <c:lblOffset val="100"/>
      </c:catAx>
      <c:valAx>
        <c:axId val="203742208"/>
        <c:scaling>
          <c:orientation val="minMax"/>
          <c:max val="60"/>
          <c:min val="0"/>
        </c:scaling>
        <c:axPos val="l"/>
        <c:majorGridlines/>
        <c:numFmt formatCode="0.0_ " sourceLinked="1"/>
        <c:tickLblPos val="nextTo"/>
        <c:crossAx val="203740672"/>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27.xml><?xml version="1.0" encoding="utf-8"?>
<c:chartSpace xmlns:c="http://schemas.openxmlformats.org/drawingml/2006/chart" xmlns:a="http://schemas.openxmlformats.org/drawingml/2006/main" xmlns:r="http://schemas.openxmlformats.org/officeDocument/2006/relationships">
  <c:lang val="ja-JP"/>
  <c:style val="4"/>
  <c:chart>
    <c:plotArea>
      <c:layout/>
      <c:barChart>
        <c:barDir val="bar"/>
        <c:grouping val="stacked"/>
        <c:ser>
          <c:idx val="0"/>
          <c:order val="0"/>
          <c:tx>
            <c:strRef>
              <c:f>最喫食タイプ!$L$32</c:f>
              <c:strCache>
                <c:ptCount val="1"/>
                <c:pt idx="0">
                  <c:v>最もよく食べる</c:v>
                </c:pt>
              </c:strCache>
            </c:strRef>
          </c:tx>
          <c:cat>
            <c:multiLvlStrRef>
              <c:f>最喫食タイプ!$J$33:$K$47</c:f>
              <c:multiLvlStrCache>
                <c:ptCount val="15"/>
                <c:lvl>
                  <c:pt idx="0">
                    <c:v>2005年</c:v>
                  </c:pt>
                  <c:pt idx="1">
                    <c:v>2009年</c:v>
                  </c:pt>
                  <c:pt idx="2">
                    <c:v>2012年</c:v>
                  </c:pt>
                  <c:pt idx="3">
                    <c:v>2005年</c:v>
                  </c:pt>
                  <c:pt idx="4">
                    <c:v>2009年</c:v>
                  </c:pt>
                  <c:pt idx="5">
                    <c:v>2012年</c:v>
                  </c:pt>
                  <c:pt idx="6">
                    <c:v>2005年</c:v>
                  </c:pt>
                  <c:pt idx="7">
                    <c:v>2009年</c:v>
                  </c:pt>
                  <c:pt idx="8">
                    <c:v>2012年</c:v>
                  </c:pt>
                  <c:pt idx="9">
                    <c:v>2005年</c:v>
                  </c:pt>
                  <c:pt idx="10">
                    <c:v>2009年</c:v>
                  </c:pt>
                  <c:pt idx="11">
                    <c:v>2012年</c:v>
                  </c:pt>
                  <c:pt idx="12">
                    <c:v>2005年</c:v>
                  </c:pt>
                  <c:pt idx="13">
                    <c:v>2009年</c:v>
                  </c:pt>
                  <c:pt idx="14">
                    <c:v>2012年</c:v>
                  </c:pt>
                </c:lvl>
                <c:lvl>
                  <c:pt idx="0">
                    <c:v>乾麺</c:v>
                  </c:pt>
                  <c:pt idx="3">
                    <c:v>なま麺</c:v>
                  </c:pt>
                  <c:pt idx="6">
                    <c:v>ゆで麺</c:v>
                  </c:pt>
                  <c:pt idx="9">
                    <c:v>冷凍麺</c:v>
                  </c:pt>
                  <c:pt idx="12">
                    <c:v>即席麺</c:v>
                  </c:pt>
                </c:lvl>
              </c:multiLvlStrCache>
            </c:multiLvlStrRef>
          </c:cat>
          <c:val>
            <c:numRef>
              <c:f>最喫食タイプ!$L$33:$L$47</c:f>
              <c:numCache>
                <c:formatCode>General</c:formatCode>
                <c:ptCount val="15"/>
                <c:pt idx="0">
                  <c:v>38.4</c:v>
                </c:pt>
                <c:pt idx="1">
                  <c:v>41.4</c:v>
                </c:pt>
                <c:pt idx="2">
                  <c:v>40.5</c:v>
                </c:pt>
                <c:pt idx="3">
                  <c:v>24.8</c:v>
                </c:pt>
                <c:pt idx="4">
                  <c:v>24.6</c:v>
                </c:pt>
                <c:pt idx="5">
                  <c:v>24.3</c:v>
                </c:pt>
                <c:pt idx="6">
                  <c:v>21.9</c:v>
                </c:pt>
                <c:pt idx="7">
                  <c:v>17.399999999999999</c:v>
                </c:pt>
                <c:pt idx="8">
                  <c:v>21.3</c:v>
                </c:pt>
                <c:pt idx="9">
                  <c:v>2.4</c:v>
                </c:pt>
                <c:pt idx="10">
                  <c:v>3.8</c:v>
                </c:pt>
                <c:pt idx="11">
                  <c:v>2.8</c:v>
                </c:pt>
                <c:pt idx="12">
                  <c:v>12.6</c:v>
                </c:pt>
                <c:pt idx="13">
                  <c:v>12.8</c:v>
                </c:pt>
                <c:pt idx="14">
                  <c:v>11.1</c:v>
                </c:pt>
              </c:numCache>
            </c:numRef>
          </c:val>
        </c:ser>
        <c:ser>
          <c:idx val="1"/>
          <c:order val="1"/>
          <c:tx>
            <c:strRef>
              <c:f>最喫食タイプ!$M$32</c:f>
              <c:strCache>
                <c:ptCount val="1"/>
                <c:pt idx="0">
                  <c:v>2番目に食べる</c:v>
                </c:pt>
              </c:strCache>
            </c:strRef>
          </c:tx>
          <c:cat>
            <c:multiLvlStrRef>
              <c:f>最喫食タイプ!$J$33:$K$47</c:f>
              <c:multiLvlStrCache>
                <c:ptCount val="15"/>
                <c:lvl>
                  <c:pt idx="0">
                    <c:v>2005年</c:v>
                  </c:pt>
                  <c:pt idx="1">
                    <c:v>2009年</c:v>
                  </c:pt>
                  <c:pt idx="2">
                    <c:v>2012年</c:v>
                  </c:pt>
                  <c:pt idx="3">
                    <c:v>2005年</c:v>
                  </c:pt>
                  <c:pt idx="4">
                    <c:v>2009年</c:v>
                  </c:pt>
                  <c:pt idx="5">
                    <c:v>2012年</c:v>
                  </c:pt>
                  <c:pt idx="6">
                    <c:v>2005年</c:v>
                  </c:pt>
                  <c:pt idx="7">
                    <c:v>2009年</c:v>
                  </c:pt>
                  <c:pt idx="8">
                    <c:v>2012年</c:v>
                  </c:pt>
                  <c:pt idx="9">
                    <c:v>2005年</c:v>
                  </c:pt>
                  <c:pt idx="10">
                    <c:v>2009年</c:v>
                  </c:pt>
                  <c:pt idx="11">
                    <c:v>2012年</c:v>
                  </c:pt>
                  <c:pt idx="12">
                    <c:v>2005年</c:v>
                  </c:pt>
                  <c:pt idx="13">
                    <c:v>2009年</c:v>
                  </c:pt>
                  <c:pt idx="14">
                    <c:v>2012年</c:v>
                  </c:pt>
                </c:lvl>
                <c:lvl>
                  <c:pt idx="0">
                    <c:v>乾麺</c:v>
                  </c:pt>
                  <c:pt idx="3">
                    <c:v>なま麺</c:v>
                  </c:pt>
                  <c:pt idx="6">
                    <c:v>ゆで麺</c:v>
                  </c:pt>
                  <c:pt idx="9">
                    <c:v>冷凍麺</c:v>
                  </c:pt>
                  <c:pt idx="12">
                    <c:v>即席麺</c:v>
                  </c:pt>
                </c:lvl>
              </c:multiLvlStrCache>
            </c:multiLvlStrRef>
          </c:cat>
          <c:val>
            <c:numRef>
              <c:f>最喫食タイプ!$M$33:$M$47</c:f>
              <c:numCache>
                <c:formatCode>General</c:formatCode>
                <c:ptCount val="15"/>
                <c:pt idx="0">
                  <c:v>20</c:v>
                </c:pt>
                <c:pt idx="1">
                  <c:v>20.8</c:v>
                </c:pt>
                <c:pt idx="2">
                  <c:v>16.8</c:v>
                </c:pt>
                <c:pt idx="3">
                  <c:v>22.6</c:v>
                </c:pt>
                <c:pt idx="4">
                  <c:v>21.3</c:v>
                </c:pt>
                <c:pt idx="5">
                  <c:v>18.3</c:v>
                </c:pt>
                <c:pt idx="6">
                  <c:v>18.3</c:v>
                </c:pt>
                <c:pt idx="7">
                  <c:v>21.5</c:v>
                </c:pt>
                <c:pt idx="8">
                  <c:v>15</c:v>
                </c:pt>
                <c:pt idx="9">
                  <c:v>6.6</c:v>
                </c:pt>
                <c:pt idx="10">
                  <c:v>8.9</c:v>
                </c:pt>
                <c:pt idx="11">
                  <c:v>4.9000000000000004</c:v>
                </c:pt>
                <c:pt idx="12">
                  <c:v>25.4</c:v>
                </c:pt>
                <c:pt idx="13">
                  <c:v>27.5</c:v>
                </c:pt>
                <c:pt idx="14">
                  <c:v>15.3</c:v>
                </c:pt>
              </c:numCache>
            </c:numRef>
          </c:val>
        </c:ser>
        <c:overlap val="100"/>
        <c:axId val="208478976"/>
        <c:axId val="208480512"/>
      </c:barChart>
      <c:catAx>
        <c:axId val="208478976"/>
        <c:scaling>
          <c:orientation val="maxMin"/>
        </c:scaling>
        <c:axPos val="l"/>
        <c:tickLblPos val="nextTo"/>
        <c:txPr>
          <a:bodyPr rot="0" vert="horz"/>
          <a:lstStyle/>
          <a:p>
            <a:pPr>
              <a:defRPr sz="800"/>
            </a:pPr>
            <a:endParaRPr lang="ja-JP"/>
          </a:p>
        </c:txPr>
        <c:crossAx val="208480512"/>
        <c:crosses val="autoZero"/>
        <c:auto val="1"/>
        <c:lblAlgn val="ctr"/>
        <c:lblOffset val="100"/>
      </c:catAx>
      <c:valAx>
        <c:axId val="208480512"/>
        <c:scaling>
          <c:orientation val="minMax"/>
        </c:scaling>
        <c:axPos val="t"/>
        <c:majorGridlines/>
        <c:numFmt formatCode="General" sourceLinked="1"/>
        <c:tickLblPos val="nextTo"/>
        <c:crossAx val="208478976"/>
        <c:crosses val="autoZero"/>
        <c:crossBetween val="between"/>
      </c:valAx>
    </c:plotArea>
    <c:legend>
      <c:legendPos val="b"/>
      <c:txPr>
        <a:bodyPr/>
        <a:lstStyle/>
        <a:p>
          <a:pPr>
            <a:defRPr sz="800"/>
          </a:pPr>
          <a:endParaRPr lang="ja-JP"/>
        </a:p>
      </c:txPr>
    </c:legend>
    <c:plotVisOnly val="1"/>
  </c:chart>
  <c:externalData r:id="rId1"/>
</c:chartSpace>
</file>

<file path=ppt/charts/chart28.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最喫食タイプ!$K$48</c:f>
              <c:strCache>
                <c:ptCount val="1"/>
                <c:pt idx="0">
                  <c:v>乾麺</c:v>
                </c:pt>
              </c:strCache>
            </c:strRef>
          </c:tx>
          <c:cat>
            <c:strRef>
              <c:f>最喫食タイプ!$J$49:$J$60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最喫食タイプ!$K$49:$K$60</c:f>
              <c:numCache>
                <c:formatCode>0.0_ </c:formatCode>
                <c:ptCount val="12"/>
                <c:pt idx="0">
                  <c:v>40.494458653026378</c:v>
                </c:pt>
                <c:pt idx="1">
                  <c:v>49.155405405405396</c:v>
                </c:pt>
                <c:pt idx="2">
                  <c:v>41.152263374485599</c:v>
                </c:pt>
                <c:pt idx="3">
                  <c:v>24.852071005917161</c:v>
                </c:pt>
                <c:pt idx="4">
                  <c:v>33.968804159445355</c:v>
                </c:pt>
                <c:pt idx="5">
                  <c:v>46.812080536912745</c:v>
                </c:pt>
                <c:pt idx="6">
                  <c:v>41.489361702127646</c:v>
                </c:pt>
                <c:pt idx="7">
                  <c:v>40.306122448979636</c:v>
                </c:pt>
                <c:pt idx="8">
                  <c:v>35.175879396984989</c:v>
                </c:pt>
                <c:pt idx="9">
                  <c:v>44.949494949494948</c:v>
                </c:pt>
                <c:pt idx="10">
                  <c:v>39.795918367346978</c:v>
                </c:pt>
                <c:pt idx="11">
                  <c:v>41.326530612244902</c:v>
                </c:pt>
              </c:numCache>
            </c:numRef>
          </c:val>
        </c:ser>
        <c:ser>
          <c:idx val="1"/>
          <c:order val="1"/>
          <c:tx>
            <c:strRef>
              <c:f>最喫食タイプ!$L$48</c:f>
              <c:strCache>
                <c:ptCount val="1"/>
                <c:pt idx="0">
                  <c:v>なま麺</c:v>
                </c:pt>
              </c:strCache>
            </c:strRef>
          </c:tx>
          <c:cat>
            <c:strRef>
              <c:f>最喫食タイプ!$J$49:$J$60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最喫食タイプ!$L$49:$L$60</c:f>
              <c:numCache>
                <c:formatCode>0.0_ </c:formatCode>
                <c:ptCount val="12"/>
                <c:pt idx="0">
                  <c:v>24.296675191815854</c:v>
                </c:pt>
                <c:pt idx="1">
                  <c:v>22.128378378378379</c:v>
                </c:pt>
                <c:pt idx="2">
                  <c:v>21.810699588477334</c:v>
                </c:pt>
                <c:pt idx="3">
                  <c:v>29.881656804733705</c:v>
                </c:pt>
                <c:pt idx="4">
                  <c:v>28.942807625649912</c:v>
                </c:pt>
                <c:pt idx="5">
                  <c:v>19.798657718120786</c:v>
                </c:pt>
                <c:pt idx="6">
                  <c:v>19.680851063829795</c:v>
                </c:pt>
                <c:pt idx="7">
                  <c:v>16.326530612244888</c:v>
                </c:pt>
                <c:pt idx="8">
                  <c:v>20.603015075376884</c:v>
                </c:pt>
                <c:pt idx="9">
                  <c:v>30.808080808080806</c:v>
                </c:pt>
                <c:pt idx="10">
                  <c:v>29.591836734693878</c:v>
                </c:pt>
                <c:pt idx="11">
                  <c:v>28.571428571428569</c:v>
                </c:pt>
              </c:numCache>
            </c:numRef>
          </c:val>
        </c:ser>
        <c:ser>
          <c:idx val="2"/>
          <c:order val="2"/>
          <c:tx>
            <c:strRef>
              <c:f>最喫食タイプ!$M$48</c:f>
              <c:strCache>
                <c:ptCount val="1"/>
                <c:pt idx="0">
                  <c:v>ゆで麺</c:v>
                </c:pt>
              </c:strCache>
            </c:strRef>
          </c:tx>
          <c:cat>
            <c:strRef>
              <c:f>最喫食タイプ!$J$49:$J$60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最喫食タイプ!$M$49:$M$60</c:f>
              <c:numCache>
                <c:formatCode>0.0_ </c:formatCode>
                <c:ptCount val="12"/>
                <c:pt idx="0">
                  <c:v>21.312872975277067</c:v>
                </c:pt>
                <c:pt idx="1">
                  <c:v>17.060810810810811</c:v>
                </c:pt>
                <c:pt idx="2">
                  <c:v>17.695473251028787</c:v>
                </c:pt>
                <c:pt idx="3">
                  <c:v>31.360946745562106</c:v>
                </c:pt>
                <c:pt idx="4">
                  <c:v>19.930675909878691</c:v>
                </c:pt>
                <c:pt idx="5">
                  <c:v>22.651006711409398</c:v>
                </c:pt>
                <c:pt idx="6">
                  <c:v>16.489361702127638</c:v>
                </c:pt>
                <c:pt idx="7">
                  <c:v>23.979591836734667</c:v>
                </c:pt>
                <c:pt idx="8">
                  <c:v>24.623115577889447</c:v>
                </c:pt>
                <c:pt idx="9">
                  <c:v>13.636363636363635</c:v>
                </c:pt>
                <c:pt idx="10">
                  <c:v>23.469387755102026</c:v>
                </c:pt>
                <c:pt idx="11">
                  <c:v>25.510204081632654</c:v>
                </c:pt>
              </c:numCache>
            </c:numRef>
          </c:val>
        </c:ser>
        <c:ser>
          <c:idx val="3"/>
          <c:order val="3"/>
          <c:tx>
            <c:strRef>
              <c:f>最喫食タイプ!$N$48</c:f>
              <c:strCache>
                <c:ptCount val="1"/>
                <c:pt idx="0">
                  <c:v>冷凍麺</c:v>
                </c:pt>
              </c:strCache>
            </c:strRef>
          </c:tx>
          <c:cat>
            <c:strRef>
              <c:f>最喫食タイプ!$J$49:$J$60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最喫食タイプ!$N$49:$N$60</c:f>
              <c:numCache>
                <c:formatCode>0.0_ </c:formatCode>
                <c:ptCount val="12"/>
                <c:pt idx="0">
                  <c:v>2.8132992327365742</c:v>
                </c:pt>
                <c:pt idx="1">
                  <c:v>3.0405405405405412</c:v>
                </c:pt>
                <c:pt idx="2">
                  <c:v>4.5267489711934159</c:v>
                </c:pt>
                <c:pt idx="3">
                  <c:v>1.1834319526627219</c:v>
                </c:pt>
                <c:pt idx="4">
                  <c:v>2.2530329289428082</c:v>
                </c:pt>
                <c:pt idx="5">
                  <c:v>3.3557046979865772</c:v>
                </c:pt>
                <c:pt idx="6">
                  <c:v>3.1914893617021276</c:v>
                </c:pt>
                <c:pt idx="7">
                  <c:v>4.0816326530612308</c:v>
                </c:pt>
                <c:pt idx="8">
                  <c:v>2.512562814070352</c:v>
                </c:pt>
                <c:pt idx="9">
                  <c:v>3.5353535353535337</c:v>
                </c:pt>
                <c:pt idx="10">
                  <c:v>2.5510204081632626</c:v>
                </c:pt>
                <c:pt idx="11">
                  <c:v>1.0204081632653061</c:v>
                </c:pt>
              </c:numCache>
            </c:numRef>
          </c:val>
        </c:ser>
        <c:ser>
          <c:idx val="4"/>
          <c:order val="4"/>
          <c:tx>
            <c:strRef>
              <c:f>最喫食タイプ!$O$48</c:f>
              <c:strCache>
                <c:ptCount val="1"/>
                <c:pt idx="0">
                  <c:v>即席麺</c:v>
                </c:pt>
              </c:strCache>
            </c:strRef>
          </c:tx>
          <c:cat>
            <c:strRef>
              <c:f>最喫食タイプ!$J$49:$J$60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最喫食タイプ!$O$49:$O$60</c:f>
              <c:numCache>
                <c:formatCode>0.0_ </c:formatCode>
                <c:ptCount val="12"/>
                <c:pt idx="0">
                  <c:v>11.082693947144074</c:v>
                </c:pt>
                <c:pt idx="1">
                  <c:v>8.6148648648648649</c:v>
                </c:pt>
                <c:pt idx="2">
                  <c:v>14.81481481481482</c:v>
                </c:pt>
                <c:pt idx="3">
                  <c:v>12.721893491124261</c:v>
                </c:pt>
                <c:pt idx="4">
                  <c:v>14.904679376083187</c:v>
                </c:pt>
                <c:pt idx="5">
                  <c:v>7.3825503355704685</c:v>
                </c:pt>
                <c:pt idx="6">
                  <c:v>19.148936170212767</c:v>
                </c:pt>
                <c:pt idx="7">
                  <c:v>15.306122448979592</c:v>
                </c:pt>
                <c:pt idx="8">
                  <c:v>17.085427135678366</c:v>
                </c:pt>
                <c:pt idx="9">
                  <c:v>7.0707070707070701</c:v>
                </c:pt>
                <c:pt idx="10">
                  <c:v>4.5918367346938824</c:v>
                </c:pt>
                <c:pt idx="11">
                  <c:v>3.5714285714285707</c:v>
                </c:pt>
              </c:numCache>
            </c:numRef>
          </c:val>
        </c:ser>
        <c:marker val="1"/>
        <c:axId val="208527360"/>
        <c:axId val="208528896"/>
      </c:lineChart>
      <c:catAx>
        <c:axId val="208527360"/>
        <c:scaling>
          <c:orientation val="minMax"/>
        </c:scaling>
        <c:axPos val="b"/>
        <c:tickLblPos val="nextTo"/>
        <c:crossAx val="208528896"/>
        <c:crosses val="autoZero"/>
        <c:auto val="1"/>
        <c:lblAlgn val="ctr"/>
        <c:lblOffset val="100"/>
      </c:catAx>
      <c:valAx>
        <c:axId val="208528896"/>
        <c:scaling>
          <c:orientation val="minMax"/>
          <c:min val="0"/>
        </c:scaling>
        <c:axPos val="l"/>
        <c:majorGridlines/>
        <c:numFmt formatCode="0.0_ " sourceLinked="1"/>
        <c:tickLblPos val="nextTo"/>
        <c:crossAx val="208527360"/>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29.xml><?xml version="1.0" encoding="utf-8"?>
<c:chartSpace xmlns:c="http://schemas.openxmlformats.org/drawingml/2006/chart" xmlns:a="http://schemas.openxmlformats.org/drawingml/2006/main" xmlns:r="http://schemas.openxmlformats.org/officeDocument/2006/relationships">
  <c:lang val="ja-JP"/>
  <c:style val="4"/>
  <c:chart>
    <c:plotArea>
      <c:layout/>
      <c:barChart>
        <c:barDir val="bar"/>
        <c:grouping val="stacked"/>
        <c:ser>
          <c:idx val="0"/>
          <c:order val="0"/>
          <c:tx>
            <c:strRef>
              <c:f>最喫食タイプ!$L$62</c:f>
              <c:strCache>
                <c:ptCount val="1"/>
                <c:pt idx="0">
                  <c:v>最もよく食べる</c:v>
                </c:pt>
              </c:strCache>
            </c:strRef>
          </c:tx>
          <c:cat>
            <c:multiLvlStrRef>
              <c:f>最喫食タイプ!$J$63:$K$77</c:f>
              <c:multiLvlStrCache>
                <c:ptCount val="15"/>
                <c:lvl>
                  <c:pt idx="0">
                    <c:v>2005年</c:v>
                  </c:pt>
                  <c:pt idx="1">
                    <c:v>2009年</c:v>
                  </c:pt>
                  <c:pt idx="2">
                    <c:v>2012年</c:v>
                  </c:pt>
                  <c:pt idx="3">
                    <c:v>2005年</c:v>
                  </c:pt>
                  <c:pt idx="4">
                    <c:v>2009年</c:v>
                  </c:pt>
                  <c:pt idx="5">
                    <c:v>2012年</c:v>
                  </c:pt>
                  <c:pt idx="6">
                    <c:v>2005年</c:v>
                  </c:pt>
                  <c:pt idx="7">
                    <c:v>2009年</c:v>
                  </c:pt>
                  <c:pt idx="8">
                    <c:v>2012年</c:v>
                  </c:pt>
                  <c:pt idx="9">
                    <c:v>2005年</c:v>
                  </c:pt>
                  <c:pt idx="10">
                    <c:v>2009年</c:v>
                  </c:pt>
                  <c:pt idx="11">
                    <c:v>2012年</c:v>
                  </c:pt>
                  <c:pt idx="12">
                    <c:v>2005年</c:v>
                  </c:pt>
                  <c:pt idx="13">
                    <c:v>2009年</c:v>
                  </c:pt>
                  <c:pt idx="14">
                    <c:v>2012年</c:v>
                  </c:pt>
                </c:lvl>
                <c:lvl>
                  <c:pt idx="0">
                    <c:v>乾麺</c:v>
                  </c:pt>
                  <c:pt idx="3">
                    <c:v>なま麺</c:v>
                  </c:pt>
                  <c:pt idx="6">
                    <c:v>ゆで麺</c:v>
                  </c:pt>
                  <c:pt idx="9">
                    <c:v>冷凍麺</c:v>
                  </c:pt>
                  <c:pt idx="12">
                    <c:v>即席麺</c:v>
                  </c:pt>
                </c:lvl>
              </c:multiLvlStrCache>
            </c:multiLvlStrRef>
          </c:cat>
          <c:val>
            <c:numRef>
              <c:f>最喫食タイプ!$L$63:$L$77</c:f>
              <c:numCache>
                <c:formatCode>General</c:formatCode>
                <c:ptCount val="15"/>
                <c:pt idx="0">
                  <c:v>11.1</c:v>
                </c:pt>
                <c:pt idx="1">
                  <c:v>10.1</c:v>
                </c:pt>
                <c:pt idx="2">
                  <c:v>14.6</c:v>
                </c:pt>
                <c:pt idx="3">
                  <c:v>28.3</c:v>
                </c:pt>
                <c:pt idx="4">
                  <c:v>31.6</c:v>
                </c:pt>
                <c:pt idx="5">
                  <c:v>26.9</c:v>
                </c:pt>
                <c:pt idx="6">
                  <c:v>7.3</c:v>
                </c:pt>
                <c:pt idx="7">
                  <c:v>5.8</c:v>
                </c:pt>
                <c:pt idx="8">
                  <c:v>8.4</c:v>
                </c:pt>
                <c:pt idx="9">
                  <c:v>2.5</c:v>
                </c:pt>
                <c:pt idx="10">
                  <c:v>3</c:v>
                </c:pt>
                <c:pt idx="11">
                  <c:v>2.6</c:v>
                </c:pt>
                <c:pt idx="12">
                  <c:v>50.9</c:v>
                </c:pt>
                <c:pt idx="13">
                  <c:v>49.6</c:v>
                </c:pt>
                <c:pt idx="14">
                  <c:v>47.5</c:v>
                </c:pt>
              </c:numCache>
            </c:numRef>
          </c:val>
        </c:ser>
        <c:ser>
          <c:idx val="1"/>
          <c:order val="1"/>
          <c:tx>
            <c:strRef>
              <c:f>最喫食タイプ!$M$62</c:f>
              <c:strCache>
                <c:ptCount val="1"/>
                <c:pt idx="0">
                  <c:v>2番目に食べる</c:v>
                </c:pt>
              </c:strCache>
            </c:strRef>
          </c:tx>
          <c:cat>
            <c:multiLvlStrRef>
              <c:f>最喫食タイプ!$J$63:$K$77</c:f>
              <c:multiLvlStrCache>
                <c:ptCount val="15"/>
                <c:lvl>
                  <c:pt idx="0">
                    <c:v>2005年</c:v>
                  </c:pt>
                  <c:pt idx="1">
                    <c:v>2009年</c:v>
                  </c:pt>
                  <c:pt idx="2">
                    <c:v>2012年</c:v>
                  </c:pt>
                  <c:pt idx="3">
                    <c:v>2005年</c:v>
                  </c:pt>
                  <c:pt idx="4">
                    <c:v>2009年</c:v>
                  </c:pt>
                  <c:pt idx="5">
                    <c:v>2012年</c:v>
                  </c:pt>
                  <c:pt idx="6">
                    <c:v>2005年</c:v>
                  </c:pt>
                  <c:pt idx="7">
                    <c:v>2009年</c:v>
                  </c:pt>
                  <c:pt idx="8">
                    <c:v>2012年</c:v>
                  </c:pt>
                  <c:pt idx="9">
                    <c:v>2005年</c:v>
                  </c:pt>
                  <c:pt idx="10">
                    <c:v>2009年</c:v>
                  </c:pt>
                  <c:pt idx="11">
                    <c:v>2012年</c:v>
                  </c:pt>
                  <c:pt idx="12">
                    <c:v>2005年</c:v>
                  </c:pt>
                  <c:pt idx="13">
                    <c:v>2009年</c:v>
                  </c:pt>
                  <c:pt idx="14">
                    <c:v>2012年</c:v>
                  </c:pt>
                </c:lvl>
                <c:lvl>
                  <c:pt idx="0">
                    <c:v>乾麺</c:v>
                  </c:pt>
                  <c:pt idx="3">
                    <c:v>なま麺</c:v>
                  </c:pt>
                  <c:pt idx="6">
                    <c:v>ゆで麺</c:v>
                  </c:pt>
                  <c:pt idx="9">
                    <c:v>冷凍麺</c:v>
                  </c:pt>
                  <c:pt idx="12">
                    <c:v>即席麺</c:v>
                  </c:pt>
                </c:lvl>
              </c:multiLvlStrCache>
            </c:multiLvlStrRef>
          </c:cat>
          <c:val>
            <c:numRef>
              <c:f>最喫食タイプ!$M$63:$M$77</c:f>
              <c:numCache>
                <c:formatCode>General</c:formatCode>
                <c:ptCount val="15"/>
                <c:pt idx="0">
                  <c:v>13.9</c:v>
                </c:pt>
                <c:pt idx="1">
                  <c:v>14.6</c:v>
                </c:pt>
                <c:pt idx="2">
                  <c:v>14.5</c:v>
                </c:pt>
                <c:pt idx="3">
                  <c:v>33.800000000000004</c:v>
                </c:pt>
                <c:pt idx="4">
                  <c:v>31.8</c:v>
                </c:pt>
                <c:pt idx="5">
                  <c:v>22.8</c:v>
                </c:pt>
                <c:pt idx="6">
                  <c:v>12.8</c:v>
                </c:pt>
                <c:pt idx="7">
                  <c:v>12.1</c:v>
                </c:pt>
                <c:pt idx="8">
                  <c:v>8.1</c:v>
                </c:pt>
                <c:pt idx="9">
                  <c:v>7.3</c:v>
                </c:pt>
                <c:pt idx="10">
                  <c:v>10.1</c:v>
                </c:pt>
                <c:pt idx="11">
                  <c:v>7.4</c:v>
                </c:pt>
                <c:pt idx="12">
                  <c:v>28.3</c:v>
                </c:pt>
                <c:pt idx="13">
                  <c:v>31.4</c:v>
                </c:pt>
                <c:pt idx="14">
                  <c:v>20.5</c:v>
                </c:pt>
              </c:numCache>
            </c:numRef>
          </c:val>
        </c:ser>
        <c:overlap val="100"/>
        <c:axId val="216079360"/>
        <c:axId val="216085248"/>
      </c:barChart>
      <c:catAx>
        <c:axId val="216079360"/>
        <c:scaling>
          <c:orientation val="maxMin"/>
        </c:scaling>
        <c:axPos val="l"/>
        <c:tickLblPos val="nextTo"/>
        <c:txPr>
          <a:bodyPr rot="0" vert="horz"/>
          <a:lstStyle/>
          <a:p>
            <a:pPr>
              <a:defRPr sz="800"/>
            </a:pPr>
            <a:endParaRPr lang="ja-JP"/>
          </a:p>
        </c:txPr>
        <c:crossAx val="216085248"/>
        <c:crosses val="autoZero"/>
        <c:auto val="1"/>
        <c:lblAlgn val="ctr"/>
        <c:lblOffset val="100"/>
      </c:catAx>
      <c:valAx>
        <c:axId val="216085248"/>
        <c:scaling>
          <c:orientation val="minMax"/>
        </c:scaling>
        <c:axPos val="t"/>
        <c:majorGridlines/>
        <c:numFmt formatCode="General" sourceLinked="1"/>
        <c:tickLblPos val="nextTo"/>
        <c:crossAx val="216079360"/>
        <c:crosses val="autoZero"/>
        <c:crossBetween val="between"/>
      </c:valAx>
    </c:plotArea>
    <c:legend>
      <c:legendPos val="b"/>
      <c:txPr>
        <a:bodyPr/>
        <a:lstStyle/>
        <a:p>
          <a:pPr>
            <a:defRPr sz="800"/>
          </a:pPr>
          <a:endParaRPr lang="ja-JP"/>
        </a:p>
      </c:txPr>
    </c:legend>
    <c:plotVisOnly val="1"/>
  </c:chart>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ja-JP"/>
  <c:chart>
    <c:autoTitleDeleted val="1"/>
    <c:plotArea>
      <c:layout/>
      <c:barChart>
        <c:barDir val="bar"/>
        <c:grouping val="percentStacked"/>
        <c:ser>
          <c:idx val="0"/>
          <c:order val="0"/>
          <c:tx>
            <c:strRef>
              <c:f>Sheet1!$L$41</c:f>
              <c:strCache>
                <c:ptCount val="1"/>
                <c:pt idx="0">
                  <c:v>週1回以上</c:v>
                </c:pt>
              </c:strCache>
            </c:strRef>
          </c:tx>
          <c:dLbls>
            <c:txPr>
              <a:bodyPr/>
              <a:lstStyle/>
              <a:p>
                <a:pPr>
                  <a:defRPr>
                    <a:solidFill>
                      <a:schemeClr val="bg1"/>
                    </a:solidFill>
                  </a:defRPr>
                </a:pPr>
                <a:endParaRPr lang="ja-JP"/>
              </a:p>
            </c:txPr>
            <c:showVal val="1"/>
          </c:dLbls>
          <c:cat>
            <c:strRef>
              <c:f>Sheet1!$M$40:$O$40</c:f>
              <c:strCache>
                <c:ptCount val="3"/>
                <c:pt idx="0">
                  <c:v>2005年</c:v>
                </c:pt>
                <c:pt idx="1">
                  <c:v>2009年</c:v>
                </c:pt>
                <c:pt idx="2">
                  <c:v>2012年</c:v>
                </c:pt>
              </c:strCache>
            </c:strRef>
          </c:cat>
          <c:val>
            <c:numRef>
              <c:f>Sheet1!$M$41:$O$41</c:f>
              <c:numCache>
                <c:formatCode>0.0%</c:formatCode>
                <c:ptCount val="3"/>
                <c:pt idx="0">
                  <c:v>0.21900000000000025</c:v>
                </c:pt>
                <c:pt idx="1">
                  <c:v>0.16400000000000001</c:v>
                </c:pt>
                <c:pt idx="2">
                  <c:v>0.18300000000000022</c:v>
                </c:pt>
              </c:numCache>
            </c:numRef>
          </c:val>
        </c:ser>
        <c:ser>
          <c:idx val="1"/>
          <c:order val="1"/>
          <c:tx>
            <c:strRef>
              <c:f>Sheet1!$L$42</c:f>
              <c:strCache>
                <c:ptCount val="1"/>
                <c:pt idx="0">
                  <c:v>2～3週間に1回</c:v>
                </c:pt>
              </c:strCache>
            </c:strRef>
          </c:tx>
          <c:dLbls>
            <c:txPr>
              <a:bodyPr/>
              <a:lstStyle/>
              <a:p>
                <a:pPr>
                  <a:defRPr>
                    <a:solidFill>
                      <a:schemeClr val="bg1"/>
                    </a:solidFill>
                  </a:defRPr>
                </a:pPr>
                <a:endParaRPr lang="ja-JP"/>
              </a:p>
            </c:txPr>
            <c:showVal val="1"/>
          </c:dLbls>
          <c:cat>
            <c:strRef>
              <c:f>Sheet1!$M$40:$O$40</c:f>
              <c:strCache>
                <c:ptCount val="3"/>
                <c:pt idx="0">
                  <c:v>2005年</c:v>
                </c:pt>
                <c:pt idx="1">
                  <c:v>2009年</c:v>
                </c:pt>
                <c:pt idx="2">
                  <c:v>2012年</c:v>
                </c:pt>
              </c:strCache>
            </c:strRef>
          </c:cat>
          <c:val>
            <c:numRef>
              <c:f>Sheet1!$M$42:$O$42</c:f>
              <c:numCache>
                <c:formatCode>0.0%</c:formatCode>
                <c:ptCount val="3"/>
                <c:pt idx="0">
                  <c:v>0.26800000000000002</c:v>
                </c:pt>
                <c:pt idx="1">
                  <c:v>0.29000000000000031</c:v>
                </c:pt>
                <c:pt idx="2">
                  <c:v>0.251</c:v>
                </c:pt>
              </c:numCache>
            </c:numRef>
          </c:val>
        </c:ser>
        <c:ser>
          <c:idx val="2"/>
          <c:order val="2"/>
          <c:tx>
            <c:strRef>
              <c:f>Sheet1!$L$43</c:f>
              <c:strCache>
                <c:ptCount val="1"/>
                <c:pt idx="0">
                  <c:v>月1回</c:v>
                </c:pt>
              </c:strCache>
            </c:strRef>
          </c:tx>
          <c:dLbls>
            <c:txPr>
              <a:bodyPr/>
              <a:lstStyle/>
              <a:p>
                <a:pPr>
                  <a:defRPr>
                    <a:solidFill>
                      <a:schemeClr val="bg1"/>
                    </a:solidFill>
                  </a:defRPr>
                </a:pPr>
                <a:endParaRPr lang="ja-JP"/>
              </a:p>
            </c:txPr>
            <c:showVal val="1"/>
          </c:dLbls>
          <c:cat>
            <c:strRef>
              <c:f>Sheet1!$M$40:$O$40</c:f>
              <c:strCache>
                <c:ptCount val="3"/>
                <c:pt idx="0">
                  <c:v>2005年</c:v>
                </c:pt>
                <c:pt idx="1">
                  <c:v>2009年</c:v>
                </c:pt>
                <c:pt idx="2">
                  <c:v>2012年</c:v>
                </c:pt>
              </c:strCache>
            </c:strRef>
          </c:cat>
          <c:val>
            <c:numRef>
              <c:f>Sheet1!$M$43:$O$43</c:f>
              <c:numCache>
                <c:formatCode>0.0%</c:formatCode>
                <c:ptCount val="3"/>
                <c:pt idx="0">
                  <c:v>0.254</c:v>
                </c:pt>
                <c:pt idx="1">
                  <c:v>0.224</c:v>
                </c:pt>
                <c:pt idx="2">
                  <c:v>0.24200000000000021</c:v>
                </c:pt>
              </c:numCache>
            </c:numRef>
          </c:val>
        </c:ser>
        <c:ser>
          <c:idx val="3"/>
          <c:order val="3"/>
          <c:tx>
            <c:strRef>
              <c:f>Sheet1!$L$44</c:f>
              <c:strCache>
                <c:ptCount val="1"/>
                <c:pt idx="0">
                  <c:v>2～3月に1回</c:v>
                </c:pt>
              </c:strCache>
            </c:strRef>
          </c:tx>
          <c:dLbls>
            <c:txPr>
              <a:bodyPr/>
              <a:lstStyle/>
              <a:p>
                <a:pPr>
                  <a:defRPr>
                    <a:solidFill>
                      <a:schemeClr val="bg1"/>
                    </a:solidFill>
                  </a:defRPr>
                </a:pPr>
                <a:endParaRPr lang="ja-JP"/>
              </a:p>
            </c:txPr>
            <c:showVal val="1"/>
          </c:dLbls>
          <c:cat>
            <c:strRef>
              <c:f>Sheet1!$M$40:$O$40</c:f>
              <c:strCache>
                <c:ptCount val="3"/>
                <c:pt idx="0">
                  <c:v>2005年</c:v>
                </c:pt>
                <c:pt idx="1">
                  <c:v>2009年</c:v>
                </c:pt>
                <c:pt idx="2">
                  <c:v>2012年</c:v>
                </c:pt>
              </c:strCache>
            </c:strRef>
          </c:cat>
          <c:val>
            <c:numRef>
              <c:f>Sheet1!$M$44:$O$44</c:f>
              <c:numCache>
                <c:formatCode>0.0%</c:formatCode>
                <c:ptCount val="3"/>
                <c:pt idx="0">
                  <c:v>0.15600000000000025</c:v>
                </c:pt>
                <c:pt idx="1">
                  <c:v>0.17100000000000001</c:v>
                </c:pt>
                <c:pt idx="2">
                  <c:v>0.16700000000000001</c:v>
                </c:pt>
              </c:numCache>
            </c:numRef>
          </c:val>
        </c:ser>
        <c:ser>
          <c:idx val="4"/>
          <c:order val="4"/>
          <c:tx>
            <c:strRef>
              <c:f>Sheet1!$L$45</c:f>
              <c:strCache>
                <c:ptCount val="1"/>
                <c:pt idx="0">
                  <c:v>それ以下</c:v>
                </c:pt>
              </c:strCache>
            </c:strRef>
          </c:tx>
          <c:cat>
            <c:strRef>
              <c:f>Sheet1!$M$40:$O$40</c:f>
              <c:strCache>
                <c:ptCount val="3"/>
                <c:pt idx="0">
                  <c:v>2005年</c:v>
                </c:pt>
                <c:pt idx="1">
                  <c:v>2009年</c:v>
                </c:pt>
                <c:pt idx="2">
                  <c:v>2012年</c:v>
                </c:pt>
              </c:strCache>
            </c:strRef>
          </c:cat>
          <c:val>
            <c:numRef>
              <c:f>Sheet1!$M$45:$O$45</c:f>
              <c:numCache>
                <c:formatCode>0.0%</c:formatCode>
                <c:ptCount val="3"/>
                <c:pt idx="0">
                  <c:v>0.10400000000000002</c:v>
                </c:pt>
                <c:pt idx="1">
                  <c:v>0.14800000000000021</c:v>
                </c:pt>
                <c:pt idx="2">
                  <c:v>0.15600000000000025</c:v>
                </c:pt>
              </c:numCache>
            </c:numRef>
          </c:val>
        </c:ser>
        <c:gapWidth val="300"/>
        <c:overlap val="100"/>
        <c:serLines/>
        <c:axId val="185218176"/>
        <c:axId val="185219712"/>
      </c:barChart>
      <c:catAx>
        <c:axId val="185218176"/>
        <c:scaling>
          <c:orientation val="maxMin"/>
        </c:scaling>
        <c:axPos val="l"/>
        <c:majorTickMark val="none"/>
        <c:tickLblPos val="nextTo"/>
        <c:txPr>
          <a:bodyPr/>
          <a:lstStyle/>
          <a:p>
            <a:pPr>
              <a:defRPr sz="800"/>
            </a:pPr>
            <a:endParaRPr lang="ja-JP"/>
          </a:p>
        </c:txPr>
        <c:crossAx val="185219712"/>
        <c:crosses val="autoZero"/>
        <c:auto val="1"/>
        <c:lblAlgn val="ctr"/>
        <c:lblOffset val="100"/>
      </c:catAx>
      <c:valAx>
        <c:axId val="185219712"/>
        <c:scaling>
          <c:orientation val="minMax"/>
        </c:scaling>
        <c:axPos val="t"/>
        <c:majorGridlines/>
        <c:numFmt formatCode="0%" sourceLinked="1"/>
        <c:tickLblPos val="nextTo"/>
        <c:txPr>
          <a:bodyPr/>
          <a:lstStyle/>
          <a:p>
            <a:pPr>
              <a:defRPr sz="800"/>
            </a:pPr>
            <a:endParaRPr lang="ja-JP"/>
          </a:p>
        </c:txPr>
        <c:crossAx val="185218176"/>
        <c:crosses val="autoZero"/>
        <c:crossBetween val="between"/>
      </c:valAx>
    </c:plotArea>
    <c:legend>
      <c:legendPos val="b"/>
      <c:layout/>
      <c:txPr>
        <a:bodyPr/>
        <a:lstStyle/>
        <a:p>
          <a:pPr>
            <a:defRPr sz="800"/>
          </a:pPr>
          <a:endParaRPr lang="ja-JP"/>
        </a:p>
      </c:txPr>
    </c:legend>
    <c:plotVisOnly val="1"/>
  </c:chart>
  <c:externalData r:id="rId1"/>
</c:chartSpace>
</file>

<file path=ppt/charts/chart30.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最喫食タイプ!$K$78</c:f>
              <c:strCache>
                <c:ptCount val="1"/>
                <c:pt idx="0">
                  <c:v>乾麺</c:v>
                </c:pt>
              </c:strCache>
            </c:strRef>
          </c:tx>
          <c:cat>
            <c:strRef>
              <c:f>最喫食タイプ!$J$79:$J$90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最喫食タイプ!$K$79:$K$90</c:f>
              <c:numCache>
                <c:formatCode>0.0_ </c:formatCode>
                <c:ptCount val="12"/>
                <c:pt idx="0">
                  <c:v>14.628099173553718</c:v>
                </c:pt>
                <c:pt idx="1">
                  <c:v>14.638157894736841</c:v>
                </c:pt>
                <c:pt idx="2">
                  <c:v>17.073170731707297</c:v>
                </c:pt>
                <c:pt idx="3">
                  <c:v>12.921348314606742</c:v>
                </c:pt>
                <c:pt idx="4">
                  <c:v>11.892797319933019</c:v>
                </c:pt>
                <c:pt idx="5">
                  <c:v>17.29200652528548</c:v>
                </c:pt>
                <c:pt idx="6">
                  <c:v>20.398009950248756</c:v>
                </c:pt>
                <c:pt idx="7">
                  <c:v>13.23529411764707</c:v>
                </c:pt>
                <c:pt idx="8">
                  <c:v>16.256157635467979</c:v>
                </c:pt>
                <c:pt idx="9">
                  <c:v>11.5</c:v>
                </c:pt>
                <c:pt idx="10">
                  <c:v>10.344827586206897</c:v>
                </c:pt>
                <c:pt idx="11">
                  <c:v>16.080402010050229</c:v>
                </c:pt>
              </c:numCache>
            </c:numRef>
          </c:val>
        </c:ser>
        <c:ser>
          <c:idx val="1"/>
          <c:order val="1"/>
          <c:tx>
            <c:strRef>
              <c:f>最喫食タイプ!$L$78</c:f>
              <c:strCache>
                <c:ptCount val="1"/>
                <c:pt idx="0">
                  <c:v>なま麺</c:v>
                </c:pt>
              </c:strCache>
            </c:strRef>
          </c:tx>
          <c:cat>
            <c:strRef>
              <c:f>最喫食タイプ!$J$79:$J$90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最喫食タイプ!$L$79:$L$90</c:f>
              <c:numCache>
                <c:formatCode>0.0_ </c:formatCode>
                <c:ptCount val="12"/>
                <c:pt idx="0">
                  <c:v>26.859504132231404</c:v>
                </c:pt>
                <c:pt idx="1">
                  <c:v>34.375</c:v>
                </c:pt>
                <c:pt idx="2">
                  <c:v>21.544715447154491</c:v>
                </c:pt>
                <c:pt idx="3">
                  <c:v>17.696629213483117</c:v>
                </c:pt>
                <c:pt idx="4">
                  <c:v>26.298157453936327</c:v>
                </c:pt>
                <c:pt idx="5">
                  <c:v>27.406199021207179</c:v>
                </c:pt>
                <c:pt idx="6">
                  <c:v>18.905472636815883</c:v>
                </c:pt>
                <c:pt idx="7">
                  <c:v>20.588235294117613</c:v>
                </c:pt>
                <c:pt idx="8">
                  <c:v>24.137931034482794</c:v>
                </c:pt>
                <c:pt idx="9">
                  <c:v>36</c:v>
                </c:pt>
                <c:pt idx="10">
                  <c:v>35.960591133004932</c:v>
                </c:pt>
                <c:pt idx="11">
                  <c:v>25.628140703517587</c:v>
                </c:pt>
              </c:numCache>
            </c:numRef>
          </c:val>
        </c:ser>
        <c:ser>
          <c:idx val="2"/>
          <c:order val="2"/>
          <c:tx>
            <c:strRef>
              <c:f>最喫食タイプ!$M$78</c:f>
              <c:strCache>
                <c:ptCount val="1"/>
                <c:pt idx="0">
                  <c:v>ゆで麺</c:v>
                </c:pt>
              </c:strCache>
            </c:strRef>
          </c:tx>
          <c:cat>
            <c:strRef>
              <c:f>最喫食タイプ!$J$79:$J$90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最喫食タイプ!$M$79:$M$90</c:f>
              <c:numCache>
                <c:formatCode>0.0_ </c:formatCode>
                <c:ptCount val="12"/>
                <c:pt idx="0">
                  <c:v>8.4297520661157037</c:v>
                </c:pt>
                <c:pt idx="1">
                  <c:v>6.5789473684210495</c:v>
                </c:pt>
                <c:pt idx="2">
                  <c:v>8.536585365853659</c:v>
                </c:pt>
                <c:pt idx="3">
                  <c:v>11.51685393258427</c:v>
                </c:pt>
                <c:pt idx="4">
                  <c:v>8.8777219430485719</c:v>
                </c:pt>
                <c:pt idx="5">
                  <c:v>7.9934747145187597</c:v>
                </c:pt>
                <c:pt idx="6">
                  <c:v>4.9751243781094461</c:v>
                </c:pt>
                <c:pt idx="7">
                  <c:v>5.8823529411764675</c:v>
                </c:pt>
                <c:pt idx="8">
                  <c:v>6.8965517241379306</c:v>
                </c:pt>
                <c:pt idx="9">
                  <c:v>5</c:v>
                </c:pt>
                <c:pt idx="10">
                  <c:v>7.389162561576355</c:v>
                </c:pt>
                <c:pt idx="11">
                  <c:v>20.603015075376884</c:v>
                </c:pt>
              </c:numCache>
            </c:numRef>
          </c:val>
        </c:ser>
        <c:ser>
          <c:idx val="3"/>
          <c:order val="3"/>
          <c:tx>
            <c:strRef>
              <c:f>最喫食タイプ!$N$78</c:f>
              <c:strCache>
                <c:ptCount val="1"/>
                <c:pt idx="0">
                  <c:v>冷凍麺</c:v>
                </c:pt>
              </c:strCache>
            </c:strRef>
          </c:tx>
          <c:cat>
            <c:strRef>
              <c:f>最喫食タイプ!$J$79:$J$90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最喫食タイプ!$N$79:$N$90</c:f>
              <c:numCache>
                <c:formatCode>0.0_ </c:formatCode>
                <c:ptCount val="12"/>
                <c:pt idx="0">
                  <c:v>2.5619834710743801</c:v>
                </c:pt>
                <c:pt idx="1">
                  <c:v>2.6315789473684208</c:v>
                </c:pt>
                <c:pt idx="2">
                  <c:v>2.0325203252032487</c:v>
                </c:pt>
                <c:pt idx="3">
                  <c:v>2.8089887640449436</c:v>
                </c:pt>
                <c:pt idx="4">
                  <c:v>1.8425460636515929</c:v>
                </c:pt>
                <c:pt idx="5">
                  <c:v>3.2626427406199019</c:v>
                </c:pt>
                <c:pt idx="6">
                  <c:v>2.9850746268656714</c:v>
                </c:pt>
                <c:pt idx="7">
                  <c:v>1.4705882352941162</c:v>
                </c:pt>
                <c:pt idx="8">
                  <c:v>1.4778325123152698</c:v>
                </c:pt>
                <c:pt idx="9">
                  <c:v>4.5</c:v>
                </c:pt>
                <c:pt idx="10">
                  <c:v>2.4630541871921192</c:v>
                </c:pt>
                <c:pt idx="11">
                  <c:v>2.512562814070352</c:v>
                </c:pt>
              </c:numCache>
            </c:numRef>
          </c:val>
        </c:ser>
        <c:ser>
          <c:idx val="4"/>
          <c:order val="4"/>
          <c:tx>
            <c:strRef>
              <c:f>最喫食タイプ!$O$78</c:f>
              <c:strCache>
                <c:ptCount val="1"/>
                <c:pt idx="0">
                  <c:v>即席麺</c:v>
                </c:pt>
              </c:strCache>
            </c:strRef>
          </c:tx>
          <c:cat>
            <c:strRef>
              <c:f>最喫食タイプ!$J$79:$J$90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最喫食タイプ!$O$79:$O$90</c:f>
              <c:numCache>
                <c:formatCode>0.0_ </c:formatCode>
                <c:ptCount val="12"/>
                <c:pt idx="0">
                  <c:v>47.520661157024797</c:v>
                </c:pt>
                <c:pt idx="1">
                  <c:v>41.776315789473749</c:v>
                </c:pt>
                <c:pt idx="2">
                  <c:v>50.813008130081307</c:v>
                </c:pt>
                <c:pt idx="3">
                  <c:v>55.056179775280896</c:v>
                </c:pt>
                <c:pt idx="4">
                  <c:v>51.088777219430476</c:v>
                </c:pt>
                <c:pt idx="5">
                  <c:v>44.045676998368677</c:v>
                </c:pt>
                <c:pt idx="6">
                  <c:v>52.736318407960212</c:v>
                </c:pt>
                <c:pt idx="7">
                  <c:v>58.823529411764653</c:v>
                </c:pt>
                <c:pt idx="8">
                  <c:v>51.231527093596021</c:v>
                </c:pt>
                <c:pt idx="9">
                  <c:v>43</c:v>
                </c:pt>
                <c:pt idx="10">
                  <c:v>43.842364532019708</c:v>
                </c:pt>
                <c:pt idx="11">
                  <c:v>35.175879396984989</c:v>
                </c:pt>
              </c:numCache>
            </c:numRef>
          </c:val>
        </c:ser>
        <c:marker val="1"/>
        <c:axId val="216115456"/>
        <c:axId val="216125440"/>
      </c:lineChart>
      <c:catAx>
        <c:axId val="216115456"/>
        <c:scaling>
          <c:orientation val="minMax"/>
        </c:scaling>
        <c:axPos val="b"/>
        <c:tickLblPos val="nextTo"/>
        <c:crossAx val="216125440"/>
        <c:crosses val="autoZero"/>
        <c:auto val="1"/>
        <c:lblAlgn val="ctr"/>
        <c:lblOffset val="100"/>
      </c:catAx>
      <c:valAx>
        <c:axId val="216125440"/>
        <c:scaling>
          <c:orientation val="minMax"/>
          <c:min val="0"/>
        </c:scaling>
        <c:axPos val="l"/>
        <c:majorGridlines/>
        <c:numFmt formatCode="0.0_ " sourceLinked="1"/>
        <c:tickLblPos val="nextTo"/>
        <c:crossAx val="216115456"/>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31.xml><?xml version="1.0" encoding="utf-8"?>
<c:chartSpace xmlns:c="http://schemas.openxmlformats.org/drawingml/2006/chart" xmlns:a="http://schemas.openxmlformats.org/drawingml/2006/main" xmlns:r="http://schemas.openxmlformats.org/officeDocument/2006/relationships">
  <c:lang val="ja-JP"/>
  <c:style val="4"/>
  <c:chart>
    <c:plotArea>
      <c:layout/>
      <c:barChart>
        <c:barDir val="bar"/>
        <c:grouping val="stacked"/>
        <c:ser>
          <c:idx val="0"/>
          <c:order val="0"/>
          <c:tx>
            <c:strRef>
              <c:f>最喫食タイプ!$L$92</c:f>
              <c:strCache>
                <c:ptCount val="1"/>
                <c:pt idx="0">
                  <c:v>最もよく食べる</c:v>
                </c:pt>
              </c:strCache>
            </c:strRef>
          </c:tx>
          <c:cat>
            <c:multiLvlStrRef>
              <c:f>最喫食タイプ!$J$93:$K$107</c:f>
              <c:multiLvlStrCache>
                <c:ptCount val="15"/>
                <c:lvl>
                  <c:pt idx="0">
                    <c:v>2005年</c:v>
                  </c:pt>
                  <c:pt idx="1">
                    <c:v>2009年</c:v>
                  </c:pt>
                  <c:pt idx="2">
                    <c:v>2012年</c:v>
                  </c:pt>
                  <c:pt idx="3">
                    <c:v>2005年</c:v>
                  </c:pt>
                  <c:pt idx="4">
                    <c:v>2009年</c:v>
                  </c:pt>
                  <c:pt idx="5">
                    <c:v>2012年</c:v>
                  </c:pt>
                  <c:pt idx="6">
                    <c:v>2005年</c:v>
                  </c:pt>
                  <c:pt idx="7">
                    <c:v>2009年</c:v>
                  </c:pt>
                  <c:pt idx="8">
                    <c:v>2012年</c:v>
                  </c:pt>
                  <c:pt idx="9">
                    <c:v>2005年</c:v>
                  </c:pt>
                  <c:pt idx="10">
                    <c:v>2009年</c:v>
                  </c:pt>
                  <c:pt idx="11">
                    <c:v>2012年</c:v>
                  </c:pt>
                  <c:pt idx="12">
                    <c:v>2005年</c:v>
                  </c:pt>
                  <c:pt idx="13">
                    <c:v>2009年</c:v>
                  </c:pt>
                  <c:pt idx="14">
                    <c:v>2012年</c:v>
                  </c:pt>
                </c:lvl>
                <c:lvl>
                  <c:pt idx="0">
                    <c:v>乾麺</c:v>
                  </c:pt>
                  <c:pt idx="3">
                    <c:v>なま麺</c:v>
                  </c:pt>
                  <c:pt idx="6">
                    <c:v>ゆで麺</c:v>
                  </c:pt>
                  <c:pt idx="9">
                    <c:v>冷凍麺</c:v>
                  </c:pt>
                  <c:pt idx="12">
                    <c:v>即席麺</c:v>
                  </c:pt>
                </c:lvl>
              </c:multiLvlStrCache>
            </c:multiLvlStrRef>
          </c:cat>
          <c:val>
            <c:numRef>
              <c:f>最喫食タイプ!$L$93:$L$107</c:f>
              <c:numCache>
                <c:formatCode>General</c:formatCode>
                <c:ptCount val="15"/>
                <c:pt idx="0">
                  <c:v>79.599999999999994</c:v>
                </c:pt>
                <c:pt idx="1">
                  <c:v>80.099999999999994</c:v>
                </c:pt>
                <c:pt idx="2">
                  <c:v>81</c:v>
                </c:pt>
                <c:pt idx="3">
                  <c:v>5.8</c:v>
                </c:pt>
                <c:pt idx="4">
                  <c:v>4</c:v>
                </c:pt>
                <c:pt idx="5">
                  <c:v>3.9</c:v>
                </c:pt>
                <c:pt idx="6">
                  <c:v>9.3000000000000007</c:v>
                </c:pt>
                <c:pt idx="7">
                  <c:v>7</c:v>
                </c:pt>
                <c:pt idx="8">
                  <c:v>6.1</c:v>
                </c:pt>
                <c:pt idx="9">
                  <c:v>2.4</c:v>
                </c:pt>
                <c:pt idx="10">
                  <c:v>4.4000000000000004</c:v>
                </c:pt>
                <c:pt idx="11">
                  <c:v>5.7</c:v>
                </c:pt>
                <c:pt idx="12">
                  <c:v>3</c:v>
                </c:pt>
                <c:pt idx="13">
                  <c:v>4.5</c:v>
                </c:pt>
                <c:pt idx="14">
                  <c:v>3.2</c:v>
                </c:pt>
              </c:numCache>
            </c:numRef>
          </c:val>
        </c:ser>
        <c:ser>
          <c:idx val="1"/>
          <c:order val="1"/>
          <c:tx>
            <c:strRef>
              <c:f>最喫食タイプ!$M$92</c:f>
              <c:strCache>
                <c:ptCount val="1"/>
                <c:pt idx="0">
                  <c:v>2番目に食べる</c:v>
                </c:pt>
              </c:strCache>
            </c:strRef>
          </c:tx>
          <c:cat>
            <c:multiLvlStrRef>
              <c:f>最喫食タイプ!$J$93:$K$107</c:f>
              <c:multiLvlStrCache>
                <c:ptCount val="15"/>
                <c:lvl>
                  <c:pt idx="0">
                    <c:v>2005年</c:v>
                  </c:pt>
                  <c:pt idx="1">
                    <c:v>2009年</c:v>
                  </c:pt>
                  <c:pt idx="2">
                    <c:v>2012年</c:v>
                  </c:pt>
                  <c:pt idx="3">
                    <c:v>2005年</c:v>
                  </c:pt>
                  <c:pt idx="4">
                    <c:v>2009年</c:v>
                  </c:pt>
                  <c:pt idx="5">
                    <c:v>2012年</c:v>
                  </c:pt>
                  <c:pt idx="6">
                    <c:v>2005年</c:v>
                  </c:pt>
                  <c:pt idx="7">
                    <c:v>2009年</c:v>
                  </c:pt>
                  <c:pt idx="8">
                    <c:v>2012年</c:v>
                  </c:pt>
                  <c:pt idx="9">
                    <c:v>2005年</c:v>
                  </c:pt>
                  <c:pt idx="10">
                    <c:v>2009年</c:v>
                  </c:pt>
                  <c:pt idx="11">
                    <c:v>2012年</c:v>
                  </c:pt>
                  <c:pt idx="12">
                    <c:v>2005年</c:v>
                  </c:pt>
                  <c:pt idx="13">
                    <c:v>2009年</c:v>
                  </c:pt>
                  <c:pt idx="14">
                    <c:v>2012年</c:v>
                  </c:pt>
                </c:lvl>
                <c:lvl>
                  <c:pt idx="0">
                    <c:v>乾麺</c:v>
                  </c:pt>
                  <c:pt idx="3">
                    <c:v>なま麺</c:v>
                  </c:pt>
                  <c:pt idx="6">
                    <c:v>ゆで麺</c:v>
                  </c:pt>
                  <c:pt idx="9">
                    <c:v>冷凍麺</c:v>
                  </c:pt>
                  <c:pt idx="12">
                    <c:v>即席麺</c:v>
                  </c:pt>
                </c:lvl>
              </c:multiLvlStrCache>
            </c:multiLvlStrRef>
          </c:cat>
          <c:val>
            <c:numRef>
              <c:f>最喫食タイプ!$M$93:$M$107</c:f>
              <c:numCache>
                <c:formatCode>General</c:formatCode>
                <c:ptCount val="15"/>
                <c:pt idx="0">
                  <c:v>8.3000000000000007</c:v>
                </c:pt>
                <c:pt idx="1">
                  <c:v>7.5</c:v>
                </c:pt>
                <c:pt idx="2">
                  <c:v>4.5</c:v>
                </c:pt>
                <c:pt idx="3">
                  <c:v>12.6</c:v>
                </c:pt>
                <c:pt idx="4">
                  <c:v>27.7</c:v>
                </c:pt>
                <c:pt idx="5">
                  <c:v>14.4</c:v>
                </c:pt>
                <c:pt idx="6">
                  <c:v>11.6</c:v>
                </c:pt>
                <c:pt idx="7">
                  <c:v>10.5</c:v>
                </c:pt>
                <c:pt idx="8">
                  <c:v>5.3</c:v>
                </c:pt>
                <c:pt idx="9">
                  <c:v>15.3</c:v>
                </c:pt>
                <c:pt idx="10">
                  <c:v>26.8</c:v>
                </c:pt>
                <c:pt idx="11">
                  <c:v>12</c:v>
                </c:pt>
                <c:pt idx="12">
                  <c:v>24.8</c:v>
                </c:pt>
                <c:pt idx="13">
                  <c:v>27.5</c:v>
                </c:pt>
                <c:pt idx="14">
                  <c:v>11.5</c:v>
                </c:pt>
              </c:numCache>
            </c:numRef>
          </c:val>
        </c:ser>
        <c:overlap val="100"/>
        <c:axId val="217253376"/>
        <c:axId val="217254912"/>
      </c:barChart>
      <c:catAx>
        <c:axId val="217253376"/>
        <c:scaling>
          <c:orientation val="maxMin"/>
        </c:scaling>
        <c:axPos val="l"/>
        <c:tickLblPos val="nextTo"/>
        <c:txPr>
          <a:bodyPr rot="0" vert="horz"/>
          <a:lstStyle/>
          <a:p>
            <a:pPr>
              <a:defRPr sz="800"/>
            </a:pPr>
            <a:endParaRPr lang="ja-JP"/>
          </a:p>
        </c:txPr>
        <c:crossAx val="217254912"/>
        <c:crosses val="autoZero"/>
        <c:auto val="1"/>
        <c:lblAlgn val="ctr"/>
        <c:lblOffset val="100"/>
      </c:catAx>
      <c:valAx>
        <c:axId val="217254912"/>
        <c:scaling>
          <c:orientation val="minMax"/>
        </c:scaling>
        <c:axPos val="t"/>
        <c:majorGridlines/>
        <c:numFmt formatCode="General" sourceLinked="1"/>
        <c:tickLblPos val="nextTo"/>
        <c:crossAx val="217253376"/>
        <c:crosses val="autoZero"/>
        <c:crossBetween val="between"/>
      </c:valAx>
    </c:plotArea>
    <c:legend>
      <c:legendPos val="b"/>
      <c:txPr>
        <a:bodyPr/>
        <a:lstStyle/>
        <a:p>
          <a:pPr>
            <a:defRPr sz="800"/>
          </a:pPr>
          <a:endParaRPr lang="ja-JP"/>
        </a:p>
      </c:txPr>
    </c:legend>
    <c:plotVisOnly val="1"/>
  </c:chart>
  <c:externalData r:id="rId1"/>
</c:chartSpace>
</file>

<file path=ppt/charts/chart32.xml><?xml version="1.0" encoding="utf-8"?>
<c:chartSpace xmlns:c="http://schemas.openxmlformats.org/drawingml/2006/chart" xmlns:a="http://schemas.openxmlformats.org/drawingml/2006/main" xmlns:r="http://schemas.openxmlformats.org/officeDocument/2006/relationships">
  <c:date1904 val="1"/>
  <c:lang val="ja-JP"/>
  <c:chart>
    <c:plotArea>
      <c:layout/>
      <c:lineChart>
        <c:grouping val="standard"/>
        <c:ser>
          <c:idx val="0"/>
          <c:order val="0"/>
          <c:tx>
            <c:strRef>
              <c:f>最喫食タイプ!$K$108</c:f>
              <c:strCache>
                <c:ptCount val="1"/>
                <c:pt idx="0">
                  <c:v>乾麺</c:v>
                </c:pt>
              </c:strCache>
            </c:strRef>
          </c:tx>
          <c:cat>
            <c:strRef>
              <c:f>最喫食タイプ!$J$109:$J$120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最喫食タイプ!$K$109:$K$120</c:f>
              <c:numCache>
                <c:formatCode>0.0_ </c:formatCode>
                <c:ptCount val="12"/>
                <c:pt idx="0">
                  <c:v>80.998248686514884</c:v>
                </c:pt>
                <c:pt idx="1">
                  <c:v>81.411359724612879</c:v>
                </c:pt>
                <c:pt idx="2">
                  <c:v>83.771929824561411</c:v>
                </c:pt>
                <c:pt idx="3">
                  <c:v>78.378378378378216</c:v>
                </c:pt>
                <c:pt idx="4">
                  <c:v>76.808905380333954</c:v>
                </c:pt>
                <c:pt idx="5">
                  <c:v>84.742951907131015</c:v>
                </c:pt>
                <c:pt idx="6">
                  <c:v>74.226804123711318</c:v>
                </c:pt>
                <c:pt idx="7">
                  <c:v>80.5</c:v>
                </c:pt>
                <c:pt idx="8">
                  <c:v>84.693877551020265</c:v>
                </c:pt>
                <c:pt idx="9">
                  <c:v>82.383419689119322</c:v>
                </c:pt>
                <c:pt idx="10">
                  <c:v>82.065217391304344</c:v>
                </c:pt>
                <c:pt idx="11">
                  <c:v>82.285714285714292</c:v>
                </c:pt>
              </c:numCache>
            </c:numRef>
          </c:val>
        </c:ser>
        <c:ser>
          <c:idx val="1"/>
          <c:order val="1"/>
          <c:tx>
            <c:strRef>
              <c:f>最喫食タイプ!$L$108</c:f>
              <c:strCache>
                <c:ptCount val="1"/>
                <c:pt idx="0">
                  <c:v>なま麺</c:v>
                </c:pt>
              </c:strCache>
            </c:strRef>
          </c:tx>
          <c:cat>
            <c:strRef>
              <c:f>最喫食タイプ!$J$109:$J$120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最喫食タイプ!$L$109:$L$120</c:f>
              <c:numCache>
                <c:formatCode>0.0_ </c:formatCode>
                <c:ptCount val="12"/>
                <c:pt idx="0">
                  <c:v>3.9404553415061288</c:v>
                </c:pt>
                <c:pt idx="1">
                  <c:v>4.3029259896729775</c:v>
                </c:pt>
                <c:pt idx="2">
                  <c:v>3.5087719298245608</c:v>
                </c:pt>
                <c:pt idx="3">
                  <c:v>3.6036036036036037</c:v>
                </c:pt>
                <c:pt idx="4">
                  <c:v>4.8237476808905404</c:v>
                </c:pt>
                <c:pt idx="5">
                  <c:v>3.150912106135987</c:v>
                </c:pt>
                <c:pt idx="6">
                  <c:v>5.6701030927835108</c:v>
                </c:pt>
                <c:pt idx="7">
                  <c:v>4</c:v>
                </c:pt>
                <c:pt idx="8">
                  <c:v>3.5714285714285707</c:v>
                </c:pt>
                <c:pt idx="9">
                  <c:v>4.1450777202072491</c:v>
                </c:pt>
                <c:pt idx="10">
                  <c:v>3.8043478260869592</c:v>
                </c:pt>
                <c:pt idx="11">
                  <c:v>2.2857142857142856</c:v>
                </c:pt>
              </c:numCache>
            </c:numRef>
          </c:val>
        </c:ser>
        <c:ser>
          <c:idx val="2"/>
          <c:order val="2"/>
          <c:tx>
            <c:strRef>
              <c:f>最喫食タイプ!$M$108</c:f>
              <c:strCache>
                <c:ptCount val="1"/>
                <c:pt idx="0">
                  <c:v>ゆで麺</c:v>
                </c:pt>
              </c:strCache>
            </c:strRef>
          </c:tx>
          <c:cat>
            <c:strRef>
              <c:f>最喫食タイプ!$J$109:$J$120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最喫食タイプ!$M$109:$M$120</c:f>
              <c:numCache>
                <c:formatCode>0.0_ </c:formatCode>
                <c:ptCount val="12"/>
                <c:pt idx="0">
                  <c:v>6.1295971978984243</c:v>
                </c:pt>
                <c:pt idx="1">
                  <c:v>6.5404475043029304</c:v>
                </c:pt>
                <c:pt idx="2">
                  <c:v>4.3859649122806985</c:v>
                </c:pt>
                <c:pt idx="3">
                  <c:v>6.606606606606606</c:v>
                </c:pt>
                <c:pt idx="4">
                  <c:v>8.9053803339517668</c:v>
                </c:pt>
                <c:pt idx="5">
                  <c:v>3.6484245439469385</c:v>
                </c:pt>
                <c:pt idx="6">
                  <c:v>10.824742268041255</c:v>
                </c:pt>
                <c:pt idx="7">
                  <c:v>5</c:v>
                </c:pt>
                <c:pt idx="8">
                  <c:v>3.0612244897959182</c:v>
                </c:pt>
                <c:pt idx="9">
                  <c:v>6.2176165803108807</c:v>
                </c:pt>
                <c:pt idx="10">
                  <c:v>4.3478260869565215</c:v>
                </c:pt>
                <c:pt idx="11">
                  <c:v>7.4285714285714288</c:v>
                </c:pt>
              </c:numCache>
            </c:numRef>
          </c:val>
        </c:ser>
        <c:ser>
          <c:idx val="3"/>
          <c:order val="3"/>
          <c:tx>
            <c:strRef>
              <c:f>最喫食タイプ!$N$108</c:f>
              <c:strCache>
                <c:ptCount val="1"/>
                <c:pt idx="0">
                  <c:v>冷凍麺</c:v>
                </c:pt>
              </c:strCache>
            </c:strRef>
          </c:tx>
          <c:cat>
            <c:strRef>
              <c:f>最喫食タイプ!$J$109:$J$120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最喫食タイプ!$N$109:$N$120</c:f>
              <c:numCache>
                <c:formatCode>0.0_ </c:formatCode>
                <c:ptCount val="12"/>
                <c:pt idx="0">
                  <c:v>5.6917688266199651</c:v>
                </c:pt>
                <c:pt idx="1">
                  <c:v>5.8519793459552485</c:v>
                </c:pt>
                <c:pt idx="2">
                  <c:v>4.3859649122806985</c:v>
                </c:pt>
                <c:pt idx="3">
                  <c:v>6.3063063063063058</c:v>
                </c:pt>
                <c:pt idx="4">
                  <c:v>5.7513914656771865</c:v>
                </c:pt>
                <c:pt idx="5">
                  <c:v>5.6384742951907105</c:v>
                </c:pt>
                <c:pt idx="6">
                  <c:v>5.6701030927835108</c:v>
                </c:pt>
                <c:pt idx="7">
                  <c:v>3.5000000000000004</c:v>
                </c:pt>
                <c:pt idx="8">
                  <c:v>5.1020408163265252</c:v>
                </c:pt>
                <c:pt idx="9">
                  <c:v>5.1813471502590724</c:v>
                </c:pt>
                <c:pt idx="10">
                  <c:v>7.608695652173914</c:v>
                </c:pt>
                <c:pt idx="11">
                  <c:v>7.4285714285714288</c:v>
                </c:pt>
              </c:numCache>
            </c:numRef>
          </c:val>
        </c:ser>
        <c:ser>
          <c:idx val="4"/>
          <c:order val="4"/>
          <c:tx>
            <c:strRef>
              <c:f>最喫食タイプ!$O$108</c:f>
              <c:strCache>
                <c:ptCount val="1"/>
                <c:pt idx="0">
                  <c:v>即席麺</c:v>
                </c:pt>
              </c:strCache>
            </c:strRef>
          </c:tx>
          <c:cat>
            <c:strRef>
              <c:f>最喫食タイプ!$J$109:$J$120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最喫食タイプ!$O$109:$O$120</c:f>
              <c:numCache>
                <c:formatCode>0.0_ </c:formatCode>
                <c:ptCount val="12"/>
                <c:pt idx="0">
                  <c:v>3.239929947460598</c:v>
                </c:pt>
                <c:pt idx="1">
                  <c:v>1.8932874354561116</c:v>
                </c:pt>
                <c:pt idx="2">
                  <c:v>3.9473684210526314</c:v>
                </c:pt>
                <c:pt idx="3">
                  <c:v>5.1051051051051051</c:v>
                </c:pt>
                <c:pt idx="4">
                  <c:v>3.7105751391465667</c:v>
                </c:pt>
                <c:pt idx="5">
                  <c:v>2.8192371475953593</c:v>
                </c:pt>
                <c:pt idx="6">
                  <c:v>3.6082474226804142</c:v>
                </c:pt>
                <c:pt idx="7">
                  <c:v>7.0000000000000009</c:v>
                </c:pt>
                <c:pt idx="8">
                  <c:v>3.5714285714285707</c:v>
                </c:pt>
                <c:pt idx="9">
                  <c:v>2.0725388601036268</c:v>
                </c:pt>
                <c:pt idx="10">
                  <c:v>2.1739130434782608</c:v>
                </c:pt>
                <c:pt idx="11">
                  <c:v>0.57142857142857229</c:v>
                </c:pt>
              </c:numCache>
            </c:numRef>
          </c:val>
        </c:ser>
        <c:marker val="1"/>
        <c:axId val="217301760"/>
        <c:axId val="217303296"/>
      </c:lineChart>
      <c:catAx>
        <c:axId val="217301760"/>
        <c:scaling>
          <c:orientation val="minMax"/>
        </c:scaling>
        <c:axPos val="b"/>
        <c:tickLblPos val="nextTo"/>
        <c:crossAx val="217303296"/>
        <c:crosses val="autoZero"/>
        <c:auto val="1"/>
        <c:lblAlgn val="ctr"/>
        <c:lblOffset val="100"/>
      </c:catAx>
      <c:valAx>
        <c:axId val="217303296"/>
        <c:scaling>
          <c:orientation val="minMax"/>
          <c:min val="0"/>
        </c:scaling>
        <c:axPos val="l"/>
        <c:majorGridlines/>
        <c:numFmt formatCode="0.0_ " sourceLinked="1"/>
        <c:tickLblPos val="nextTo"/>
        <c:crossAx val="217301760"/>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ja-JP"/>
  <c:chart>
    <c:plotArea>
      <c:layout/>
      <c:barChart>
        <c:barDir val="bar"/>
        <c:grouping val="clustered"/>
        <c:ser>
          <c:idx val="0"/>
          <c:order val="0"/>
          <c:tx>
            <c:strRef>
              <c:f>Sheet3!$C$22</c:f>
              <c:strCache>
                <c:ptCount val="1"/>
                <c:pt idx="0">
                  <c:v>うどん</c:v>
                </c:pt>
              </c:strCache>
            </c:strRef>
          </c:tx>
          <c:cat>
            <c:strRef>
              <c:f>Sheet3!$B$23:$B$36</c:f>
              <c:strCache>
                <c:ptCount val="14"/>
                <c:pt idx="0">
                  <c:v>長期間保存が利く</c:v>
                </c:pt>
                <c:pt idx="1">
                  <c:v>買い置きが出来る（まとめ買いが出来る）</c:v>
                </c:pt>
                <c:pt idx="2">
                  <c:v>調理の手間がなく、手軽</c:v>
                </c:pt>
                <c:pt idx="3">
                  <c:v>調理時間がかからない</c:v>
                </c:pt>
                <c:pt idx="4">
                  <c:v>価格が手頃</c:v>
                </c:pt>
                <c:pt idx="5">
                  <c:v>自分で作るよりおいしい</c:v>
                </c:pt>
                <c:pt idx="6">
                  <c:v>品質が良い</c:v>
                </c:pt>
                <c:pt idx="7">
                  <c:v>調理の際にでるゴミが少ない</c:v>
                </c:pt>
                <c:pt idx="8">
                  <c:v>種類が豊富でいろいろ選べる</c:v>
                </c:pt>
                <c:pt idx="9">
                  <c:v>いろいろな具材が入っていて健康的</c:v>
                </c:pt>
                <c:pt idx="10">
                  <c:v>量（ボリューム）がちょうど良い</c:v>
                </c:pt>
                <c:pt idx="11">
                  <c:v>鮮度が高い（新鮮）</c:v>
                </c:pt>
                <c:pt idx="12">
                  <c:v>保存料が必要ない</c:v>
                </c:pt>
                <c:pt idx="13">
                  <c:v>上記で当てはまるものはひとつもない</c:v>
                </c:pt>
              </c:strCache>
            </c:strRef>
          </c:cat>
          <c:val>
            <c:numRef>
              <c:f>Sheet3!$C$23:$C$36</c:f>
              <c:numCache>
                <c:formatCode>0.0_ </c:formatCode>
                <c:ptCount val="14"/>
                <c:pt idx="0">
                  <c:v>67.515923566878996</c:v>
                </c:pt>
                <c:pt idx="1">
                  <c:v>70.382165605095537</c:v>
                </c:pt>
                <c:pt idx="2">
                  <c:v>57.643312101910873</c:v>
                </c:pt>
                <c:pt idx="3">
                  <c:v>44.267515923566954</c:v>
                </c:pt>
                <c:pt idx="4">
                  <c:v>56.050955414012741</c:v>
                </c:pt>
                <c:pt idx="5">
                  <c:v>28.343949044585965</c:v>
                </c:pt>
                <c:pt idx="6">
                  <c:v>31.210191082802545</c:v>
                </c:pt>
                <c:pt idx="7">
                  <c:v>9.2356687898089174</c:v>
                </c:pt>
                <c:pt idx="8">
                  <c:v>4.4585987261146514</c:v>
                </c:pt>
                <c:pt idx="9">
                  <c:v>2.8662420382165581</c:v>
                </c:pt>
                <c:pt idx="10">
                  <c:v>13.375796178343977</c:v>
                </c:pt>
                <c:pt idx="11">
                  <c:v>11.46496815286625</c:v>
                </c:pt>
                <c:pt idx="12">
                  <c:v>11.46496815286625</c:v>
                </c:pt>
                <c:pt idx="13">
                  <c:v>0.63694267515923575</c:v>
                </c:pt>
              </c:numCache>
            </c:numRef>
          </c:val>
        </c:ser>
        <c:ser>
          <c:idx val="1"/>
          <c:order val="1"/>
          <c:tx>
            <c:strRef>
              <c:f>Sheet3!$D$22</c:f>
              <c:strCache>
                <c:ptCount val="1"/>
                <c:pt idx="0">
                  <c:v>そば</c:v>
                </c:pt>
              </c:strCache>
            </c:strRef>
          </c:tx>
          <c:cat>
            <c:strRef>
              <c:f>Sheet3!$B$23:$B$36</c:f>
              <c:strCache>
                <c:ptCount val="14"/>
                <c:pt idx="0">
                  <c:v>長期間保存が利く</c:v>
                </c:pt>
                <c:pt idx="1">
                  <c:v>買い置きが出来る（まとめ買いが出来る）</c:v>
                </c:pt>
                <c:pt idx="2">
                  <c:v>調理の手間がなく、手軽</c:v>
                </c:pt>
                <c:pt idx="3">
                  <c:v>調理時間がかからない</c:v>
                </c:pt>
                <c:pt idx="4">
                  <c:v>価格が手頃</c:v>
                </c:pt>
                <c:pt idx="5">
                  <c:v>自分で作るよりおいしい</c:v>
                </c:pt>
                <c:pt idx="6">
                  <c:v>品質が良い</c:v>
                </c:pt>
                <c:pt idx="7">
                  <c:v>調理の際にでるゴミが少ない</c:v>
                </c:pt>
                <c:pt idx="8">
                  <c:v>種類が豊富でいろいろ選べる</c:v>
                </c:pt>
                <c:pt idx="9">
                  <c:v>いろいろな具材が入っていて健康的</c:v>
                </c:pt>
                <c:pt idx="10">
                  <c:v>量（ボリューム）がちょうど良い</c:v>
                </c:pt>
                <c:pt idx="11">
                  <c:v>鮮度が高い（新鮮）</c:v>
                </c:pt>
                <c:pt idx="12">
                  <c:v>保存料が必要ない</c:v>
                </c:pt>
                <c:pt idx="13">
                  <c:v>上記で当てはまるものはひとつもない</c:v>
                </c:pt>
              </c:strCache>
            </c:strRef>
          </c:cat>
          <c:val>
            <c:numRef>
              <c:f>Sheet3!$D$23:$D$36</c:f>
              <c:numCache>
                <c:formatCode>0.0_ </c:formatCode>
                <c:ptCount val="14"/>
                <c:pt idx="0">
                  <c:v>49.833887043189328</c:v>
                </c:pt>
                <c:pt idx="1">
                  <c:v>41.860465116279073</c:v>
                </c:pt>
                <c:pt idx="2">
                  <c:v>34.219269102990026</c:v>
                </c:pt>
                <c:pt idx="3">
                  <c:v>30.564784053156146</c:v>
                </c:pt>
                <c:pt idx="4">
                  <c:v>43.189368770764105</c:v>
                </c:pt>
                <c:pt idx="5">
                  <c:v>13.2890365448505</c:v>
                </c:pt>
                <c:pt idx="6">
                  <c:v>20.265780730896989</c:v>
                </c:pt>
                <c:pt idx="7">
                  <c:v>4.3189368770763945</c:v>
                </c:pt>
                <c:pt idx="8">
                  <c:v>8.9700996677740861</c:v>
                </c:pt>
                <c:pt idx="9">
                  <c:v>1.9933554817275765</c:v>
                </c:pt>
                <c:pt idx="10">
                  <c:v>8.3056478405315648</c:v>
                </c:pt>
                <c:pt idx="11">
                  <c:v>8.6378737541528015</c:v>
                </c:pt>
                <c:pt idx="12">
                  <c:v>4.3189368770763945</c:v>
                </c:pt>
                <c:pt idx="13">
                  <c:v>4.9833887043189424</c:v>
                </c:pt>
              </c:numCache>
            </c:numRef>
          </c:val>
        </c:ser>
        <c:ser>
          <c:idx val="2"/>
          <c:order val="2"/>
          <c:tx>
            <c:strRef>
              <c:f>Sheet3!$E$22</c:f>
              <c:strCache>
                <c:ptCount val="1"/>
                <c:pt idx="0">
                  <c:v>ラーメン</c:v>
                </c:pt>
              </c:strCache>
            </c:strRef>
          </c:tx>
          <c:cat>
            <c:strRef>
              <c:f>Sheet3!$B$23:$B$36</c:f>
              <c:strCache>
                <c:ptCount val="14"/>
                <c:pt idx="0">
                  <c:v>長期間保存が利く</c:v>
                </c:pt>
                <c:pt idx="1">
                  <c:v>買い置きが出来る（まとめ買いが出来る）</c:v>
                </c:pt>
                <c:pt idx="2">
                  <c:v>調理の手間がなく、手軽</c:v>
                </c:pt>
                <c:pt idx="3">
                  <c:v>調理時間がかからない</c:v>
                </c:pt>
                <c:pt idx="4">
                  <c:v>価格が手頃</c:v>
                </c:pt>
                <c:pt idx="5">
                  <c:v>自分で作るよりおいしい</c:v>
                </c:pt>
                <c:pt idx="6">
                  <c:v>品質が良い</c:v>
                </c:pt>
                <c:pt idx="7">
                  <c:v>調理の際にでるゴミが少ない</c:v>
                </c:pt>
                <c:pt idx="8">
                  <c:v>種類が豊富でいろいろ選べる</c:v>
                </c:pt>
                <c:pt idx="9">
                  <c:v>いろいろな具材が入っていて健康的</c:v>
                </c:pt>
                <c:pt idx="10">
                  <c:v>量（ボリューム）がちょうど良い</c:v>
                </c:pt>
                <c:pt idx="11">
                  <c:v>鮮度が高い（新鮮）</c:v>
                </c:pt>
                <c:pt idx="12">
                  <c:v>保存料が必要ない</c:v>
                </c:pt>
                <c:pt idx="13">
                  <c:v>上記で当てはまるものはひとつもない</c:v>
                </c:pt>
              </c:strCache>
            </c:strRef>
          </c:cat>
          <c:val>
            <c:numRef>
              <c:f>Sheet3!$E$23:$E$36</c:f>
              <c:numCache>
                <c:formatCode>0.0_ </c:formatCode>
                <c:ptCount val="14"/>
                <c:pt idx="0">
                  <c:v>52.580645161290228</c:v>
                </c:pt>
                <c:pt idx="1">
                  <c:v>51.290322580645167</c:v>
                </c:pt>
                <c:pt idx="2">
                  <c:v>53.548387096774199</c:v>
                </c:pt>
                <c:pt idx="3">
                  <c:v>43.870967741935445</c:v>
                </c:pt>
                <c:pt idx="4">
                  <c:v>47.41935483870968</c:v>
                </c:pt>
                <c:pt idx="5">
                  <c:v>23.225806451612904</c:v>
                </c:pt>
                <c:pt idx="6">
                  <c:v>13.548387096774185</c:v>
                </c:pt>
                <c:pt idx="7">
                  <c:v>5.1612903225806503</c:v>
                </c:pt>
                <c:pt idx="8">
                  <c:v>30.322580645161246</c:v>
                </c:pt>
                <c:pt idx="9">
                  <c:v>4.1935483870967749</c:v>
                </c:pt>
                <c:pt idx="10">
                  <c:v>11.290322580645149</c:v>
                </c:pt>
                <c:pt idx="11">
                  <c:v>6.1290322580645098</c:v>
                </c:pt>
                <c:pt idx="12">
                  <c:v>2.2580645161290342</c:v>
                </c:pt>
                <c:pt idx="13">
                  <c:v>3.5483870967741962</c:v>
                </c:pt>
              </c:numCache>
            </c:numRef>
          </c:val>
        </c:ser>
        <c:ser>
          <c:idx val="3"/>
          <c:order val="3"/>
          <c:tx>
            <c:strRef>
              <c:f>Sheet3!$F$22</c:f>
              <c:strCache>
                <c:ptCount val="1"/>
                <c:pt idx="0">
                  <c:v>スパゲティー</c:v>
                </c:pt>
              </c:strCache>
            </c:strRef>
          </c:tx>
          <c:cat>
            <c:strRef>
              <c:f>Sheet3!$B$23:$B$36</c:f>
              <c:strCache>
                <c:ptCount val="14"/>
                <c:pt idx="0">
                  <c:v>長期間保存が利く</c:v>
                </c:pt>
                <c:pt idx="1">
                  <c:v>買い置きが出来る（まとめ買いが出来る）</c:v>
                </c:pt>
                <c:pt idx="2">
                  <c:v>調理の手間がなく、手軽</c:v>
                </c:pt>
                <c:pt idx="3">
                  <c:v>調理時間がかからない</c:v>
                </c:pt>
                <c:pt idx="4">
                  <c:v>価格が手頃</c:v>
                </c:pt>
                <c:pt idx="5">
                  <c:v>自分で作るよりおいしい</c:v>
                </c:pt>
                <c:pt idx="6">
                  <c:v>品質が良い</c:v>
                </c:pt>
                <c:pt idx="7">
                  <c:v>調理の際にでるゴミが少ない</c:v>
                </c:pt>
                <c:pt idx="8">
                  <c:v>種類が豊富でいろいろ選べる</c:v>
                </c:pt>
                <c:pt idx="9">
                  <c:v>いろいろな具材が入っていて健康的</c:v>
                </c:pt>
                <c:pt idx="10">
                  <c:v>量（ボリューム）がちょうど良い</c:v>
                </c:pt>
                <c:pt idx="11">
                  <c:v>鮮度が高い（新鮮）</c:v>
                </c:pt>
                <c:pt idx="12">
                  <c:v>保存料が必要ない</c:v>
                </c:pt>
                <c:pt idx="13">
                  <c:v>上記で当てはまるものはひとつもない</c:v>
                </c:pt>
              </c:strCache>
            </c:strRef>
          </c:cat>
          <c:val>
            <c:numRef>
              <c:f>Sheet3!$F$23:$F$36</c:f>
              <c:numCache>
                <c:formatCode>0.0_ </c:formatCode>
                <c:ptCount val="14"/>
                <c:pt idx="0">
                  <c:v>73.421926910299007</c:v>
                </c:pt>
                <c:pt idx="1">
                  <c:v>61.461794019933514</c:v>
                </c:pt>
                <c:pt idx="2">
                  <c:v>24.252491694352159</c:v>
                </c:pt>
                <c:pt idx="3">
                  <c:v>18.272425249169409</c:v>
                </c:pt>
                <c:pt idx="4">
                  <c:v>42.52491694352166</c:v>
                </c:pt>
                <c:pt idx="5">
                  <c:v>17.940199335548137</c:v>
                </c:pt>
                <c:pt idx="6">
                  <c:v>16.279069767441861</c:v>
                </c:pt>
                <c:pt idx="7">
                  <c:v>6.3122923588039868</c:v>
                </c:pt>
                <c:pt idx="8">
                  <c:v>12.29235880398671</c:v>
                </c:pt>
                <c:pt idx="9">
                  <c:v>4.9833887043189424</c:v>
                </c:pt>
                <c:pt idx="10">
                  <c:v>10.299003322259125</c:v>
                </c:pt>
                <c:pt idx="11">
                  <c:v>3.322259136212621</c:v>
                </c:pt>
                <c:pt idx="12">
                  <c:v>5.6478405315614557</c:v>
                </c:pt>
                <c:pt idx="13">
                  <c:v>3.6544850498338843</c:v>
                </c:pt>
              </c:numCache>
            </c:numRef>
          </c:val>
        </c:ser>
        <c:axId val="217367296"/>
        <c:axId val="217368832"/>
      </c:barChart>
      <c:catAx>
        <c:axId val="217367296"/>
        <c:scaling>
          <c:orientation val="maxMin"/>
        </c:scaling>
        <c:axPos val="l"/>
        <c:tickLblPos val="nextTo"/>
        <c:crossAx val="217368832"/>
        <c:crosses val="autoZero"/>
        <c:auto val="1"/>
        <c:lblAlgn val="ctr"/>
        <c:lblOffset val="100"/>
      </c:catAx>
      <c:valAx>
        <c:axId val="217368832"/>
        <c:scaling>
          <c:orientation val="minMax"/>
        </c:scaling>
        <c:axPos val="t"/>
        <c:majorGridlines/>
        <c:numFmt formatCode="0.0_ " sourceLinked="1"/>
        <c:tickLblPos val="nextTo"/>
        <c:crossAx val="217367296"/>
        <c:crosses val="autoZero"/>
        <c:crossBetween val="between"/>
      </c:valAx>
    </c:plotArea>
    <c:legend>
      <c:legendPos val="b"/>
    </c:legend>
    <c:plotVisOnly val="1"/>
  </c:chart>
  <c:txPr>
    <a:bodyPr/>
    <a:lstStyle/>
    <a:p>
      <a:pPr>
        <a:defRPr sz="800"/>
      </a:pPr>
      <a:endParaRPr lang="ja-JP"/>
    </a:p>
  </c:txPr>
  <c:externalData r:id="rId1"/>
</c:chartSpace>
</file>

<file path=ppt/charts/chart34.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おいしいタイプ!$K$3</c:f>
              <c:strCache>
                <c:ptCount val="1"/>
                <c:pt idx="0">
                  <c:v>2005年</c:v>
                </c:pt>
              </c:strCache>
            </c:strRef>
          </c:tx>
          <c:cat>
            <c:strRef>
              <c:f>おいしいタイプ!$J$4:$J$8</c:f>
              <c:strCache>
                <c:ptCount val="5"/>
                <c:pt idx="0">
                  <c:v>乾麺</c:v>
                </c:pt>
                <c:pt idx="1">
                  <c:v>なま麺</c:v>
                </c:pt>
                <c:pt idx="2">
                  <c:v>ゆで麺</c:v>
                </c:pt>
                <c:pt idx="3">
                  <c:v>冷凍麺</c:v>
                </c:pt>
                <c:pt idx="4">
                  <c:v>即席麺</c:v>
                </c:pt>
              </c:strCache>
            </c:strRef>
          </c:cat>
          <c:val>
            <c:numRef>
              <c:f>おいしいタイプ!$K$4:$K$8</c:f>
              <c:numCache>
                <c:formatCode>0.0_ </c:formatCode>
                <c:ptCount val="5"/>
                <c:pt idx="0">
                  <c:v>18.3</c:v>
                </c:pt>
                <c:pt idx="1">
                  <c:v>52</c:v>
                </c:pt>
                <c:pt idx="2">
                  <c:v>26</c:v>
                </c:pt>
                <c:pt idx="3">
                  <c:v>37.1</c:v>
                </c:pt>
                <c:pt idx="4">
                  <c:v>9.3000000000000007</c:v>
                </c:pt>
              </c:numCache>
            </c:numRef>
          </c:val>
        </c:ser>
        <c:ser>
          <c:idx val="1"/>
          <c:order val="1"/>
          <c:tx>
            <c:strRef>
              <c:f>おいしいタイプ!$L$3</c:f>
              <c:strCache>
                <c:ptCount val="1"/>
                <c:pt idx="0">
                  <c:v>2009年</c:v>
                </c:pt>
              </c:strCache>
            </c:strRef>
          </c:tx>
          <c:cat>
            <c:strRef>
              <c:f>おいしいタイプ!$J$4:$J$8</c:f>
              <c:strCache>
                <c:ptCount val="5"/>
                <c:pt idx="0">
                  <c:v>乾麺</c:v>
                </c:pt>
                <c:pt idx="1">
                  <c:v>なま麺</c:v>
                </c:pt>
                <c:pt idx="2">
                  <c:v>ゆで麺</c:v>
                </c:pt>
                <c:pt idx="3">
                  <c:v>冷凍麺</c:v>
                </c:pt>
                <c:pt idx="4">
                  <c:v>即席麺</c:v>
                </c:pt>
              </c:strCache>
            </c:strRef>
          </c:cat>
          <c:val>
            <c:numRef>
              <c:f>おいしいタイプ!$L$4:$L$8</c:f>
              <c:numCache>
                <c:formatCode>0.0_ </c:formatCode>
                <c:ptCount val="5"/>
                <c:pt idx="0">
                  <c:v>17.3</c:v>
                </c:pt>
                <c:pt idx="1">
                  <c:v>51.6</c:v>
                </c:pt>
                <c:pt idx="2">
                  <c:v>19.3</c:v>
                </c:pt>
                <c:pt idx="3">
                  <c:v>36.4</c:v>
                </c:pt>
                <c:pt idx="4">
                  <c:v>5.8</c:v>
                </c:pt>
              </c:numCache>
            </c:numRef>
          </c:val>
        </c:ser>
        <c:ser>
          <c:idx val="2"/>
          <c:order val="2"/>
          <c:tx>
            <c:strRef>
              <c:f>おいしいタイプ!$M$3</c:f>
              <c:strCache>
                <c:ptCount val="1"/>
                <c:pt idx="0">
                  <c:v>2012年</c:v>
                </c:pt>
              </c:strCache>
            </c:strRef>
          </c:tx>
          <c:cat>
            <c:strRef>
              <c:f>おいしいタイプ!$J$4:$J$8</c:f>
              <c:strCache>
                <c:ptCount val="5"/>
                <c:pt idx="0">
                  <c:v>乾麺</c:v>
                </c:pt>
                <c:pt idx="1">
                  <c:v>なま麺</c:v>
                </c:pt>
                <c:pt idx="2">
                  <c:v>ゆで麺</c:v>
                </c:pt>
                <c:pt idx="3">
                  <c:v>冷凍麺</c:v>
                </c:pt>
                <c:pt idx="4">
                  <c:v>即席麺</c:v>
                </c:pt>
              </c:strCache>
            </c:strRef>
          </c:cat>
          <c:val>
            <c:numRef>
              <c:f>おいしいタイプ!$M$4:$M$8</c:f>
              <c:numCache>
                <c:formatCode>0.0_ </c:formatCode>
                <c:ptCount val="5"/>
                <c:pt idx="0">
                  <c:v>19.791666666666664</c:v>
                </c:pt>
                <c:pt idx="1">
                  <c:v>51.282051282051313</c:v>
                </c:pt>
                <c:pt idx="2">
                  <c:v>28.605769230769177</c:v>
                </c:pt>
                <c:pt idx="3">
                  <c:v>38.221153846153946</c:v>
                </c:pt>
                <c:pt idx="4">
                  <c:v>8.9743589743589709</c:v>
                </c:pt>
              </c:numCache>
            </c:numRef>
          </c:val>
        </c:ser>
        <c:axId val="219127168"/>
        <c:axId val="219133056"/>
      </c:barChart>
      <c:catAx>
        <c:axId val="219127168"/>
        <c:scaling>
          <c:orientation val="minMax"/>
        </c:scaling>
        <c:axPos val="b"/>
        <c:tickLblPos val="nextTo"/>
        <c:txPr>
          <a:bodyPr/>
          <a:lstStyle/>
          <a:p>
            <a:pPr>
              <a:defRPr sz="900"/>
            </a:pPr>
            <a:endParaRPr lang="ja-JP"/>
          </a:p>
        </c:txPr>
        <c:crossAx val="219133056"/>
        <c:crosses val="autoZero"/>
        <c:auto val="1"/>
        <c:lblAlgn val="ctr"/>
        <c:lblOffset val="100"/>
      </c:catAx>
      <c:valAx>
        <c:axId val="219133056"/>
        <c:scaling>
          <c:orientation val="minMax"/>
          <c:max val="80"/>
        </c:scaling>
        <c:axPos val="l"/>
        <c:majorGridlines/>
        <c:numFmt formatCode="0.0_ " sourceLinked="1"/>
        <c:tickLblPos val="nextTo"/>
        <c:crossAx val="219127168"/>
        <c:crosses val="autoZero"/>
        <c:crossBetween val="between"/>
      </c:valAx>
    </c:plotArea>
    <c:legend>
      <c:legendPos val="b"/>
    </c:legend>
    <c:plotVisOnly val="1"/>
  </c:chart>
  <c:txPr>
    <a:bodyPr/>
    <a:lstStyle/>
    <a:p>
      <a:pPr>
        <a:defRPr sz="900"/>
      </a:pPr>
      <a:endParaRPr lang="ja-JP"/>
    </a:p>
  </c:txPr>
  <c:externalData r:id="rId1"/>
</c:chartSpace>
</file>

<file path=ppt/charts/chart35.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おいしいタイプ!$K$10</c:f>
              <c:strCache>
                <c:ptCount val="1"/>
                <c:pt idx="0">
                  <c:v>乾麺</c:v>
                </c:pt>
              </c:strCache>
            </c:strRef>
          </c:tx>
          <c:cat>
            <c:strRef>
              <c:f>おいしいタイプ!$J$11:$J$22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おいしいタイプ!$K$11:$K$22</c:f>
              <c:numCache>
                <c:formatCode>0.0_ </c:formatCode>
                <c:ptCount val="12"/>
                <c:pt idx="0">
                  <c:v>19.791666666666664</c:v>
                </c:pt>
                <c:pt idx="1">
                  <c:v>20.993589743589713</c:v>
                </c:pt>
                <c:pt idx="2">
                  <c:v>18.650793650793652</c:v>
                </c:pt>
                <c:pt idx="3">
                  <c:v>18.548387096774189</c:v>
                </c:pt>
                <c:pt idx="4">
                  <c:v>16.506410256410252</c:v>
                </c:pt>
                <c:pt idx="5">
                  <c:v>23.076923076923055</c:v>
                </c:pt>
                <c:pt idx="6">
                  <c:v>16.826923076923055</c:v>
                </c:pt>
                <c:pt idx="7">
                  <c:v>18.75</c:v>
                </c:pt>
                <c:pt idx="8">
                  <c:v>19.230769230769184</c:v>
                </c:pt>
                <c:pt idx="9">
                  <c:v>23.557692307692307</c:v>
                </c:pt>
                <c:pt idx="10">
                  <c:v>21.153846153846175</c:v>
                </c:pt>
                <c:pt idx="11">
                  <c:v>19.230769230769184</c:v>
                </c:pt>
              </c:numCache>
            </c:numRef>
          </c:val>
        </c:ser>
        <c:ser>
          <c:idx val="1"/>
          <c:order val="1"/>
          <c:tx>
            <c:strRef>
              <c:f>おいしいタイプ!$L$10</c:f>
              <c:strCache>
                <c:ptCount val="1"/>
                <c:pt idx="0">
                  <c:v>なま麺</c:v>
                </c:pt>
              </c:strCache>
            </c:strRef>
          </c:tx>
          <c:cat>
            <c:strRef>
              <c:f>おいしいタイプ!$J$11:$J$22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おいしいタイプ!$L$11:$L$22</c:f>
              <c:numCache>
                <c:formatCode>0.0_ </c:formatCode>
                <c:ptCount val="12"/>
                <c:pt idx="0">
                  <c:v>51.282051282051313</c:v>
                </c:pt>
                <c:pt idx="1">
                  <c:v>53.525641025640994</c:v>
                </c:pt>
                <c:pt idx="2">
                  <c:v>53.57142857142852</c:v>
                </c:pt>
                <c:pt idx="3">
                  <c:v>45.967741935483872</c:v>
                </c:pt>
                <c:pt idx="4">
                  <c:v>55.608974358974407</c:v>
                </c:pt>
                <c:pt idx="5">
                  <c:v>46.955128205128212</c:v>
                </c:pt>
                <c:pt idx="6">
                  <c:v>50</c:v>
                </c:pt>
                <c:pt idx="7">
                  <c:v>54.326923076923073</c:v>
                </c:pt>
                <c:pt idx="8">
                  <c:v>50.480769230769226</c:v>
                </c:pt>
                <c:pt idx="9">
                  <c:v>53.365384615384563</c:v>
                </c:pt>
                <c:pt idx="10">
                  <c:v>52.884615384615344</c:v>
                </c:pt>
                <c:pt idx="11">
                  <c:v>46.634615384615387</c:v>
                </c:pt>
              </c:numCache>
            </c:numRef>
          </c:val>
        </c:ser>
        <c:ser>
          <c:idx val="2"/>
          <c:order val="2"/>
          <c:tx>
            <c:strRef>
              <c:f>おいしいタイプ!$M$10</c:f>
              <c:strCache>
                <c:ptCount val="1"/>
                <c:pt idx="0">
                  <c:v>ゆで麺</c:v>
                </c:pt>
              </c:strCache>
            </c:strRef>
          </c:tx>
          <c:cat>
            <c:strRef>
              <c:f>おいしいタイプ!$J$11:$J$22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おいしいタイプ!$M$11:$M$22</c:f>
              <c:numCache>
                <c:formatCode>0.0_ </c:formatCode>
                <c:ptCount val="12"/>
                <c:pt idx="0">
                  <c:v>28.605769230769177</c:v>
                </c:pt>
                <c:pt idx="1">
                  <c:v>30.128205128205131</c:v>
                </c:pt>
                <c:pt idx="2">
                  <c:v>25.396825396825392</c:v>
                </c:pt>
                <c:pt idx="3">
                  <c:v>28.225806451612907</c:v>
                </c:pt>
                <c:pt idx="4">
                  <c:v>29.807692307692307</c:v>
                </c:pt>
                <c:pt idx="5">
                  <c:v>27.403846153846157</c:v>
                </c:pt>
                <c:pt idx="6">
                  <c:v>37.019230769230774</c:v>
                </c:pt>
                <c:pt idx="7">
                  <c:v>30.76923076923077</c:v>
                </c:pt>
                <c:pt idx="8">
                  <c:v>29.807692307692307</c:v>
                </c:pt>
                <c:pt idx="9">
                  <c:v>16.826923076923055</c:v>
                </c:pt>
                <c:pt idx="10">
                  <c:v>20.192307692307686</c:v>
                </c:pt>
                <c:pt idx="11">
                  <c:v>37.019230769230774</c:v>
                </c:pt>
              </c:numCache>
            </c:numRef>
          </c:val>
        </c:ser>
        <c:ser>
          <c:idx val="3"/>
          <c:order val="3"/>
          <c:tx>
            <c:strRef>
              <c:f>おいしいタイプ!$N$10</c:f>
              <c:strCache>
                <c:ptCount val="1"/>
                <c:pt idx="0">
                  <c:v>冷凍麺</c:v>
                </c:pt>
              </c:strCache>
            </c:strRef>
          </c:tx>
          <c:cat>
            <c:strRef>
              <c:f>おいしいタイプ!$J$11:$J$22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おいしいタイプ!$N$11:$N$22</c:f>
              <c:numCache>
                <c:formatCode>0.0_ </c:formatCode>
                <c:ptCount val="12"/>
                <c:pt idx="0">
                  <c:v>38.221153846153946</c:v>
                </c:pt>
                <c:pt idx="1">
                  <c:v>33.974358974359021</c:v>
                </c:pt>
                <c:pt idx="2">
                  <c:v>38.095238095238102</c:v>
                </c:pt>
                <c:pt idx="3">
                  <c:v>45.430107526881763</c:v>
                </c:pt>
                <c:pt idx="4">
                  <c:v>27.724358974358974</c:v>
                </c:pt>
                <c:pt idx="5">
                  <c:v>48.717948717948715</c:v>
                </c:pt>
                <c:pt idx="6">
                  <c:v>34.134615384615387</c:v>
                </c:pt>
                <c:pt idx="7">
                  <c:v>43.269230769230781</c:v>
                </c:pt>
                <c:pt idx="8">
                  <c:v>38.461538461538446</c:v>
                </c:pt>
                <c:pt idx="9">
                  <c:v>43.269230769230781</c:v>
                </c:pt>
                <c:pt idx="10">
                  <c:v>38.942307692307651</c:v>
                </c:pt>
                <c:pt idx="11">
                  <c:v>31.25</c:v>
                </c:pt>
              </c:numCache>
            </c:numRef>
          </c:val>
        </c:ser>
        <c:ser>
          <c:idx val="4"/>
          <c:order val="4"/>
          <c:tx>
            <c:strRef>
              <c:f>おいしいタイプ!$O$10</c:f>
              <c:strCache>
                <c:ptCount val="1"/>
                <c:pt idx="0">
                  <c:v>即席麺</c:v>
                </c:pt>
              </c:strCache>
            </c:strRef>
          </c:tx>
          <c:cat>
            <c:strRef>
              <c:f>おいしいタイプ!$J$11:$J$22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おいしいタイプ!$O$11:$O$22</c:f>
              <c:numCache>
                <c:formatCode>0.0_ </c:formatCode>
                <c:ptCount val="12"/>
                <c:pt idx="0">
                  <c:v>8.9743589743589709</c:v>
                </c:pt>
                <c:pt idx="1">
                  <c:v>8.4935897435897569</c:v>
                </c:pt>
                <c:pt idx="2">
                  <c:v>7.5396825396825404</c:v>
                </c:pt>
                <c:pt idx="3">
                  <c:v>10.752688172043021</c:v>
                </c:pt>
                <c:pt idx="4">
                  <c:v>10.737179487179466</c:v>
                </c:pt>
                <c:pt idx="5">
                  <c:v>7.2115384615384608</c:v>
                </c:pt>
                <c:pt idx="6">
                  <c:v>14.903846153846164</c:v>
                </c:pt>
                <c:pt idx="7">
                  <c:v>13.942307692307702</c:v>
                </c:pt>
                <c:pt idx="8">
                  <c:v>11.538461538461538</c:v>
                </c:pt>
                <c:pt idx="9">
                  <c:v>5.7692307692307692</c:v>
                </c:pt>
                <c:pt idx="10">
                  <c:v>5.2884615384615383</c:v>
                </c:pt>
                <c:pt idx="11">
                  <c:v>2.4038461538461537</c:v>
                </c:pt>
              </c:numCache>
            </c:numRef>
          </c:val>
        </c:ser>
        <c:marker val="1"/>
        <c:axId val="219151744"/>
        <c:axId val="219182208"/>
      </c:lineChart>
      <c:catAx>
        <c:axId val="219151744"/>
        <c:scaling>
          <c:orientation val="minMax"/>
        </c:scaling>
        <c:axPos val="b"/>
        <c:tickLblPos val="nextTo"/>
        <c:crossAx val="219182208"/>
        <c:crosses val="autoZero"/>
        <c:auto val="1"/>
        <c:lblAlgn val="ctr"/>
        <c:lblOffset val="100"/>
      </c:catAx>
      <c:valAx>
        <c:axId val="219182208"/>
        <c:scaling>
          <c:orientation val="minMax"/>
          <c:max val="80"/>
          <c:min val="0"/>
        </c:scaling>
        <c:axPos val="l"/>
        <c:majorGridlines/>
        <c:numFmt formatCode="0.0_ " sourceLinked="1"/>
        <c:tickLblPos val="nextTo"/>
        <c:crossAx val="219151744"/>
        <c:crosses val="autoZero"/>
        <c:crossBetween val="between"/>
        <c:majorUnit val="10"/>
      </c:valAx>
    </c:plotArea>
    <c:legend>
      <c:legendPos val="r"/>
    </c:legend>
    <c:plotVisOnly val="1"/>
  </c:chart>
  <c:txPr>
    <a:bodyPr/>
    <a:lstStyle/>
    <a:p>
      <a:pPr>
        <a:defRPr sz="900"/>
      </a:pPr>
      <a:endParaRPr lang="ja-JP"/>
    </a:p>
  </c:txPr>
  <c:externalData r:id="rId1"/>
</c:chartSpace>
</file>

<file path=ppt/charts/chart36.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おいしいタイプ!$K$33</c:f>
              <c:strCache>
                <c:ptCount val="1"/>
                <c:pt idx="0">
                  <c:v>2005年</c:v>
                </c:pt>
              </c:strCache>
            </c:strRef>
          </c:tx>
          <c:cat>
            <c:strRef>
              <c:f>おいしいタイプ!$J$34:$J$38</c:f>
              <c:strCache>
                <c:ptCount val="5"/>
                <c:pt idx="0">
                  <c:v>乾麺</c:v>
                </c:pt>
                <c:pt idx="1">
                  <c:v>なま麺</c:v>
                </c:pt>
                <c:pt idx="2">
                  <c:v>ゆで麺</c:v>
                </c:pt>
                <c:pt idx="3">
                  <c:v>冷凍麺</c:v>
                </c:pt>
                <c:pt idx="4">
                  <c:v>即席麺</c:v>
                </c:pt>
              </c:strCache>
            </c:strRef>
          </c:cat>
          <c:val>
            <c:numRef>
              <c:f>おいしいタイプ!$K$34:$K$38</c:f>
              <c:numCache>
                <c:formatCode>0.0_ </c:formatCode>
                <c:ptCount val="5"/>
                <c:pt idx="0">
                  <c:v>30.8</c:v>
                </c:pt>
                <c:pt idx="1">
                  <c:v>56</c:v>
                </c:pt>
                <c:pt idx="2">
                  <c:v>19.600000000000001</c:v>
                </c:pt>
                <c:pt idx="3">
                  <c:v>6.4</c:v>
                </c:pt>
                <c:pt idx="4">
                  <c:v>8.9</c:v>
                </c:pt>
              </c:numCache>
            </c:numRef>
          </c:val>
        </c:ser>
        <c:ser>
          <c:idx val="1"/>
          <c:order val="1"/>
          <c:tx>
            <c:strRef>
              <c:f>おいしいタイプ!$L$33</c:f>
              <c:strCache>
                <c:ptCount val="1"/>
                <c:pt idx="0">
                  <c:v>2009年</c:v>
                </c:pt>
              </c:strCache>
            </c:strRef>
          </c:tx>
          <c:cat>
            <c:strRef>
              <c:f>おいしいタイプ!$J$34:$J$38</c:f>
              <c:strCache>
                <c:ptCount val="5"/>
                <c:pt idx="0">
                  <c:v>乾麺</c:v>
                </c:pt>
                <c:pt idx="1">
                  <c:v>なま麺</c:v>
                </c:pt>
                <c:pt idx="2">
                  <c:v>ゆで麺</c:v>
                </c:pt>
                <c:pt idx="3">
                  <c:v>冷凍麺</c:v>
                </c:pt>
                <c:pt idx="4">
                  <c:v>即席麺</c:v>
                </c:pt>
              </c:strCache>
            </c:strRef>
          </c:cat>
          <c:val>
            <c:numRef>
              <c:f>おいしいタイプ!$L$34:$L$38</c:f>
              <c:numCache>
                <c:formatCode>0.0_ </c:formatCode>
                <c:ptCount val="5"/>
                <c:pt idx="0">
                  <c:v>33.4</c:v>
                </c:pt>
                <c:pt idx="1">
                  <c:v>55.8</c:v>
                </c:pt>
                <c:pt idx="2">
                  <c:v>16.399999999999999</c:v>
                </c:pt>
                <c:pt idx="3">
                  <c:v>7.2</c:v>
                </c:pt>
                <c:pt idx="4">
                  <c:v>7.5</c:v>
                </c:pt>
              </c:numCache>
            </c:numRef>
          </c:val>
        </c:ser>
        <c:ser>
          <c:idx val="2"/>
          <c:order val="2"/>
          <c:tx>
            <c:strRef>
              <c:f>おいしいタイプ!$M$33</c:f>
              <c:strCache>
                <c:ptCount val="1"/>
                <c:pt idx="0">
                  <c:v>2012年</c:v>
                </c:pt>
              </c:strCache>
            </c:strRef>
          </c:tx>
          <c:cat>
            <c:strRef>
              <c:f>おいしいタイプ!$J$34:$J$38</c:f>
              <c:strCache>
                <c:ptCount val="5"/>
                <c:pt idx="0">
                  <c:v>乾麺</c:v>
                </c:pt>
                <c:pt idx="1">
                  <c:v>なま麺</c:v>
                </c:pt>
                <c:pt idx="2">
                  <c:v>ゆで麺</c:v>
                </c:pt>
                <c:pt idx="3">
                  <c:v>冷凍麺</c:v>
                </c:pt>
                <c:pt idx="4">
                  <c:v>即席麺</c:v>
                </c:pt>
              </c:strCache>
            </c:strRef>
          </c:cat>
          <c:val>
            <c:numRef>
              <c:f>おいしいタイプ!$M$34:$M$38</c:f>
              <c:numCache>
                <c:formatCode>0.0_ </c:formatCode>
                <c:ptCount val="5"/>
                <c:pt idx="0">
                  <c:v>32.451923076923045</c:v>
                </c:pt>
                <c:pt idx="1">
                  <c:v>56.81089743589731</c:v>
                </c:pt>
                <c:pt idx="2">
                  <c:v>20.993589743589713</c:v>
                </c:pt>
                <c:pt idx="3">
                  <c:v>8.8141025641025657</c:v>
                </c:pt>
                <c:pt idx="4">
                  <c:v>9.2948717948717725</c:v>
                </c:pt>
              </c:numCache>
            </c:numRef>
          </c:val>
        </c:ser>
        <c:axId val="220134016"/>
        <c:axId val="220144000"/>
      </c:barChart>
      <c:catAx>
        <c:axId val="220134016"/>
        <c:scaling>
          <c:orientation val="minMax"/>
        </c:scaling>
        <c:axPos val="b"/>
        <c:tickLblPos val="nextTo"/>
        <c:txPr>
          <a:bodyPr/>
          <a:lstStyle/>
          <a:p>
            <a:pPr>
              <a:defRPr sz="900"/>
            </a:pPr>
            <a:endParaRPr lang="ja-JP"/>
          </a:p>
        </c:txPr>
        <c:crossAx val="220144000"/>
        <c:crosses val="autoZero"/>
        <c:auto val="1"/>
        <c:lblAlgn val="ctr"/>
        <c:lblOffset val="100"/>
      </c:catAx>
      <c:valAx>
        <c:axId val="220144000"/>
        <c:scaling>
          <c:orientation val="minMax"/>
          <c:max val="80"/>
        </c:scaling>
        <c:axPos val="l"/>
        <c:majorGridlines/>
        <c:numFmt formatCode="0.0_ " sourceLinked="1"/>
        <c:tickLblPos val="nextTo"/>
        <c:crossAx val="220134016"/>
        <c:crosses val="autoZero"/>
        <c:crossBetween val="between"/>
      </c:valAx>
    </c:plotArea>
    <c:legend>
      <c:legendPos val="b"/>
    </c:legend>
    <c:plotVisOnly val="1"/>
  </c:chart>
  <c:txPr>
    <a:bodyPr/>
    <a:lstStyle/>
    <a:p>
      <a:pPr>
        <a:defRPr sz="900"/>
      </a:pPr>
      <a:endParaRPr lang="ja-JP"/>
    </a:p>
  </c:txPr>
  <c:externalData r:id="rId1"/>
</c:chartSpace>
</file>

<file path=ppt/charts/chart37.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おいしいタイプ!$K$40</c:f>
              <c:strCache>
                <c:ptCount val="1"/>
                <c:pt idx="0">
                  <c:v>乾麺</c:v>
                </c:pt>
              </c:strCache>
            </c:strRef>
          </c:tx>
          <c:cat>
            <c:strRef>
              <c:f>おいしいタイプ!$J$41:$J$52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おいしいタイプ!$K$41:$K$52</c:f>
              <c:numCache>
                <c:formatCode>0.0_ </c:formatCode>
                <c:ptCount val="12"/>
                <c:pt idx="0">
                  <c:v>32.451923076923045</c:v>
                </c:pt>
                <c:pt idx="1">
                  <c:v>35.737179487179489</c:v>
                </c:pt>
                <c:pt idx="2">
                  <c:v>29.365079365079346</c:v>
                </c:pt>
                <c:pt idx="3">
                  <c:v>29.032258064516135</c:v>
                </c:pt>
                <c:pt idx="4">
                  <c:v>25.480769230769155</c:v>
                </c:pt>
                <c:pt idx="5">
                  <c:v>39.423076923076962</c:v>
                </c:pt>
                <c:pt idx="6">
                  <c:v>29.326923076923055</c:v>
                </c:pt>
                <c:pt idx="7">
                  <c:v>24.519230769230788</c:v>
                </c:pt>
                <c:pt idx="8">
                  <c:v>30.76923076923077</c:v>
                </c:pt>
                <c:pt idx="9">
                  <c:v>37.019230769230774</c:v>
                </c:pt>
                <c:pt idx="10">
                  <c:v>40.865384615384563</c:v>
                </c:pt>
                <c:pt idx="11">
                  <c:v>32.211538461538446</c:v>
                </c:pt>
              </c:numCache>
            </c:numRef>
          </c:val>
        </c:ser>
        <c:ser>
          <c:idx val="1"/>
          <c:order val="1"/>
          <c:tx>
            <c:strRef>
              <c:f>おいしいタイプ!$L$40</c:f>
              <c:strCache>
                <c:ptCount val="1"/>
                <c:pt idx="0">
                  <c:v>なま麺</c:v>
                </c:pt>
              </c:strCache>
            </c:strRef>
          </c:tx>
          <c:cat>
            <c:strRef>
              <c:f>おいしいタイプ!$J$41:$J$52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おいしいタイプ!$L$41:$L$52</c:f>
              <c:numCache>
                <c:formatCode>0.0_ </c:formatCode>
                <c:ptCount val="12"/>
                <c:pt idx="0">
                  <c:v>56.81089743589731</c:v>
                </c:pt>
                <c:pt idx="1">
                  <c:v>58.814102564102519</c:v>
                </c:pt>
                <c:pt idx="2">
                  <c:v>57.936507936507994</c:v>
                </c:pt>
                <c:pt idx="3">
                  <c:v>52.688172043010795</c:v>
                </c:pt>
                <c:pt idx="4">
                  <c:v>60.897435897435912</c:v>
                </c:pt>
                <c:pt idx="5">
                  <c:v>52.724358974359063</c:v>
                </c:pt>
                <c:pt idx="6">
                  <c:v>51.442307692307644</c:v>
                </c:pt>
                <c:pt idx="7">
                  <c:v>68.269230769230887</c:v>
                </c:pt>
                <c:pt idx="8">
                  <c:v>55.769230769230781</c:v>
                </c:pt>
                <c:pt idx="9">
                  <c:v>57.211538461538446</c:v>
                </c:pt>
                <c:pt idx="10">
                  <c:v>52.884615384615344</c:v>
                </c:pt>
                <c:pt idx="11">
                  <c:v>55.28846153846154</c:v>
                </c:pt>
              </c:numCache>
            </c:numRef>
          </c:val>
        </c:ser>
        <c:ser>
          <c:idx val="2"/>
          <c:order val="2"/>
          <c:tx>
            <c:strRef>
              <c:f>おいしいタイプ!$M$40</c:f>
              <c:strCache>
                <c:ptCount val="1"/>
                <c:pt idx="0">
                  <c:v>ゆで麺</c:v>
                </c:pt>
              </c:strCache>
            </c:strRef>
          </c:tx>
          <c:cat>
            <c:strRef>
              <c:f>おいしいタイプ!$J$41:$J$52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おいしいタイプ!$M$41:$M$52</c:f>
              <c:numCache>
                <c:formatCode>0.0_ </c:formatCode>
                <c:ptCount val="12"/>
                <c:pt idx="0">
                  <c:v>20.993589743589713</c:v>
                </c:pt>
                <c:pt idx="1">
                  <c:v>19.070512820512796</c:v>
                </c:pt>
                <c:pt idx="2">
                  <c:v>17.063492063492063</c:v>
                </c:pt>
                <c:pt idx="3">
                  <c:v>26.881720430107503</c:v>
                </c:pt>
                <c:pt idx="4">
                  <c:v>22.435897435897438</c:v>
                </c:pt>
                <c:pt idx="5">
                  <c:v>19.551282051282051</c:v>
                </c:pt>
                <c:pt idx="6">
                  <c:v>25</c:v>
                </c:pt>
                <c:pt idx="7">
                  <c:v>24.519230769230788</c:v>
                </c:pt>
                <c:pt idx="8">
                  <c:v>20.192307692307686</c:v>
                </c:pt>
                <c:pt idx="9">
                  <c:v>14.423076923076922</c:v>
                </c:pt>
                <c:pt idx="10">
                  <c:v>17.788461538461508</c:v>
                </c:pt>
                <c:pt idx="11">
                  <c:v>24.038461538461529</c:v>
                </c:pt>
              </c:numCache>
            </c:numRef>
          </c:val>
        </c:ser>
        <c:ser>
          <c:idx val="3"/>
          <c:order val="3"/>
          <c:tx>
            <c:strRef>
              <c:f>おいしいタイプ!$N$40</c:f>
              <c:strCache>
                <c:ptCount val="1"/>
                <c:pt idx="0">
                  <c:v>冷凍麺</c:v>
                </c:pt>
              </c:strCache>
            </c:strRef>
          </c:tx>
          <c:cat>
            <c:strRef>
              <c:f>おいしいタイプ!$J$41:$J$52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おいしいタイプ!$N$41:$N$52</c:f>
              <c:numCache>
                <c:formatCode>0.0_ </c:formatCode>
                <c:ptCount val="12"/>
                <c:pt idx="0">
                  <c:v>8.8141025641025657</c:v>
                </c:pt>
                <c:pt idx="1">
                  <c:v>7.8525641025641022</c:v>
                </c:pt>
                <c:pt idx="2">
                  <c:v>9.9206349206349227</c:v>
                </c:pt>
                <c:pt idx="3">
                  <c:v>9.6774193548387206</c:v>
                </c:pt>
                <c:pt idx="4">
                  <c:v>5.9294871794871788</c:v>
                </c:pt>
                <c:pt idx="5">
                  <c:v>11.698717948717949</c:v>
                </c:pt>
                <c:pt idx="6">
                  <c:v>6.25</c:v>
                </c:pt>
                <c:pt idx="7">
                  <c:v>13.461538461538462</c:v>
                </c:pt>
                <c:pt idx="8">
                  <c:v>8.653846153846164</c:v>
                </c:pt>
                <c:pt idx="9">
                  <c:v>12.5</c:v>
                </c:pt>
                <c:pt idx="10">
                  <c:v>7.2115384615384608</c:v>
                </c:pt>
                <c:pt idx="11">
                  <c:v>4.8076923076923084</c:v>
                </c:pt>
              </c:numCache>
            </c:numRef>
          </c:val>
        </c:ser>
        <c:ser>
          <c:idx val="4"/>
          <c:order val="4"/>
          <c:tx>
            <c:strRef>
              <c:f>おいしいタイプ!$O$40</c:f>
              <c:strCache>
                <c:ptCount val="1"/>
                <c:pt idx="0">
                  <c:v>即席麺</c:v>
                </c:pt>
              </c:strCache>
            </c:strRef>
          </c:tx>
          <c:cat>
            <c:strRef>
              <c:f>おいしいタイプ!$J$41:$J$52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おいしいタイプ!$O$41:$O$52</c:f>
              <c:numCache>
                <c:formatCode>0.0_ </c:formatCode>
                <c:ptCount val="12"/>
                <c:pt idx="0">
                  <c:v>9.2948717948717725</c:v>
                </c:pt>
                <c:pt idx="1">
                  <c:v>8.1730769230769234</c:v>
                </c:pt>
                <c:pt idx="2">
                  <c:v>9.126984126984123</c:v>
                </c:pt>
                <c:pt idx="3">
                  <c:v>11.290322580645149</c:v>
                </c:pt>
                <c:pt idx="4">
                  <c:v>9.615384615384631</c:v>
                </c:pt>
                <c:pt idx="5">
                  <c:v>8.9743589743589709</c:v>
                </c:pt>
                <c:pt idx="6">
                  <c:v>17.307692307692307</c:v>
                </c:pt>
                <c:pt idx="7">
                  <c:v>14.903846153846164</c:v>
                </c:pt>
                <c:pt idx="8">
                  <c:v>12.5</c:v>
                </c:pt>
                <c:pt idx="9">
                  <c:v>4.3269230769230766</c:v>
                </c:pt>
                <c:pt idx="10">
                  <c:v>4.3269230769230766</c:v>
                </c:pt>
                <c:pt idx="11">
                  <c:v>2.4038461538461537</c:v>
                </c:pt>
              </c:numCache>
            </c:numRef>
          </c:val>
        </c:ser>
        <c:marker val="1"/>
        <c:axId val="220179072"/>
        <c:axId val="220193152"/>
      </c:lineChart>
      <c:catAx>
        <c:axId val="220179072"/>
        <c:scaling>
          <c:orientation val="minMax"/>
        </c:scaling>
        <c:axPos val="b"/>
        <c:tickLblPos val="nextTo"/>
        <c:crossAx val="220193152"/>
        <c:crosses val="autoZero"/>
        <c:auto val="1"/>
        <c:lblAlgn val="ctr"/>
        <c:lblOffset val="100"/>
      </c:catAx>
      <c:valAx>
        <c:axId val="220193152"/>
        <c:scaling>
          <c:orientation val="minMax"/>
          <c:min val="0"/>
        </c:scaling>
        <c:axPos val="l"/>
        <c:majorGridlines/>
        <c:numFmt formatCode="0.0_ " sourceLinked="1"/>
        <c:tickLblPos val="nextTo"/>
        <c:crossAx val="220179072"/>
        <c:crosses val="autoZero"/>
        <c:crossBetween val="between"/>
        <c:majorUnit val="10"/>
      </c:valAx>
    </c:plotArea>
    <c:legend>
      <c:legendPos val="r"/>
    </c:legend>
    <c:plotVisOnly val="1"/>
  </c:chart>
  <c:txPr>
    <a:bodyPr/>
    <a:lstStyle/>
    <a:p>
      <a:pPr>
        <a:defRPr sz="900"/>
      </a:pPr>
      <a:endParaRPr lang="ja-JP"/>
    </a:p>
  </c:txPr>
  <c:externalData r:id="rId1"/>
</c:chartSpace>
</file>

<file path=ppt/charts/chart38.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おいしいタイプ!$K$63</c:f>
              <c:strCache>
                <c:ptCount val="1"/>
                <c:pt idx="0">
                  <c:v>2005年</c:v>
                </c:pt>
              </c:strCache>
            </c:strRef>
          </c:tx>
          <c:cat>
            <c:strRef>
              <c:f>おいしいタイプ!$J$64:$J$68</c:f>
              <c:strCache>
                <c:ptCount val="5"/>
                <c:pt idx="0">
                  <c:v>乾麺</c:v>
                </c:pt>
                <c:pt idx="1">
                  <c:v>なま麺</c:v>
                </c:pt>
                <c:pt idx="2">
                  <c:v>ゆで麺</c:v>
                </c:pt>
                <c:pt idx="3">
                  <c:v>冷凍麺</c:v>
                </c:pt>
                <c:pt idx="4">
                  <c:v>即席麺</c:v>
                </c:pt>
              </c:strCache>
            </c:strRef>
          </c:cat>
          <c:val>
            <c:numRef>
              <c:f>おいしいタイプ!$K$64:$K$68</c:f>
              <c:numCache>
                <c:formatCode>0.0_ </c:formatCode>
                <c:ptCount val="5"/>
                <c:pt idx="0">
                  <c:v>10.6</c:v>
                </c:pt>
                <c:pt idx="1">
                  <c:v>70.3</c:v>
                </c:pt>
                <c:pt idx="2">
                  <c:v>14.6</c:v>
                </c:pt>
                <c:pt idx="3">
                  <c:v>8.6</c:v>
                </c:pt>
                <c:pt idx="4">
                  <c:v>24.4</c:v>
                </c:pt>
              </c:numCache>
            </c:numRef>
          </c:val>
        </c:ser>
        <c:ser>
          <c:idx val="1"/>
          <c:order val="1"/>
          <c:tx>
            <c:strRef>
              <c:f>おいしいタイプ!$L$63</c:f>
              <c:strCache>
                <c:ptCount val="1"/>
                <c:pt idx="0">
                  <c:v>2009年</c:v>
                </c:pt>
              </c:strCache>
            </c:strRef>
          </c:tx>
          <c:cat>
            <c:strRef>
              <c:f>おいしいタイプ!$J$64:$J$68</c:f>
              <c:strCache>
                <c:ptCount val="5"/>
                <c:pt idx="0">
                  <c:v>乾麺</c:v>
                </c:pt>
                <c:pt idx="1">
                  <c:v>なま麺</c:v>
                </c:pt>
                <c:pt idx="2">
                  <c:v>ゆで麺</c:v>
                </c:pt>
                <c:pt idx="3">
                  <c:v>冷凍麺</c:v>
                </c:pt>
                <c:pt idx="4">
                  <c:v>即席麺</c:v>
                </c:pt>
              </c:strCache>
            </c:strRef>
          </c:cat>
          <c:val>
            <c:numRef>
              <c:f>おいしいタイプ!$L$64:$L$68</c:f>
              <c:numCache>
                <c:formatCode>0.0_ </c:formatCode>
                <c:ptCount val="5"/>
                <c:pt idx="0">
                  <c:v>9.9</c:v>
                </c:pt>
                <c:pt idx="1">
                  <c:v>72</c:v>
                </c:pt>
                <c:pt idx="2">
                  <c:v>12.6</c:v>
                </c:pt>
                <c:pt idx="3">
                  <c:v>9.5</c:v>
                </c:pt>
                <c:pt idx="4">
                  <c:v>20.8</c:v>
                </c:pt>
              </c:numCache>
            </c:numRef>
          </c:val>
        </c:ser>
        <c:ser>
          <c:idx val="2"/>
          <c:order val="2"/>
          <c:tx>
            <c:strRef>
              <c:f>おいしいタイプ!$M$63</c:f>
              <c:strCache>
                <c:ptCount val="1"/>
                <c:pt idx="0">
                  <c:v>2012年</c:v>
                </c:pt>
              </c:strCache>
            </c:strRef>
          </c:tx>
          <c:cat>
            <c:strRef>
              <c:f>おいしいタイプ!$J$64:$J$68</c:f>
              <c:strCache>
                <c:ptCount val="5"/>
                <c:pt idx="0">
                  <c:v>乾麺</c:v>
                </c:pt>
                <c:pt idx="1">
                  <c:v>なま麺</c:v>
                </c:pt>
                <c:pt idx="2">
                  <c:v>ゆで麺</c:v>
                </c:pt>
                <c:pt idx="3">
                  <c:v>冷凍麺</c:v>
                </c:pt>
                <c:pt idx="4">
                  <c:v>即席麺</c:v>
                </c:pt>
              </c:strCache>
            </c:strRef>
          </c:cat>
          <c:val>
            <c:numRef>
              <c:f>おいしいタイプ!$M$64:$M$68</c:f>
              <c:numCache>
                <c:formatCode>0.0_ </c:formatCode>
                <c:ptCount val="5"/>
                <c:pt idx="0">
                  <c:v>13.621794871794869</c:v>
                </c:pt>
                <c:pt idx="1">
                  <c:v>66.105769230769127</c:v>
                </c:pt>
                <c:pt idx="2">
                  <c:v>15.705128205128204</c:v>
                </c:pt>
                <c:pt idx="3">
                  <c:v>10.897435897435919</c:v>
                </c:pt>
                <c:pt idx="4">
                  <c:v>24.67948717948719</c:v>
                </c:pt>
              </c:numCache>
            </c:numRef>
          </c:val>
        </c:ser>
        <c:axId val="221411200"/>
        <c:axId val="221412736"/>
      </c:barChart>
      <c:catAx>
        <c:axId val="221411200"/>
        <c:scaling>
          <c:orientation val="minMax"/>
        </c:scaling>
        <c:axPos val="b"/>
        <c:tickLblPos val="nextTo"/>
        <c:txPr>
          <a:bodyPr/>
          <a:lstStyle/>
          <a:p>
            <a:pPr>
              <a:defRPr sz="900"/>
            </a:pPr>
            <a:endParaRPr lang="ja-JP"/>
          </a:p>
        </c:txPr>
        <c:crossAx val="221412736"/>
        <c:crosses val="autoZero"/>
        <c:auto val="1"/>
        <c:lblAlgn val="ctr"/>
        <c:lblOffset val="100"/>
      </c:catAx>
      <c:valAx>
        <c:axId val="221412736"/>
        <c:scaling>
          <c:orientation val="minMax"/>
        </c:scaling>
        <c:axPos val="l"/>
        <c:majorGridlines/>
        <c:numFmt formatCode="0.0_ " sourceLinked="1"/>
        <c:tickLblPos val="nextTo"/>
        <c:crossAx val="221411200"/>
        <c:crosses val="autoZero"/>
        <c:crossBetween val="between"/>
      </c:valAx>
    </c:plotArea>
    <c:legend>
      <c:legendPos val="b"/>
    </c:legend>
    <c:plotVisOnly val="1"/>
  </c:chart>
  <c:txPr>
    <a:bodyPr/>
    <a:lstStyle/>
    <a:p>
      <a:pPr>
        <a:defRPr sz="900"/>
      </a:pPr>
      <a:endParaRPr lang="ja-JP"/>
    </a:p>
  </c:txPr>
  <c:externalData r:id="rId1"/>
</c:chartSpace>
</file>

<file path=ppt/charts/chart39.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おいしいタイプ!$K$70</c:f>
              <c:strCache>
                <c:ptCount val="1"/>
                <c:pt idx="0">
                  <c:v>乾麺</c:v>
                </c:pt>
              </c:strCache>
            </c:strRef>
          </c:tx>
          <c:cat>
            <c:strRef>
              <c:f>おいしいタイプ!$J$71:$J$82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おいしいタイプ!$K$71:$K$82</c:f>
              <c:numCache>
                <c:formatCode>0.0_ </c:formatCode>
                <c:ptCount val="12"/>
                <c:pt idx="0">
                  <c:v>13.621794871794869</c:v>
                </c:pt>
                <c:pt idx="1">
                  <c:v>12.980769230769253</c:v>
                </c:pt>
                <c:pt idx="2">
                  <c:v>15.476190476190473</c:v>
                </c:pt>
                <c:pt idx="3">
                  <c:v>13.440860215053762</c:v>
                </c:pt>
                <c:pt idx="4">
                  <c:v>12.980769230769253</c:v>
                </c:pt>
                <c:pt idx="5">
                  <c:v>14.262820512820516</c:v>
                </c:pt>
                <c:pt idx="6">
                  <c:v>18.269230769230766</c:v>
                </c:pt>
                <c:pt idx="7">
                  <c:v>12.019230769230768</c:v>
                </c:pt>
                <c:pt idx="8">
                  <c:v>14.903846153846164</c:v>
                </c:pt>
                <c:pt idx="9">
                  <c:v>14.903846153846164</c:v>
                </c:pt>
                <c:pt idx="10">
                  <c:v>9.1346153846153673</c:v>
                </c:pt>
                <c:pt idx="11">
                  <c:v>12.5</c:v>
                </c:pt>
              </c:numCache>
            </c:numRef>
          </c:val>
        </c:ser>
        <c:ser>
          <c:idx val="1"/>
          <c:order val="1"/>
          <c:tx>
            <c:strRef>
              <c:f>おいしいタイプ!$L$70</c:f>
              <c:strCache>
                <c:ptCount val="1"/>
                <c:pt idx="0">
                  <c:v>なま麺</c:v>
                </c:pt>
              </c:strCache>
            </c:strRef>
          </c:tx>
          <c:cat>
            <c:strRef>
              <c:f>おいしいタイプ!$J$71:$J$82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おいしいタイプ!$L$71:$L$82</c:f>
              <c:numCache>
                <c:formatCode>0.0_ </c:formatCode>
                <c:ptCount val="12"/>
                <c:pt idx="0">
                  <c:v>66.105769230769127</c:v>
                </c:pt>
                <c:pt idx="1">
                  <c:v>70.833333333333258</c:v>
                </c:pt>
                <c:pt idx="2">
                  <c:v>66.666666666666657</c:v>
                </c:pt>
                <c:pt idx="3">
                  <c:v>57.795698924731255</c:v>
                </c:pt>
                <c:pt idx="4">
                  <c:v>66.34615384615384</c:v>
                </c:pt>
                <c:pt idx="5">
                  <c:v>65.865384615384528</c:v>
                </c:pt>
                <c:pt idx="6">
                  <c:v>66.34615384615384</c:v>
                </c:pt>
                <c:pt idx="7">
                  <c:v>72.115384615384528</c:v>
                </c:pt>
                <c:pt idx="8">
                  <c:v>67.788461538461405</c:v>
                </c:pt>
                <c:pt idx="9">
                  <c:v>68.75</c:v>
                </c:pt>
                <c:pt idx="10">
                  <c:v>67.788461538461405</c:v>
                </c:pt>
                <c:pt idx="11">
                  <c:v>53.846153846153911</c:v>
                </c:pt>
              </c:numCache>
            </c:numRef>
          </c:val>
        </c:ser>
        <c:ser>
          <c:idx val="2"/>
          <c:order val="2"/>
          <c:tx>
            <c:strRef>
              <c:f>おいしいタイプ!$M$70</c:f>
              <c:strCache>
                <c:ptCount val="1"/>
                <c:pt idx="0">
                  <c:v>ゆで麺</c:v>
                </c:pt>
              </c:strCache>
            </c:strRef>
          </c:tx>
          <c:cat>
            <c:strRef>
              <c:f>おいしいタイプ!$J$71:$J$82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おいしいタイプ!$M$71:$M$82</c:f>
              <c:numCache>
                <c:formatCode>0.0_ </c:formatCode>
                <c:ptCount val="12"/>
                <c:pt idx="0">
                  <c:v>15.705128205128204</c:v>
                </c:pt>
                <c:pt idx="1">
                  <c:v>13.621794871794869</c:v>
                </c:pt>
                <c:pt idx="2">
                  <c:v>15.873015873015872</c:v>
                </c:pt>
                <c:pt idx="3">
                  <c:v>19.086021505376312</c:v>
                </c:pt>
                <c:pt idx="4">
                  <c:v>16.826923076923055</c:v>
                </c:pt>
                <c:pt idx="5">
                  <c:v>14.583333333333334</c:v>
                </c:pt>
                <c:pt idx="6">
                  <c:v>19.711538461538481</c:v>
                </c:pt>
                <c:pt idx="7">
                  <c:v>18.269230769230766</c:v>
                </c:pt>
                <c:pt idx="8">
                  <c:v>13.942307692307702</c:v>
                </c:pt>
                <c:pt idx="9">
                  <c:v>9.1346153846153673</c:v>
                </c:pt>
                <c:pt idx="10">
                  <c:v>12.5</c:v>
                </c:pt>
                <c:pt idx="11">
                  <c:v>20.67307692307693</c:v>
                </c:pt>
              </c:numCache>
            </c:numRef>
          </c:val>
        </c:ser>
        <c:ser>
          <c:idx val="3"/>
          <c:order val="3"/>
          <c:tx>
            <c:strRef>
              <c:f>おいしいタイプ!$N$70</c:f>
              <c:strCache>
                <c:ptCount val="1"/>
                <c:pt idx="0">
                  <c:v>冷凍麺</c:v>
                </c:pt>
              </c:strCache>
            </c:strRef>
          </c:tx>
          <c:cat>
            <c:strRef>
              <c:f>おいしいタイプ!$J$71:$J$82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おいしいタイプ!$N$71:$N$82</c:f>
              <c:numCache>
                <c:formatCode>0.0_ </c:formatCode>
                <c:ptCount val="12"/>
                <c:pt idx="0">
                  <c:v>10.897435897435919</c:v>
                </c:pt>
                <c:pt idx="1">
                  <c:v>10.256410256410268</c:v>
                </c:pt>
                <c:pt idx="2">
                  <c:v>8.7301587301587134</c:v>
                </c:pt>
                <c:pt idx="3">
                  <c:v>13.440860215053762</c:v>
                </c:pt>
                <c:pt idx="4">
                  <c:v>8.0128205128205128</c:v>
                </c:pt>
                <c:pt idx="5">
                  <c:v>13.782051282051283</c:v>
                </c:pt>
                <c:pt idx="6">
                  <c:v>10.576923076923077</c:v>
                </c:pt>
                <c:pt idx="7">
                  <c:v>12.980769230769253</c:v>
                </c:pt>
                <c:pt idx="8">
                  <c:v>12.980769230769253</c:v>
                </c:pt>
                <c:pt idx="9">
                  <c:v>13.461538461538462</c:v>
                </c:pt>
                <c:pt idx="10">
                  <c:v>9.615384615384631</c:v>
                </c:pt>
                <c:pt idx="11">
                  <c:v>5.7692307692307692</c:v>
                </c:pt>
              </c:numCache>
            </c:numRef>
          </c:val>
        </c:ser>
        <c:ser>
          <c:idx val="4"/>
          <c:order val="4"/>
          <c:tx>
            <c:strRef>
              <c:f>おいしいタイプ!$O$70</c:f>
              <c:strCache>
                <c:ptCount val="1"/>
                <c:pt idx="0">
                  <c:v>即席麺</c:v>
                </c:pt>
              </c:strCache>
            </c:strRef>
          </c:tx>
          <c:cat>
            <c:strRef>
              <c:f>おいしいタイプ!$J$71:$J$82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おいしいタイプ!$O$71:$O$82</c:f>
              <c:numCache>
                <c:formatCode>0.0_ </c:formatCode>
                <c:ptCount val="12"/>
                <c:pt idx="0">
                  <c:v>24.67948717948719</c:v>
                </c:pt>
                <c:pt idx="1">
                  <c:v>21.955128205128172</c:v>
                </c:pt>
                <c:pt idx="2">
                  <c:v>22.222222222222182</c:v>
                </c:pt>
                <c:pt idx="3">
                  <c:v>30.913978494623677</c:v>
                </c:pt>
                <c:pt idx="4">
                  <c:v>24.519230769230788</c:v>
                </c:pt>
                <c:pt idx="5">
                  <c:v>24.839743589743566</c:v>
                </c:pt>
                <c:pt idx="6">
                  <c:v>27.884615384615387</c:v>
                </c:pt>
                <c:pt idx="7">
                  <c:v>24.038461538461529</c:v>
                </c:pt>
                <c:pt idx="8">
                  <c:v>25.480769230769155</c:v>
                </c:pt>
                <c:pt idx="9">
                  <c:v>21.63461538461539</c:v>
                </c:pt>
                <c:pt idx="10">
                  <c:v>23.557692307692307</c:v>
                </c:pt>
                <c:pt idx="11">
                  <c:v>25.480769230769155</c:v>
                </c:pt>
              </c:numCache>
            </c:numRef>
          </c:val>
        </c:ser>
        <c:marker val="1"/>
        <c:axId val="221448064"/>
        <c:axId val="221449600"/>
      </c:lineChart>
      <c:catAx>
        <c:axId val="221448064"/>
        <c:scaling>
          <c:orientation val="minMax"/>
        </c:scaling>
        <c:axPos val="b"/>
        <c:tickLblPos val="nextTo"/>
        <c:crossAx val="221449600"/>
        <c:crosses val="autoZero"/>
        <c:auto val="1"/>
        <c:lblAlgn val="ctr"/>
        <c:lblOffset val="100"/>
      </c:catAx>
      <c:valAx>
        <c:axId val="221449600"/>
        <c:scaling>
          <c:orientation val="minMax"/>
          <c:min val="0"/>
        </c:scaling>
        <c:axPos val="l"/>
        <c:majorGridlines/>
        <c:numFmt formatCode="0.0_ " sourceLinked="1"/>
        <c:tickLblPos val="nextTo"/>
        <c:crossAx val="221448064"/>
        <c:crosses val="autoZero"/>
        <c:crossBetween val="between"/>
        <c:majorUnit val="10"/>
      </c:valAx>
    </c:plotArea>
    <c:legend>
      <c:legendPos val="r"/>
    </c:legend>
    <c:plotVisOnly val="1"/>
  </c:chart>
  <c:txPr>
    <a:bodyPr/>
    <a:lstStyle/>
    <a:p>
      <a:pPr>
        <a:defRPr sz="900"/>
      </a:pPr>
      <a:endParaRPr lang="ja-JP"/>
    </a:p>
  </c:txPr>
  <c:externalData r:id="rId1"/>
</c:chartSpace>
</file>

<file path=ppt/charts/chart4.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喫食頻度!$R$38</c:f>
              <c:strCache>
                <c:ptCount val="1"/>
                <c:pt idx="0">
                  <c:v>週1回以上</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喫食頻度!$R$39:$R$50</c:f>
              <c:numCache>
                <c:formatCode>0_ </c:formatCode>
                <c:ptCount val="12"/>
                <c:pt idx="0">
                  <c:v>18.349358974358974</c:v>
                </c:pt>
                <c:pt idx="1">
                  <c:v>21.15384615384616</c:v>
                </c:pt>
                <c:pt idx="2">
                  <c:v>11.111111111111105</c:v>
                </c:pt>
                <c:pt idx="3">
                  <c:v>18.548387096774189</c:v>
                </c:pt>
                <c:pt idx="4">
                  <c:v>22.756410256410252</c:v>
                </c:pt>
                <c:pt idx="5">
                  <c:v>13.942307692307697</c:v>
                </c:pt>
                <c:pt idx="6">
                  <c:v>11.05769230769231</c:v>
                </c:pt>
                <c:pt idx="7">
                  <c:v>12.5</c:v>
                </c:pt>
                <c:pt idx="8">
                  <c:v>16.82692307692307</c:v>
                </c:pt>
                <c:pt idx="9">
                  <c:v>14.903846153846157</c:v>
                </c:pt>
                <c:pt idx="10">
                  <c:v>25.961538461538463</c:v>
                </c:pt>
                <c:pt idx="11" formatCode="0.0_ ">
                  <c:v>28.846153846153836</c:v>
                </c:pt>
              </c:numCache>
            </c:numRef>
          </c:val>
        </c:ser>
        <c:ser>
          <c:idx val="1"/>
          <c:order val="1"/>
          <c:tx>
            <c:strRef>
              <c:f>喫食頻度!$S$38</c:f>
              <c:strCache>
                <c:ptCount val="1"/>
                <c:pt idx="0">
                  <c:v>2～3週間に1回</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喫食頻度!$S$39:$S$50</c:f>
              <c:numCache>
                <c:formatCode>0_ </c:formatCode>
                <c:ptCount val="12"/>
                <c:pt idx="0">
                  <c:v>25.08012820512819</c:v>
                </c:pt>
                <c:pt idx="1">
                  <c:v>25.641025641025639</c:v>
                </c:pt>
                <c:pt idx="2">
                  <c:v>21.825396825396826</c:v>
                </c:pt>
                <c:pt idx="3">
                  <c:v>26.344086021505376</c:v>
                </c:pt>
                <c:pt idx="4">
                  <c:v>27.724358974358974</c:v>
                </c:pt>
                <c:pt idx="5">
                  <c:v>22.435897435897438</c:v>
                </c:pt>
                <c:pt idx="6">
                  <c:v>20.67307692307693</c:v>
                </c:pt>
                <c:pt idx="7">
                  <c:v>23.557692307692307</c:v>
                </c:pt>
                <c:pt idx="8">
                  <c:v>25</c:v>
                </c:pt>
                <c:pt idx="9">
                  <c:v>22.59615384615384</c:v>
                </c:pt>
                <c:pt idx="10">
                  <c:v>32.692307692307693</c:v>
                </c:pt>
                <c:pt idx="11" formatCode="0.0_ ">
                  <c:v>25.961538461538463</c:v>
                </c:pt>
              </c:numCache>
            </c:numRef>
          </c:val>
        </c:ser>
        <c:ser>
          <c:idx val="2"/>
          <c:order val="2"/>
          <c:tx>
            <c:strRef>
              <c:f>喫食頻度!$T$38</c:f>
              <c:strCache>
                <c:ptCount val="1"/>
                <c:pt idx="0">
                  <c:v>月1回</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喫食頻度!$T$39:$T$50</c:f>
              <c:numCache>
                <c:formatCode>0_ </c:formatCode>
                <c:ptCount val="12"/>
                <c:pt idx="0">
                  <c:v>24.198717948717938</c:v>
                </c:pt>
                <c:pt idx="1">
                  <c:v>24.358974358974358</c:v>
                </c:pt>
                <c:pt idx="2">
                  <c:v>24.603174603174601</c:v>
                </c:pt>
                <c:pt idx="3">
                  <c:v>23.655913978494631</c:v>
                </c:pt>
                <c:pt idx="4">
                  <c:v>24.67948717948719</c:v>
                </c:pt>
                <c:pt idx="5">
                  <c:v>23.717948717948726</c:v>
                </c:pt>
                <c:pt idx="6">
                  <c:v>28.846153846153836</c:v>
                </c:pt>
                <c:pt idx="7">
                  <c:v>24.519230769230774</c:v>
                </c:pt>
                <c:pt idx="8">
                  <c:v>26.442307692307683</c:v>
                </c:pt>
                <c:pt idx="9">
                  <c:v>25</c:v>
                </c:pt>
                <c:pt idx="10">
                  <c:v>17.307692307692307</c:v>
                </c:pt>
                <c:pt idx="11" formatCode="0.0_ ">
                  <c:v>23.07692307692307</c:v>
                </c:pt>
              </c:numCache>
            </c:numRef>
          </c:val>
        </c:ser>
        <c:ser>
          <c:idx val="3"/>
          <c:order val="3"/>
          <c:tx>
            <c:strRef>
              <c:f>喫食頻度!$U$38</c:f>
              <c:strCache>
                <c:ptCount val="1"/>
                <c:pt idx="0">
                  <c:v>2～3月に1回</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喫食頻度!$U$39:$U$50</c:f>
              <c:numCache>
                <c:formatCode>0_ </c:formatCode>
                <c:ptCount val="12"/>
                <c:pt idx="0">
                  <c:v>16.746794871794865</c:v>
                </c:pt>
                <c:pt idx="1">
                  <c:v>14.262820512820516</c:v>
                </c:pt>
                <c:pt idx="2">
                  <c:v>25.793650793650798</c:v>
                </c:pt>
                <c:pt idx="3">
                  <c:v>14.784946236559144</c:v>
                </c:pt>
                <c:pt idx="4">
                  <c:v>13.782051282051283</c:v>
                </c:pt>
                <c:pt idx="5">
                  <c:v>19.711538461538467</c:v>
                </c:pt>
                <c:pt idx="6">
                  <c:v>17.788461538461526</c:v>
                </c:pt>
                <c:pt idx="7">
                  <c:v>22.59615384615384</c:v>
                </c:pt>
                <c:pt idx="8">
                  <c:v>18.269230769230766</c:v>
                </c:pt>
                <c:pt idx="9">
                  <c:v>21.63461538461539</c:v>
                </c:pt>
                <c:pt idx="10">
                  <c:v>9.6153846153846221</c:v>
                </c:pt>
                <c:pt idx="11" formatCode="0.0_ ">
                  <c:v>10.576923076923077</c:v>
                </c:pt>
              </c:numCache>
            </c:numRef>
          </c:val>
        </c:ser>
        <c:ser>
          <c:idx val="4"/>
          <c:order val="4"/>
          <c:tx>
            <c:strRef>
              <c:f>喫食頻度!$V$38</c:f>
              <c:strCache>
                <c:ptCount val="1"/>
                <c:pt idx="0">
                  <c:v>それ以下</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喫食頻度!$V$39:$V$50</c:f>
              <c:numCache>
                <c:formatCode>0_ </c:formatCode>
                <c:ptCount val="12"/>
                <c:pt idx="0">
                  <c:v>14.423076923076922</c:v>
                </c:pt>
                <c:pt idx="1">
                  <c:v>13.782051282051283</c:v>
                </c:pt>
                <c:pt idx="2">
                  <c:v>15.079365079365079</c:v>
                </c:pt>
                <c:pt idx="3">
                  <c:v>15.053763440860216</c:v>
                </c:pt>
                <c:pt idx="4">
                  <c:v>10.256410256410259</c:v>
                </c:pt>
                <c:pt idx="5">
                  <c:v>18.589743589743573</c:v>
                </c:pt>
                <c:pt idx="6">
                  <c:v>21.63461538461539</c:v>
                </c:pt>
                <c:pt idx="7">
                  <c:v>14.903846153846157</c:v>
                </c:pt>
                <c:pt idx="8">
                  <c:v>12.980769230769239</c:v>
                </c:pt>
                <c:pt idx="9">
                  <c:v>14.903846153846157</c:v>
                </c:pt>
                <c:pt idx="10">
                  <c:v>12.980769230769239</c:v>
                </c:pt>
                <c:pt idx="11" formatCode="0.0_ ">
                  <c:v>9.1346153846153797</c:v>
                </c:pt>
              </c:numCache>
            </c:numRef>
          </c:val>
        </c:ser>
        <c:ser>
          <c:idx val="5"/>
          <c:order val="5"/>
          <c:tx>
            <c:strRef>
              <c:f>喫食頻度!$W$38</c:f>
              <c:strCache>
                <c:ptCount val="1"/>
                <c:pt idx="0">
                  <c:v>食べない</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喫食頻度!$W$39:$W$50</c:f>
              <c:numCache>
                <c:formatCode>0_ </c:formatCode>
                <c:ptCount val="12"/>
                <c:pt idx="0">
                  <c:v>1.2019230769230766</c:v>
                </c:pt>
                <c:pt idx="1">
                  <c:v>0.80128205128205099</c:v>
                </c:pt>
                <c:pt idx="2">
                  <c:v>1.5873015873015872</c:v>
                </c:pt>
                <c:pt idx="3">
                  <c:v>1.6129032258064515</c:v>
                </c:pt>
                <c:pt idx="4">
                  <c:v>0.80128205128205099</c:v>
                </c:pt>
                <c:pt idx="5">
                  <c:v>1.602564102564102</c:v>
                </c:pt>
                <c:pt idx="6">
                  <c:v>0</c:v>
                </c:pt>
                <c:pt idx="7">
                  <c:v>1.9230769230769238</c:v>
                </c:pt>
                <c:pt idx="8">
                  <c:v>0.48076923076923078</c:v>
                </c:pt>
                <c:pt idx="9">
                  <c:v>0.96153846153846168</c:v>
                </c:pt>
                <c:pt idx="10">
                  <c:v>1.4423076923076916</c:v>
                </c:pt>
                <c:pt idx="11" formatCode="0.0_ ">
                  <c:v>2.4038461538461537</c:v>
                </c:pt>
              </c:numCache>
            </c:numRef>
          </c:val>
        </c:ser>
        <c:overlap val="100"/>
        <c:axId val="191609088"/>
        <c:axId val="191614976"/>
      </c:barChart>
      <c:catAx>
        <c:axId val="191609088"/>
        <c:scaling>
          <c:orientation val="maxMin"/>
        </c:scaling>
        <c:axPos val="l"/>
        <c:tickLblPos val="nextTo"/>
        <c:txPr>
          <a:bodyPr/>
          <a:lstStyle/>
          <a:p>
            <a:pPr>
              <a:defRPr sz="800"/>
            </a:pPr>
            <a:endParaRPr lang="ja-JP"/>
          </a:p>
        </c:txPr>
        <c:crossAx val="191614976"/>
        <c:crosses val="autoZero"/>
        <c:auto val="1"/>
        <c:lblAlgn val="ctr"/>
        <c:lblOffset val="100"/>
      </c:catAx>
      <c:valAx>
        <c:axId val="191614976"/>
        <c:scaling>
          <c:orientation val="minMax"/>
        </c:scaling>
        <c:axPos val="t"/>
        <c:majorGridlines/>
        <c:numFmt formatCode="0%" sourceLinked="1"/>
        <c:tickLblPos val="nextTo"/>
        <c:txPr>
          <a:bodyPr/>
          <a:lstStyle/>
          <a:p>
            <a:pPr>
              <a:defRPr sz="800"/>
            </a:pPr>
            <a:endParaRPr lang="ja-JP"/>
          </a:p>
        </c:txPr>
        <c:crossAx val="191609088"/>
        <c:crosses val="autoZero"/>
        <c:crossBetween val="between"/>
      </c:valAx>
    </c:plotArea>
    <c:legend>
      <c:legendPos val="b"/>
      <c:layout/>
      <c:txPr>
        <a:bodyPr/>
        <a:lstStyle/>
        <a:p>
          <a:pPr>
            <a:defRPr sz="800"/>
          </a:pPr>
          <a:endParaRPr lang="ja-JP"/>
        </a:p>
      </c:txPr>
    </c:legend>
    <c:plotVisOnly val="1"/>
  </c:chart>
  <c:externalData r:id="rId1"/>
</c:chartSpace>
</file>

<file path=ppt/charts/chart40.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おいしいタイプ!$K$93</c:f>
              <c:strCache>
                <c:ptCount val="1"/>
                <c:pt idx="0">
                  <c:v>2005年</c:v>
                </c:pt>
              </c:strCache>
            </c:strRef>
          </c:tx>
          <c:cat>
            <c:strRef>
              <c:f>おいしいタイプ!$J$94:$J$98</c:f>
              <c:strCache>
                <c:ptCount val="5"/>
                <c:pt idx="0">
                  <c:v>乾麺</c:v>
                </c:pt>
                <c:pt idx="1">
                  <c:v>なま麺</c:v>
                </c:pt>
                <c:pt idx="2">
                  <c:v>ゆで麺</c:v>
                </c:pt>
                <c:pt idx="3">
                  <c:v>冷凍麺</c:v>
                </c:pt>
                <c:pt idx="4">
                  <c:v>即席麺</c:v>
                </c:pt>
              </c:strCache>
            </c:strRef>
          </c:cat>
          <c:val>
            <c:numRef>
              <c:f>おいしいタイプ!$K$94:$K$98</c:f>
              <c:numCache>
                <c:formatCode>0.0_ </c:formatCode>
                <c:ptCount val="5"/>
                <c:pt idx="0">
                  <c:v>72.099999999999994</c:v>
                </c:pt>
                <c:pt idx="1">
                  <c:v>20.6</c:v>
                </c:pt>
                <c:pt idx="2">
                  <c:v>11.1</c:v>
                </c:pt>
                <c:pt idx="3">
                  <c:v>6.4</c:v>
                </c:pt>
                <c:pt idx="4">
                  <c:v>4.4000000000000004</c:v>
                </c:pt>
              </c:numCache>
            </c:numRef>
          </c:val>
        </c:ser>
        <c:ser>
          <c:idx val="1"/>
          <c:order val="1"/>
          <c:tx>
            <c:strRef>
              <c:f>おいしいタイプ!$L$93</c:f>
              <c:strCache>
                <c:ptCount val="1"/>
                <c:pt idx="0">
                  <c:v>2009年</c:v>
                </c:pt>
              </c:strCache>
            </c:strRef>
          </c:tx>
          <c:cat>
            <c:strRef>
              <c:f>おいしいタイプ!$J$94:$J$98</c:f>
              <c:strCache>
                <c:ptCount val="5"/>
                <c:pt idx="0">
                  <c:v>乾麺</c:v>
                </c:pt>
                <c:pt idx="1">
                  <c:v>なま麺</c:v>
                </c:pt>
                <c:pt idx="2">
                  <c:v>ゆで麺</c:v>
                </c:pt>
                <c:pt idx="3">
                  <c:v>冷凍麺</c:v>
                </c:pt>
                <c:pt idx="4">
                  <c:v>即席麺</c:v>
                </c:pt>
              </c:strCache>
            </c:strRef>
          </c:cat>
          <c:val>
            <c:numRef>
              <c:f>おいしいタイプ!$L$94:$L$98</c:f>
              <c:numCache>
                <c:formatCode>0.0_ </c:formatCode>
                <c:ptCount val="5"/>
                <c:pt idx="0">
                  <c:v>70.8</c:v>
                </c:pt>
                <c:pt idx="1">
                  <c:v>23.3</c:v>
                </c:pt>
                <c:pt idx="2">
                  <c:v>9.4</c:v>
                </c:pt>
                <c:pt idx="3">
                  <c:v>6.9</c:v>
                </c:pt>
                <c:pt idx="4">
                  <c:v>4.5999999999999996</c:v>
                </c:pt>
              </c:numCache>
            </c:numRef>
          </c:val>
        </c:ser>
        <c:ser>
          <c:idx val="2"/>
          <c:order val="2"/>
          <c:tx>
            <c:strRef>
              <c:f>おいしいタイプ!$M$93</c:f>
              <c:strCache>
                <c:ptCount val="1"/>
                <c:pt idx="0">
                  <c:v>2012年</c:v>
                </c:pt>
              </c:strCache>
            </c:strRef>
          </c:tx>
          <c:cat>
            <c:strRef>
              <c:f>おいしいタイプ!$J$94:$J$98</c:f>
              <c:strCache>
                <c:ptCount val="5"/>
                <c:pt idx="0">
                  <c:v>乾麺</c:v>
                </c:pt>
                <c:pt idx="1">
                  <c:v>なま麺</c:v>
                </c:pt>
                <c:pt idx="2">
                  <c:v>ゆで麺</c:v>
                </c:pt>
                <c:pt idx="3">
                  <c:v>冷凍麺</c:v>
                </c:pt>
                <c:pt idx="4">
                  <c:v>即席麺</c:v>
                </c:pt>
              </c:strCache>
            </c:strRef>
          </c:cat>
          <c:val>
            <c:numRef>
              <c:f>おいしいタイプ!$M$94:$M$98</c:f>
              <c:numCache>
                <c:formatCode>0.0_ </c:formatCode>
                <c:ptCount val="5"/>
                <c:pt idx="0">
                  <c:v>65.544871794871781</c:v>
                </c:pt>
                <c:pt idx="1">
                  <c:v>28.205128205128172</c:v>
                </c:pt>
                <c:pt idx="2">
                  <c:v>10.576923076923077</c:v>
                </c:pt>
                <c:pt idx="3">
                  <c:v>9.2147435897435912</c:v>
                </c:pt>
                <c:pt idx="4">
                  <c:v>5.1282051282051277</c:v>
                </c:pt>
              </c:numCache>
            </c:numRef>
          </c:val>
        </c:ser>
        <c:axId val="222352512"/>
        <c:axId val="222354048"/>
      </c:barChart>
      <c:catAx>
        <c:axId val="222352512"/>
        <c:scaling>
          <c:orientation val="minMax"/>
        </c:scaling>
        <c:axPos val="b"/>
        <c:tickLblPos val="nextTo"/>
        <c:txPr>
          <a:bodyPr/>
          <a:lstStyle/>
          <a:p>
            <a:pPr>
              <a:defRPr sz="900"/>
            </a:pPr>
            <a:endParaRPr lang="ja-JP"/>
          </a:p>
        </c:txPr>
        <c:crossAx val="222354048"/>
        <c:crosses val="autoZero"/>
        <c:auto val="1"/>
        <c:lblAlgn val="ctr"/>
        <c:lblOffset val="100"/>
      </c:catAx>
      <c:valAx>
        <c:axId val="222354048"/>
        <c:scaling>
          <c:orientation val="minMax"/>
        </c:scaling>
        <c:axPos val="l"/>
        <c:majorGridlines/>
        <c:numFmt formatCode="0.0_ " sourceLinked="1"/>
        <c:tickLblPos val="nextTo"/>
        <c:crossAx val="222352512"/>
        <c:crosses val="autoZero"/>
        <c:crossBetween val="between"/>
      </c:valAx>
    </c:plotArea>
    <c:legend>
      <c:legendPos val="b"/>
    </c:legend>
    <c:plotVisOnly val="1"/>
  </c:chart>
  <c:txPr>
    <a:bodyPr/>
    <a:lstStyle/>
    <a:p>
      <a:pPr>
        <a:defRPr sz="900"/>
      </a:pPr>
      <a:endParaRPr lang="ja-JP"/>
    </a:p>
  </c:txPr>
  <c:externalData r:id="rId1"/>
</c:chartSpace>
</file>

<file path=ppt/charts/chart41.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おいしいタイプ!$K$100</c:f>
              <c:strCache>
                <c:ptCount val="1"/>
                <c:pt idx="0">
                  <c:v>乾麺</c:v>
                </c:pt>
              </c:strCache>
            </c:strRef>
          </c:tx>
          <c:cat>
            <c:strRef>
              <c:f>おいしいタイプ!$J$101:$J$112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おいしいタイプ!$K$101:$K$112</c:f>
              <c:numCache>
                <c:formatCode>0.0_ </c:formatCode>
                <c:ptCount val="12"/>
                <c:pt idx="0">
                  <c:v>65.544871794871781</c:v>
                </c:pt>
                <c:pt idx="1">
                  <c:v>63.942307692307644</c:v>
                </c:pt>
                <c:pt idx="2">
                  <c:v>71.031746031746039</c:v>
                </c:pt>
                <c:pt idx="3">
                  <c:v>64.516129032258064</c:v>
                </c:pt>
                <c:pt idx="4">
                  <c:v>60.416666666666536</c:v>
                </c:pt>
                <c:pt idx="5">
                  <c:v>70.673076923076778</c:v>
                </c:pt>
                <c:pt idx="6">
                  <c:v>55.769230769230781</c:v>
                </c:pt>
                <c:pt idx="7">
                  <c:v>55.28846153846154</c:v>
                </c:pt>
                <c:pt idx="8">
                  <c:v>65.865384615384528</c:v>
                </c:pt>
                <c:pt idx="9">
                  <c:v>70.673076923076778</c:v>
                </c:pt>
                <c:pt idx="10">
                  <c:v>74.519230769230887</c:v>
                </c:pt>
                <c:pt idx="11">
                  <c:v>71.153846153846004</c:v>
                </c:pt>
              </c:numCache>
            </c:numRef>
          </c:val>
        </c:ser>
        <c:ser>
          <c:idx val="1"/>
          <c:order val="1"/>
          <c:tx>
            <c:strRef>
              <c:f>おいしいタイプ!$L$100</c:f>
              <c:strCache>
                <c:ptCount val="1"/>
                <c:pt idx="0">
                  <c:v>なま麺</c:v>
                </c:pt>
              </c:strCache>
            </c:strRef>
          </c:tx>
          <c:cat>
            <c:strRef>
              <c:f>おいしいタイプ!$J$101:$J$112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おいしいタイプ!$L$101:$L$112</c:f>
              <c:numCache>
                <c:formatCode>0.0_ </c:formatCode>
                <c:ptCount val="12"/>
                <c:pt idx="0">
                  <c:v>28.205128205128172</c:v>
                </c:pt>
                <c:pt idx="1">
                  <c:v>31.25</c:v>
                </c:pt>
                <c:pt idx="2">
                  <c:v>23.41269841269844</c:v>
                </c:pt>
                <c:pt idx="3">
                  <c:v>26.344086021505376</c:v>
                </c:pt>
                <c:pt idx="4">
                  <c:v>27.243589743589713</c:v>
                </c:pt>
                <c:pt idx="5">
                  <c:v>29.166666666666668</c:v>
                </c:pt>
                <c:pt idx="6">
                  <c:v>38.461538461538446</c:v>
                </c:pt>
                <c:pt idx="7">
                  <c:v>43.75</c:v>
                </c:pt>
                <c:pt idx="8">
                  <c:v>32.211538461538446</c:v>
                </c:pt>
                <c:pt idx="9">
                  <c:v>24.038461538461529</c:v>
                </c:pt>
                <c:pt idx="10">
                  <c:v>19.230769230769184</c:v>
                </c:pt>
                <c:pt idx="11">
                  <c:v>11.538461538461538</c:v>
                </c:pt>
              </c:numCache>
            </c:numRef>
          </c:val>
        </c:ser>
        <c:ser>
          <c:idx val="2"/>
          <c:order val="2"/>
          <c:tx>
            <c:strRef>
              <c:f>おいしいタイプ!$M$100</c:f>
              <c:strCache>
                <c:ptCount val="1"/>
                <c:pt idx="0">
                  <c:v>ゆで麺</c:v>
                </c:pt>
              </c:strCache>
            </c:strRef>
          </c:tx>
          <c:cat>
            <c:strRef>
              <c:f>おいしいタイプ!$J$101:$J$112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おいしいタイプ!$M$101:$M$112</c:f>
              <c:numCache>
                <c:formatCode>0.0_ </c:formatCode>
                <c:ptCount val="12"/>
                <c:pt idx="0">
                  <c:v>10.576923076923077</c:v>
                </c:pt>
                <c:pt idx="1">
                  <c:v>10.096153846153847</c:v>
                </c:pt>
                <c:pt idx="2">
                  <c:v>9.5238095238095237</c:v>
                </c:pt>
                <c:pt idx="3">
                  <c:v>12.096774193548399</c:v>
                </c:pt>
                <c:pt idx="4">
                  <c:v>13.461538461538462</c:v>
                </c:pt>
                <c:pt idx="5">
                  <c:v>7.6923076923076925</c:v>
                </c:pt>
                <c:pt idx="6">
                  <c:v>13.942307692307702</c:v>
                </c:pt>
                <c:pt idx="7">
                  <c:v>12.5</c:v>
                </c:pt>
                <c:pt idx="8">
                  <c:v>7.2115384615384608</c:v>
                </c:pt>
                <c:pt idx="9">
                  <c:v>8.1730769230769234</c:v>
                </c:pt>
                <c:pt idx="10">
                  <c:v>8.1730769230769234</c:v>
                </c:pt>
                <c:pt idx="11">
                  <c:v>13.461538461538462</c:v>
                </c:pt>
              </c:numCache>
            </c:numRef>
          </c:val>
        </c:ser>
        <c:ser>
          <c:idx val="3"/>
          <c:order val="3"/>
          <c:tx>
            <c:strRef>
              <c:f>おいしいタイプ!$N$100</c:f>
              <c:strCache>
                <c:ptCount val="1"/>
                <c:pt idx="0">
                  <c:v>冷凍麺</c:v>
                </c:pt>
              </c:strCache>
            </c:strRef>
          </c:tx>
          <c:cat>
            <c:strRef>
              <c:f>おいしいタイプ!$J$101:$J$112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おいしいタイプ!$N$101:$N$112</c:f>
              <c:numCache>
                <c:formatCode>0.0_ </c:formatCode>
                <c:ptCount val="12"/>
                <c:pt idx="0">
                  <c:v>9.2147435897435912</c:v>
                </c:pt>
                <c:pt idx="1">
                  <c:v>9.4551282051282222</c:v>
                </c:pt>
                <c:pt idx="2">
                  <c:v>5.9523809523809463</c:v>
                </c:pt>
                <c:pt idx="3">
                  <c:v>11.021505376344086</c:v>
                </c:pt>
                <c:pt idx="4">
                  <c:v>6.5705128205128212</c:v>
                </c:pt>
                <c:pt idx="5">
                  <c:v>11.858974358974359</c:v>
                </c:pt>
                <c:pt idx="6">
                  <c:v>7.6923076923076925</c:v>
                </c:pt>
                <c:pt idx="7">
                  <c:v>12.019230769230768</c:v>
                </c:pt>
                <c:pt idx="8">
                  <c:v>9.615384615384631</c:v>
                </c:pt>
                <c:pt idx="9">
                  <c:v>9.615384615384631</c:v>
                </c:pt>
                <c:pt idx="10">
                  <c:v>8.653846153846164</c:v>
                </c:pt>
                <c:pt idx="11">
                  <c:v>7.6923076923076925</c:v>
                </c:pt>
              </c:numCache>
            </c:numRef>
          </c:val>
        </c:ser>
        <c:ser>
          <c:idx val="4"/>
          <c:order val="4"/>
          <c:tx>
            <c:strRef>
              <c:f>おいしいタイプ!$O$100</c:f>
              <c:strCache>
                <c:ptCount val="1"/>
                <c:pt idx="0">
                  <c:v>即席麺</c:v>
                </c:pt>
              </c:strCache>
            </c:strRef>
          </c:tx>
          <c:cat>
            <c:strRef>
              <c:f>おいしいタイプ!$J$101:$J$112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おいしいタイプ!$O$101:$O$112</c:f>
              <c:numCache>
                <c:formatCode>0.0_ </c:formatCode>
                <c:ptCount val="12"/>
                <c:pt idx="0">
                  <c:v>5.1282051282051277</c:v>
                </c:pt>
                <c:pt idx="1">
                  <c:v>5.1282051282051277</c:v>
                </c:pt>
                <c:pt idx="2">
                  <c:v>4.3650793650793664</c:v>
                </c:pt>
                <c:pt idx="3">
                  <c:v>5.6451612903225801</c:v>
                </c:pt>
                <c:pt idx="4">
                  <c:v>5.7692307692307692</c:v>
                </c:pt>
                <c:pt idx="5">
                  <c:v>4.4871794871794872</c:v>
                </c:pt>
                <c:pt idx="6">
                  <c:v>6.25</c:v>
                </c:pt>
                <c:pt idx="7">
                  <c:v>9.615384615384631</c:v>
                </c:pt>
                <c:pt idx="8">
                  <c:v>5.7692307692307692</c:v>
                </c:pt>
                <c:pt idx="9">
                  <c:v>2.4038461538461537</c:v>
                </c:pt>
                <c:pt idx="10">
                  <c:v>1.9230769230769249</c:v>
                </c:pt>
                <c:pt idx="11">
                  <c:v>4.8076923076923084</c:v>
                </c:pt>
              </c:numCache>
            </c:numRef>
          </c:val>
        </c:ser>
        <c:marker val="1"/>
        <c:axId val="222397568"/>
        <c:axId val="222399104"/>
      </c:lineChart>
      <c:catAx>
        <c:axId val="222397568"/>
        <c:scaling>
          <c:orientation val="minMax"/>
        </c:scaling>
        <c:axPos val="b"/>
        <c:tickLblPos val="nextTo"/>
        <c:crossAx val="222399104"/>
        <c:crosses val="autoZero"/>
        <c:auto val="1"/>
        <c:lblAlgn val="ctr"/>
        <c:lblOffset val="100"/>
      </c:catAx>
      <c:valAx>
        <c:axId val="222399104"/>
        <c:scaling>
          <c:orientation val="minMax"/>
          <c:min val="0"/>
        </c:scaling>
        <c:axPos val="l"/>
        <c:majorGridlines/>
        <c:numFmt formatCode="0.0_ " sourceLinked="1"/>
        <c:tickLblPos val="nextTo"/>
        <c:crossAx val="222397568"/>
        <c:crosses val="autoZero"/>
        <c:crossBetween val="between"/>
        <c:majorUnit val="10"/>
      </c:valAx>
    </c:plotArea>
    <c:legend>
      <c:legendPos val="r"/>
    </c:legend>
    <c:plotVisOnly val="1"/>
  </c:chart>
  <c:txPr>
    <a:bodyPr/>
    <a:lstStyle/>
    <a:p>
      <a:pPr>
        <a:defRPr sz="800"/>
      </a:pPr>
      <a:endParaRPr lang="ja-JP"/>
    </a:p>
  </c:txPr>
  <c:externalData r:id="rId1"/>
</c:chartSpace>
</file>

<file path=ppt/charts/chart42.xml><?xml version="1.0" encoding="utf-8"?>
<c:chartSpace xmlns:c="http://schemas.openxmlformats.org/drawingml/2006/chart" xmlns:a="http://schemas.openxmlformats.org/drawingml/2006/main" xmlns:r="http://schemas.openxmlformats.org/officeDocument/2006/relationships">
  <c:date1904 val="1"/>
  <c:lang val="ja-JP"/>
  <c:chart>
    <c:plotArea>
      <c:layout/>
      <c:barChart>
        <c:barDir val="bar"/>
        <c:grouping val="clustered"/>
        <c:ser>
          <c:idx val="0"/>
          <c:order val="0"/>
          <c:tx>
            <c:strRef>
              <c:f>Sheet7!$U$4</c:f>
              <c:strCache>
                <c:ptCount val="1"/>
                <c:pt idx="0">
                  <c:v>2005年</c:v>
                </c:pt>
              </c:strCache>
            </c:strRef>
          </c:tx>
          <c:cat>
            <c:strRef>
              <c:f>Sheet7!$T$5:$T$18</c:f>
              <c:strCache>
                <c:ptCount val="14"/>
                <c:pt idx="0">
                  <c:v>長期間保存が利く</c:v>
                </c:pt>
                <c:pt idx="1">
                  <c:v>買い置きが出来る（まとめ買いが出来る）</c:v>
                </c:pt>
                <c:pt idx="2">
                  <c:v>調理の手間がなく、手軽</c:v>
                </c:pt>
                <c:pt idx="3">
                  <c:v>調理時間がかからない</c:v>
                </c:pt>
                <c:pt idx="4">
                  <c:v>価格が手頃</c:v>
                </c:pt>
                <c:pt idx="5">
                  <c:v>自分で作るよりおいしい</c:v>
                </c:pt>
                <c:pt idx="6">
                  <c:v>品質が良い</c:v>
                </c:pt>
                <c:pt idx="7">
                  <c:v>調理の際にでるゴミが少ない</c:v>
                </c:pt>
                <c:pt idx="8">
                  <c:v>種類が豊富でいろいろ選べる</c:v>
                </c:pt>
                <c:pt idx="9">
                  <c:v>いろいろな具材が入っていて健康的</c:v>
                </c:pt>
                <c:pt idx="10">
                  <c:v>量（ボリューム）がちょうど良い</c:v>
                </c:pt>
                <c:pt idx="11">
                  <c:v>鮮度が高い（新鮮）</c:v>
                </c:pt>
                <c:pt idx="12">
                  <c:v>保存料が必要ない</c:v>
                </c:pt>
                <c:pt idx="13">
                  <c:v>上記で当てはまるものはひとつもない</c:v>
                </c:pt>
              </c:strCache>
            </c:strRef>
          </c:cat>
          <c:val>
            <c:numRef>
              <c:f>Sheet7!$U$5:$U$18</c:f>
              <c:numCache>
                <c:formatCode>0.0_ </c:formatCode>
                <c:ptCount val="14"/>
                <c:pt idx="0">
                  <c:v>80.8</c:v>
                </c:pt>
                <c:pt idx="1">
                  <c:v>56.9</c:v>
                </c:pt>
                <c:pt idx="2">
                  <c:v>46.8</c:v>
                </c:pt>
                <c:pt idx="3">
                  <c:v>36.1</c:v>
                </c:pt>
                <c:pt idx="4">
                  <c:v>29</c:v>
                </c:pt>
                <c:pt idx="5">
                  <c:v>16.8</c:v>
                </c:pt>
                <c:pt idx="6">
                  <c:v>16</c:v>
                </c:pt>
                <c:pt idx="7">
                  <c:v>7.6</c:v>
                </c:pt>
                <c:pt idx="8">
                  <c:v>8.3000000000000007</c:v>
                </c:pt>
                <c:pt idx="9">
                  <c:v>5.8</c:v>
                </c:pt>
                <c:pt idx="10">
                  <c:v>10.9</c:v>
                </c:pt>
                <c:pt idx="11">
                  <c:v>9</c:v>
                </c:pt>
                <c:pt idx="12">
                  <c:v>10.4</c:v>
                </c:pt>
                <c:pt idx="13">
                  <c:v>3.4</c:v>
                </c:pt>
              </c:numCache>
            </c:numRef>
          </c:val>
        </c:ser>
        <c:ser>
          <c:idx val="1"/>
          <c:order val="1"/>
          <c:tx>
            <c:strRef>
              <c:f>Sheet7!$V$4</c:f>
              <c:strCache>
                <c:ptCount val="1"/>
                <c:pt idx="0">
                  <c:v>2009年</c:v>
                </c:pt>
              </c:strCache>
            </c:strRef>
          </c:tx>
          <c:cat>
            <c:strRef>
              <c:f>Sheet7!$T$5:$T$18</c:f>
              <c:strCache>
                <c:ptCount val="14"/>
                <c:pt idx="0">
                  <c:v>長期間保存が利く</c:v>
                </c:pt>
                <c:pt idx="1">
                  <c:v>買い置きが出来る（まとめ買いが出来る）</c:v>
                </c:pt>
                <c:pt idx="2">
                  <c:v>調理の手間がなく、手軽</c:v>
                </c:pt>
                <c:pt idx="3">
                  <c:v>調理時間がかからない</c:v>
                </c:pt>
                <c:pt idx="4">
                  <c:v>価格が手頃</c:v>
                </c:pt>
                <c:pt idx="5">
                  <c:v>自分で作るよりおいしい</c:v>
                </c:pt>
                <c:pt idx="6">
                  <c:v>品質が良い</c:v>
                </c:pt>
                <c:pt idx="7">
                  <c:v>調理の際にでるゴミが少ない</c:v>
                </c:pt>
                <c:pt idx="8">
                  <c:v>種類が豊富でいろいろ選べる</c:v>
                </c:pt>
                <c:pt idx="9">
                  <c:v>いろいろな具材が入っていて健康的</c:v>
                </c:pt>
                <c:pt idx="10">
                  <c:v>量（ボリューム）がちょうど良い</c:v>
                </c:pt>
                <c:pt idx="11">
                  <c:v>鮮度が高い（新鮮）</c:v>
                </c:pt>
                <c:pt idx="12">
                  <c:v>保存料が必要ない</c:v>
                </c:pt>
                <c:pt idx="13">
                  <c:v>上記で当てはまるものはひとつもない</c:v>
                </c:pt>
              </c:strCache>
            </c:strRef>
          </c:cat>
          <c:val>
            <c:numRef>
              <c:f>Sheet7!$V$5:$V$18</c:f>
              <c:numCache>
                <c:formatCode>0.0_ </c:formatCode>
                <c:ptCount val="14"/>
                <c:pt idx="0">
                  <c:v>78.8</c:v>
                </c:pt>
                <c:pt idx="1">
                  <c:v>55</c:v>
                </c:pt>
                <c:pt idx="2">
                  <c:v>43.4</c:v>
                </c:pt>
                <c:pt idx="3">
                  <c:v>35.9</c:v>
                </c:pt>
                <c:pt idx="4">
                  <c:v>28.9</c:v>
                </c:pt>
                <c:pt idx="5">
                  <c:v>19</c:v>
                </c:pt>
                <c:pt idx="6">
                  <c:v>14</c:v>
                </c:pt>
                <c:pt idx="7">
                  <c:v>4.8</c:v>
                </c:pt>
                <c:pt idx="8">
                  <c:v>7.6</c:v>
                </c:pt>
                <c:pt idx="9">
                  <c:v>3.1</c:v>
                </c:pt>
                <c:pt idx="10">
                  <c:v>7.5</c:v>
                </c:pt>
                <c:pt idx="11">
                  <c:v>5.3</c:v>
                </c:pt>
                <c:pt idx="12">
                  <c:v>7.5</c:v>
                </c:pt>
                <c:pt idx="13">
                  <c:v>2.4</c:v>
                </c:pt>
              </c:numCache>
            </c:numRef>
          </c:val>
        </c:ser>
        <c:ser>
          <c:idx val="2"/>
          <c:order val="2"/>
          <c:tx>
            <c:strRef>
              <c:f>Sheet7!$W$4</c:f>
              <c:strCache>
                <c:ptCount val="1"/>
                <c:pt idx="0">
                  <c:v>2012年</c:v>
                </c:pt>
              </c:strCache>
            </c:strRef>
          </c:tx>
          <c:cat>
            <c:strRef>
              <c:f>Sheet7!$T$5:$T$18</c:f>
              <c:strCache>
                <c:ptCount val="14"/>
                <c:pt idx="0">
                  <c:v>長期間保存が利く</c:v>
                </c:pt>
                <c:pt idx="1">
                  <c:v>買い置きが出来る（まとめ買いが出来る）</c:v>
                </c:pt>
                <c:pt idx="2">
                  <c:v>調理の手間がなく、手軽</c:v>
                </c:pt>
                <c:pt idx="3">
                  <c:v>調理時間がかからない</c:v>
                </c:pt>
                <c:pt idx="4">
                  <c:v>価格が手頃</c:v>
                </c:pt>
                <c:pt idx="5">
                  <c:v>自分で作るよりおいしい</c:v>
                </c:pt>
                <c:pt idx="6">
                  <c:v>品質が良い</c:v>
                </c:pt>
                <c:pt idx="7">
                  <c:v>調理の際にでるゴミが少ない</c:v>
                </c:pt>
                <c:pt idx="8">
                  <c:v>種類が豊富でいろいろ選べる</c:v>
                </c:pt>
                <c:pt idx="9">
                  <c:v>いろいろな具材が入っていて健康的</c:v>
                </c:pt>
                <c:pt idx="10">
                  <c:v>量（ボリューム）がちょうど良い</c:v>
                </c:pt>
                <c:pt idx="11">
                  <c:v>鮮度が高い（新鮮）</c:v>
                </c:pt>
                <c:pt idx="12">
                  <c:v>保存料が必要ない</c:v>
                </c:pt>
                <c:pt idx="13">
                  <c:v>上記で当てはまるものはひとつもない</c:v>
                </c:pt>
              </c:strCache>
            </c:strRef>
          </c:cat>
          <c:val>
            <c:numRef>
              <c:f>Sheet7!$W$5:$W$18</c:f>
              <c:numCache>
                <c:formatCode>0.0_ </c:formatCode>
                <c:ptCount val="14"/>
                <c:pt idx="0">
                  <c:v>81.169871794871653</c:v>
                </c:pt>
                <c:pt idx="1">
                  <c:v>58.733974358974407</c:v>
                </c:pt>
                <c:pt idx="2">
                  <c:v>44.951923076923045</c:v>
                </c:pt>
                <c:pt idx="3">
                  <c:v>38.221153846153946</c:v>
                </c:pt>
                <c:pt idx="4">
                  <c:v>35.817307692307608</c:v>
                </c:pt>
                <c:pt idx="5">
                  <c:v>17.868589743589713</c:v>
                </c:pt>
                <c:pt idx="6">
                  <c:v>16.185897435897438</c:v>
                </c:pt>
                <c:pt idx="7">
                  <c:v>7.1314102564102466</c:v>
                </c:pt>
                <c:pt idx="8">
                  <c:v>6.6506410256410318</c:v>
                </c:pt>
                <c:pt idx="9">
                  <c:v>5.208333333333341</c:v>
                </c:pt>
                <c:pt idx="10">
                  <c:v>9.5352564102564088</c:v>
                </c:pt>
                <c:pt idx="11">
                  <c:v>6.5705128205128212</c:v>
                </c:pt>
                <c:pt idx="12">
                  <c:v>7.2916666666666714</c:v>
                </c:pt>
                <c:pt idx="13">
                  <c:v>4.0064102564102466</c:v>
                </c:pt>
              </c:numCache>
            </c:numRef>
          </c:val>
        </c:ser>
        <c:axId val="222531584"/>
        <c:axId val="222533120"/>
      </c:barChart>
      <c:catAx>
        <c:axId val="222531584"/>
        <c:scaling>
          <c:orientation val="maxMin"/>
        </c:scaling>
        <c:axPos val="l"/>
        <c:tickLblPos val="nextTo"/>
        <c:txPr>
          <a:bodyPr/>
          <a:lstStyle/>
          <a:p>
            <a:pPr>
              <a:defRPr sz="600"/>
            </a:pPr>
            <a:endParaRPr lang="ja-JP"/>
          </a:p>
        </c:txPr>
        <c:crossAx val="222533120"/>
        <c:crosses val="autoZero"/>
        <c:auto val="1"/>
        <c:lblAlgn val="ctr"/>
        <c:lblOffset val="100"/>
      </c:catAx>
      <c:valAx>
        <c:axId val="222533120"/>
        <c:scaling>
          <c:orientation val="minMax"/>
        </c:scaling>
        <c:axPos val="t"/>
        <c:majorGridlines/>
        <c:numFmt formatCode="0.0_ " sourceLinked="1"/>
        <c:tickLblPos val="nextTo"/>
        <c:txPr>
          <a:bodyPr/>
          <a:lstStyle/>
          <a:p>
            <a:pPr>
              <a:defRPr sz="600"/>
            </a:pPr>
            <a:endParaRPr lang="ja-JP"/>
          </a:p>
        </c:txPr>
        <c:crossAx val="222531584"/>
        <c:crosses val="autoZero"/>
        <c:crossBetween val="between"/>
      </c:valAx>
    </c:plotArea>
    <c:legend>
      <c:legendPos val="b"/>
      <c:txPr>
        <a:bodyPr/>
        <a:lstStyle/>
        <a:p>
          <a:pPr>
            <a:defRPr sz="600"/>
          </a:pPr>
          <a:endParaRPr lang="ja-JP"/>
        </a:p>
      </c:txPr>
    </c:legend>
    <c:plotVisOnly val="1"/>
  </c:chart>
  <c:externalData r:id="rId1"/>
</c:chartSpace>
</file>

<file path=ppt/charts/chart43.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clustered"/>
        <c:ser>
          <c:idx val="0"/>
          <c:order val="0"/>
          <c:tx>
            <c:strRef>
              <c:f>Sheet7!$U$31</c:f>
              <c:strCache>
                <c:ptCount val="1"/>
                <c:pt idx="0">
                  <c:v>2005年</c:v>
                </c:pt>
              </c:strCache>
            </c:strRef>
          </c:tx>
          <c:cat>
            <c:strRef>
              <c:f>Sheet7!$T$32:$T$45</c:f>
              <c:strCache>
                <c:ptCount val="14"/>
                <c:pt idx="0">
                  <c:v>冷蔵庫の中で場所をとる</c:v>
                </c:pt>
                <c:pt idx="1">
                  <c:v>価格が高い</c:v>
                </c:pt>
                <c:pt idx="2">
                  <c:v>おいしくない</c:v>
                </c:pt>
                <c:pt idx="3">
                  <c:v>手作り感がない</c:v>
                </c:pt>
                <c:pt idx="4">
                  <c:v>重たい（まとめ買い出来ない）</c:v>
                </c:pt>
                <c:pt idx="5">
                  <c:v>食品添加物など、安全性に不安がある</c:v>
                </c:pt>
                <c:pt idx="6">
                  <c:v>種類が少ない</c:v>
                </c:pt>
                <c:pt idx="7">
                  <c:v>栄養面に不安がある</c:v>
                </c:pt>
                <c:pt idx="8">
                  <c:v>手抜きをしている感じがする</c:v>
                </c:pt>
                <c:pt idx="9">
                  <c:v>量（ボリューム）が少ない</c:v>
                </c:pt>
                <c:pt idx="10">
                  <c:v>ゴミが出る</c:v>
                </c:pt>
                <c:pt idx="11">
                  <c:v>品質が悪い</c:v>
                </c:pt>
                <c:pt idx="12">
                  <c:v>鮮度が低い（新鮮ではない）</c:v>
                </c:pt>
                <c:pt idx="13">
                  <c:v>上記で当てはまるものはひとつもない</c:v>
                </c:pt>
              </c:strCache>
            </c:strRef>
          </c:cat>
          <c:val>
            <c:numRef>
              <c:f>Sheet7!$U$32:$U$45</c:f>
              <c:numCache>
                <c:formatCode>0.0_ </c:formatCode>
                <c:ptCount val="14"/>
                <c:pt idx="0">
                  <c:v>43.8</c:v>
                </c:pt>
                <c:pt idx="1">
                  <c:v>19.600000000000001</c:v>
                </c:pt>
                <c:pt idx="2">
                  <c:v>10.1</c:v>
                </c:pt>
                <c:pt idx="3">
                  <c:v>11.3</c:v>
                </c:pt>
                <c:pt idx="4">
                  <c:v>12.4</c:v>
                </c:pt>
                <c:pt idx="5">
                  <c:v>16.5</c:v>
                </c:pt>
                <c:pt idx="6">
                  <c:v>13.9</c:v>
                </c:pt>
                <c:pt idx="7">
                  <c:v>14.8</c:v>
                </c:pt>
                <c:pt idx="8">
                  <c:v>17.600000000000001</c:v>
                </c:pt>
                <c:pt idx="9">
                  <c:v>8.8000000000000007</c:v>
                </c:pt>
                <c:pt idx="10">
                  <c:v>6.9</c:v>
                </c:pt>
                <c:pt idx="11">
                  <c:v>4</c:v>
                </c:pt>
                <c:pt idx="12">
                  <c:v>8.4</c:v>
                </c:pt>
                <c:pt idx="13">
                  <c:v>12</c:v>
                </c:pt>
              </c:numCache>
            </c:numRef>
          </c:val>
        </c:ser>
        <c:ser>
          <c:idx val="1"/>
          <c:order val="1"/>
          <c:tx>
            <c:strRef>
              <c:f>Sheet7!$V$31</c:f>
              <c:strCache>
                <c:ptCount val="1"/>
                <c:pt idx="0">
                  <c:v>2009年</c:v>
                </c:pt>
              </c:strCache>
            </c:strRef>
          </c:tx>
          <c:cat>
            <c:strRef>
              <c:f>Sheet7!$T$32:$T$45</c:f>
              <c:strCache>
                <c:ptCount val="14"/>
                <c:pt idx="0">
                  <c:v>冷蔵庫の中で場所をとる</c:v>
                </c:pt>
                <c:pt idx="1">
                  <c:v>価格が高い</c:v>
                </c:pt>
                <c:pt idx="2">
                  <c:v>おいしくない</c:v>
                </c:pt>
                <c:pt idx="3">
                  <c:v>手作り感がない</c:v>
                </c:pt>
                <c:pt idx="4">
                  <c:v>重たい（まとめ買い出来ない）</c:v>
                </c:pt>
                <c:pt idx="5">
                  <c:v>食品添加物など、安全性に不安がある</c:v>
                </c:pt>
                <c:pt idx="6">
                  <c:v>種類が少ない</c:v>
                </c:pt>
                <c:pt idx="7">
                  <c:v>栄養面に不安がある</c:v>
                </c:pt>
                <c:pt idx="8">
                  <c:v>手抜きをしている感じがする</c:v>
                </c:pt>
                <c:pt idx="9">
                  <c:v>量（ボリューム）が少ない</c:v>
                </c:pt>
                <c:pt idx="10">
                  <c:v>ゴミが出る</c:v>
                </c:pt>
                <c:pt idx="11">
                  <c:v>品質が悪い</c:v>
                </c:pt>
                <c:pt idx="12">
                  <c:v>鮮度が低い（新鮮ではない）</c:v>
                </c:pt>
                <c:pt idx="13">
                  <c:v>上記で当てはまるものはひとつもない</c:v>
                </c:pt>
              </c:strCache>
            </c:strRef>
          </c:cat>
          <c:val>
            <c:numRef>
              <c:f>Sheet7!$V$32:$V$45</c:f>
              <c:numCache>
                <c:formatCode>0.0_ </c:formatCode>
                <c:ptCount val="14"/>
                <c:pt idx="0">
                  <c:v>54.3</c:v>
                </c:pt>
                <c:pt idx="1">
                  <c:v>19.8</c:v>
                </c:pt>
                <c:pt idx="2">
                  <c:v>10</c:v>
                </c:pt>
                <c:pt idx="3">
                  <c:v>10.8</c:v>
                </c:pt>
                <c:pt idx="4">
                  <c:v>12.1</c:v>
                </c:pt>
                <c:pt idx="5">
                  <c:v>16.100000000000001</c:v>
                </c:pt>
                <c:pt idx="6">
                  <c:v>10.5</c:v>
                </c:pt>
                <c:pt idx="7">
                  <c:v>13.5</c:v>
                </c:pt>
                <c:pt idx="8">
                  <c:v>13</c:v>
                </c:pt>
                <c:pt idx="9">
                  <c:v>6.3</c:v>
                </c:pt>
                <c:pt idx="10">
                  <c:v>5</c:v>
                </c:pt>
                <c:pt idx="11">
                  <c:v>3</c:v>
                </c:pt>
                <c:pt idx="12">
                  <c:v>5.6</c:v>
                </c:pt>
                <c:pt idx="13">
                  <c:v>11.3</c:v>
                </c:pt>
              </c:numCache>
            </c:numRef>
          </c:val>
        </c:ser>
        <c:ser>
          <c:idx val="2"/>
          <c:order val="2"/>
          <c:tx>
            <c:strRef>
              <c:f>Sheet7!$W$31</c:f>
              <c:strCache>
                <c:ptCount val="1"/>
                <c:pt idx="0">
                  <c:v>2012年</c:v>
                </c:pt>
              </c:strCache>
            </c:strRef>
          </c:tx>
          <c:cat>
            <c:strRef>
              <c:f>Sheet7!$T$32:$T$45</c:f>
              <c:strCache>
                <c:ptCount val="14"/>
                <c:pt idx="0">
                  <c:v>冷蔵庫の中で場所をとる</c:v>
                </c:pt>
                <c:pt idx="1">
                  <c:v>価格が高い</c:v>
                </c:pt>
                <c:pt idx="2">
                  <c:v>おいしくない</c:v>
                </c:pt>
                <c:pt idx="3">
                  <c:v>手作り感がない</c:v>
                </c:pt>
                <c:pt idx="4">
                  <c:v>重たい（まとめ買い出来ない）</c:v>
                </c:pt>
                <c:pt idx="5">
                  <c:v>食品添加物など、安全性に不安がある</c:v>
                </c:pt>
                <c:pt idx="6">
                  <c:v>種類が少ない</c:v>
                </c:pt>
                <c:pt idx="7">
                  <c:v>栄養面に不安がある</c:v>
                </c:pt>
                <c:pt idx="8">
                  <c:v>手抜きをしている感じがする</c:v>
                </c:pt>
                <c:pt idx="9">
                  <c:v>量（ボリューム）が少ない</c:v>
                </c:pt>
                <c:pt idx="10">
                  <c:v>ゴミが出る</c:v>
                </c:pt>
                <c:pt idx="11">
                  <c:v>品質が悪い</c:v>
                </c:pt>
                <c:pt idx="12">
                  <c:v>鮮度が低い（新鮮ではない）</c:v>
                </c:pt>
                <c:pt idx="13">
                  <c:v>上記で当てはまるものはひとつもない</c:v>
                </c:pt>
              </c:strCache>
            </c:strRef>
          </c:cat>
          <c:val>
            <c:numRef>
              <c:f>Sheet7!$W$32:$W$45</c:f>
              <c:numCache>
                <c:formatCode>0.0_ </c:formatCode>
                <c:ptCount val="14"/>
                <c:pt idx="0">
                  <c:v>47.516025641025635</c:v>
                </c:pt>
                <c:pt idx="1">
                  <c:v>19.150641025641033</c:v>
                </c:pt>
                <c:pt idx="2">
                  <c:v>9.6955128205128212</c:v>
                </c:pt>
                <c:pt idx="3">
                  <c:v>11.858974358974359</c:v>
                </c:pt>
                <c:pt idx="4">
                  <c:v>13.782051282051283</c:v>
                </c:pt>
                <c:pt idx="5">
                  <c:v>10.817307692307702</c:v>
                </c:pt>
                <c:pt idx="6">
                  <c:v>9.5352564102564088</c:v>
                </c:pt>
                <c:pt idx="7">
                  <c:v>10.576923076923077</c:v>
                </c:pt>
                <c:pt idx="8">
                  <c:v>12.980769230769253</c:v>
                </c:pt>
                <c:pt idx="9">
                  <c:v>5.8493589743589753</c:v>
                </c:pt>
                <c:pt idx="10">
                  <c:v>2.6442307692307692</c:v>
                </c:pt>
                <c:pt idx="11">
                  <c:v>1.7628205128205128</c:v>
                </c:pt>
                <c:pt idx="12">
                  <c:v>5.2884615384615383</c:v>
                </c:pt>
                <c:pt idx="13">
                  <c:v>17.708333333333275</c:v>
                </c:pt>
              </c:numCache>
            </c:numRef>
          </c:val>
        </c:ser>
        <c:axId val="224840320"/>
        <c:axId val="224846208"/>
      </c:barChart>
      <c:catAx>
        <c:axId val="224840320"/>
        <c:scaling>
          <c:orientation val="maxMin"/>
        </c:scaling>
        <c:axPos val="l"/>
        <c:tickLblPos val="nextTo"/>
        <c:txPr>
          <a:bodyPr/>
          <a:lstStyle/>
          <a:p>
            <a:pPr>
              <a:defRPr sz="600"/>
            </a:pPr>
            <a:endParaRPr lang="ja-JP"/>
          </a:p>
        </c:txPr>
        <c:crossAx val="224846208"/>
        <c:crosses val="autoZero"/>
        <c:auto val="1"/>
        <c:lblAlgn val="ctr"/>
        <c:lblOffset val="100"/>
      </c:catAx>
      <c:valAx>
        <c:axId val="224846208"/>
        <c:scaling>
          <c:orientation val="minMax"/>
        </c:scaling>
        <c:axPos val="t"/>
        <c:majorGridlines/>
        <c:numFmt formatCode="0.0_ " sourceLinked="1"/>
        <c:tickLblPos val="nextTo"/>
        <c:txPr>
          <a:bodyPr/>
          <a:lstStyle/>
          <a:p>
            <a:pPr>
              <a:defRPr sz="600"/>
            </a:pPr>
            <a:endParaRPr lang="ja-JP"/>
          </a:p>
        </c:txPr>
        <c:crossAx val="224840320"/>
        <c:crosses val="autoZero"/>
        <c:crossBetween val="between"/>
      </c:valAx>
    </c:plotArea>
    <c:legend>
      <c:legendPos val="b"/>
      <c:txPr>
        <a:bodyPr/>
        <a:lstStyle/>
        <a:p>
          <a:pPr>
            <a:defRPr sz="600"/>
          </a:pPr>
          <a:endParaRPr lang="ja-JP"/>
        </a:p>
      </c:txPr>
    </c:legend>
    <c:plotVisOnly val="1"/>
  </c:chart>
  <c:txPr>
    <a:bodyPr/>
    <a:lstStyle/>
    <a:p>
      <a:pPr>
        <a:defRPr sz="800"/>
      </a:pPr>
      <a:endParaRPr lang="ja-JP"/>
    </a:p>
  </c:txPr>
  <c:externalData r:id="rId1"/>
</c:chartSpace>
</file>

<file path=ppt/charts/chart44.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冷凍麺特徴評価!$K$3</c:f>
              <c:strCache>
                <c:ptCount val="1"/>
                <c:pt idx="0">
                  <c:v>非常に魅力的</c:v>
                </c:pt>
              </c:strCache>
            </c:strRef>
          </c:tx>
          <c:cat>
            <c:strRef>
              <c:f>冷凍麺特徴評価!$L$2:$N$2</c:f>
              <c:strCache>
                <c:ptCount val="3"/>
                <c:pt idx="0">
                  <c:v>2005年</c:v>
                </c:pt>
                <c:pt idx="1">
                  <c:v>2009年</c:v>
                </c:pt>
                <c:pt idx="2">
                  <c:v>2012年</c:v>
                </c:pt>
              </c:strCache>
            </c:strRef>
          </c:cat>
          <c:val>
            <c:numRef>
              <c:f>冷凍麺特徴評価!$L$3:$N$3</c:f>
              <c:numCache>
                <c:formatCode>0.0_ </c:formatCode>
                <c:ptCount val="3"/>
                <c:pt idx="0">
                  <c:v>27.4</c:v>
                </c:pt>
                <c:pt idx="1">
                  <c:v>32.1</c:v>
                </c:pt>
                <c:pt idx="2">
                  <c:v>27.083333333333279</c:v>
                </c:pt>
              </c:numCache>
            </c:numRef>
          </c:val>
        </c:ser>
        <c:ser>
          <c:idx val="1"/>
          <c:order val="1"/>
          <c:tx>
            <c:strRef>
              <c:f>冷凍麺特徴評価!$K$4</c:f>
              <c:strCache>
                <c:ptCount val="1"/>
                <c:pt idx="0">
                  <c:v>まあ魅力的</c:v>
                </c:pt>
              </c:strCache>
            </c:strRef>
          </c:tx>
          <c:cat>
            <c:strRef>
              <c:f>冷凍麺特徴評価!$L$2:$N$2</c:f>
              <c:strCache>
                <c:ptCount val="3"/>
                <c:pt idx="0">
                  <c:v>2005年</c:v>
                </c:pt>
                <c:pt idx="1">
                  <c:v>2009年</c:v>
                </c:pt>
                <c:pt idx="2">
                  <c:v>2012年</c:v>
                </c:pt>
              </c:strCache>
            </c:strRef>
          </c:cat>
          <c:val>
            <c:numRef>
              <c:f>冷凍麺特徴評価!$L$4:$N$4</c:f>
              <c:numCache>
                <c:formatCode>0.0_ </c:formatCode>
                <c:ptCount val="3"/>
                <c:pt idx="0">
                  <c:v>52</c:v>
                </c:pt>
                <c:pt idx="1">
                  <c:v>48.8</c:v>
                </c:pt>
                <c:pt idx="2">
                  <c:v>52.483974358974365</c:v>
                </c:pt>
              </c:numCache>
            </c:numRef>
          </c:val>
        </c:ser>
        <c:ser>
          <c:idx val="2"/>
          <c:order val="2"/>
          <c:tx>
            <c:strRef>
              <c:f>冷凍麺特徴評価!$K$5</c:f>
              <c:strCache>
                <c:ptCount val="1"/>
                <c:pt idx="0">
                  <c:v>どちらでもない</c:v>
                </c:pt>
              </c:strCache>
            </c:strRef>
          </c:tx>
          <c:cat>
            <c:strRef>
              <c:f>冷凍麺特徴評価!$L$2:$N$2</c:f>
              <c:strCache>
                <c:ptCount val="3"/>
                <c:pt idx="0">
                  <c:v>2005年</c:v>
                </c:pt>
                <c:pt idx="1">
                  <c:v>2009年</c:v>
                </c:pt>
                <c:pt idx="2">
                  <c:v>2012年</c:v>
                </c:pt>
              </c:strCache>
            </c:strRef>
          </c:cat>
          <c:val>
            <c:numRef>
              <c:f>冷凍麺特徴評価!$L$5:$N$5</c:f>
              <c:numCache>
                <c:formatCode>0.0_ </c:formatCode>
                <c:ptCount val="3"/>
                <c:pt idx="0">
                  <c:v>14.8</c:v>
                </c:pt>
                <c:pt idx="1">
                  <c:v>15.4</c:v>
                </c:pt>
                <c:pt idx="2">
                  <c:v>16.346153846153829</c:v>
                </c:pt>
              </c:numCache>
            </c:numRef>
          </c:val>
        </c:ser>
        <c:ser>
          <c:idx val="3"/>
          <c:order val="3"/>
          <c:tx>
            <c:strRef>
              <c:f>冷凍麺特徴評価!$K$6</c:f>
              <c:strCache>
                <c:ptCount val="1"/>
                <c:pt idx="0">
                  <c:v>あまり魅力的ではない</c:v>
                </c:pt>
              </c:strCache>
            </c:strRef>
          </c:tx>
          <c:cat>
            <c:strRef>
              <c:f>冷凍麺特徴評価!$L$2:$N$2</c:f>
              <c:strCache>
                <c:ptCount val="3"/>
                <c:pt idx="0">
                  <c:v>2005年</c:v>
                </c:pt>
                <c:pt idx="1">
                  <c:v>2009年</c:v>
                </c:pt>
                <c:pt idx="2">
                  <c:v>2012年</c:v>
                </c:pt>
              </c:strCache>
            </c:strRef>
          </c:cat>
          <c:val>
            <c:numRef>
              <c:f>冷凍麺特徴評価!$L$6:$N$6</c:f>
              <c:numCache>
                <c:formatCode>0.0_ </c:formatCode>
                <c:ptCount val="3"/>
                <c:pt idx="0">
                  <c:v>4.4000000000000004</c:v>
                </c:pt>
                <c:pt idx="1">
                  <c:v>2.5</c:v>
                </c:pt>
                <c:pt idx="2">
                  <c:v>2.6442307692307692</c:v>
                </c:pt>
              </c:numCache>
            </c:numRef>
          </c:val>
        </c:ser>
        <c:ser>
          <c:idx val="4"/>
          <c:order val="4"/>
          <c:tx>
            <c:strRef>
              <c:f>冷凍麺特徴評価!$K$7</c:f>
              <c:strCache>
                <c:ptCount val="1"/>
                <c:pt idx="0">
                  <c:v>全く魅力的ではない</c:v>
                </c:pt>
              </c:strCache>
            </c:strRef>
          </c:tx>
          <c:cat>
            <c:strRef>
              <c:f>冷凍麺特徴評価!$L$2:$N$2</c:f>
              <c:strCache>
                <c:ptCount val="3"/>
                <c:pt idx="0">
                  <c:v>2005年</c:v>
                </c:pt>
                <c:pt idx="1">
                  <c:v>2009年</c:v>
                </c:pt>
                <c:pt idx="2">
                  <c:v>2012年</c:v>
                </c:pt>
              </c:strCache>
            </c:strRef>
          </c:cat>
          <c:val>
            <c:numRef>
              <c:f>冷凍麺特徴評価!$L$7:$N$7</c:f>
              <c:numCache>
                <c:formatCode>0.0_ </c:formatCode>
                <c:ptCount val="3"/>
                <c:pt idx="0">
                  <c:v>1.5</c:v>
                </c:pt>
                <c:pt idx="1">
                  <c:v>1.3</c:v>
                </c:pt>
                <c:pt idx="2">
                  <c:v>1.442307692307691</c:v>
                </c:pt>
              </c:numCache>
            </c:numRef>
          </c:val>
        </c:ser>
        <c:gapWidth val="300"/>
        <c:overlap val="100"/>
        <c:serLines/>
        <c:axId val="227446784"/>
        <c:axId val="227448320"/>
      </c:barChart>
      <c:catAx>
        <c:axId val="227446784"/>
        <c:scaling>
          <c:orientation val="maxMin"/>
        </c:scaling>
        <c:axPos val="l"/>
        <c:majorTickMark val="none"/>
        <c:tickLblPos val="nextTo"/>
        <c:crossAx val="227448320"/>
        <c:crosses val="autoZero"/>
        <c:auto val="1"/>
        <c:lblAlgn val="ctr"/>
        <c:lblOffset val="100"/>
      </c:catAx>
      <c:valAx>
        <c:axId val="227448320"/>
        <c:scaling>
          <c:orientation val="minMax"/>
        </c:scaling>
        <c:axPos val="t"/>
        <c:majorGridlines/>
        <c:numFmt formatCode="0%" sourceLinked="1"/>
        <c:tickLblPos val="nextTo"/>
        <c:crossAx val="227446784"/>
        <c:crosses val="autoZero"/>
        <c:crossBetween val="between"/>
      </c:valAx>
    </c:plotArea>
    <c:legend>
      <c:legendPos val="b"/>
    </c:legend>
    <c:plotVisOnly val="1"/>
  </c:chart>
  <c:txPr>
    <a:bodyPr/>
    <a:lstStyle/>
    <a:p>
      <a:pPr>
        <a:defRPr sz="800"/>
      </a:pPr>
      <a:endParaRPr lang="ja-JP"/>
    </a:p>
  </c:txPr>
  <c:externalData r:id="rId1"/>
</c:chartSpace>
</file>

<file path=ppt/charts/chart45.xml><?xml version="1.0" encoding="utf-8"?>
<c:chartSpace xmlns:c="http://schemas.openxmlformats.org/drawingml/2006/chart" xmlns:a="http://schemas.openxmlformats.org/drawingml/2006/main" xmlns:r="http://schemas.openxmlformats.org/officeDocument/2006/relationships">
  <c:date1904 val="1"/>
  <c:lang val="ja-JP"/>
  <c:chart>
    <c:autoTitleDeleted val="1"/>
    <c:plotArea>
      <c:layout/>
      <c:barChart>
        <c:barDir val="bar"/>
        <c:grouping val="percentStacked"/>
        <c:ser>
          <c:idx val="0"/>
          <c:order val="0"/>
          <c:tx>
            <c:strRef>
              <c:f>冷凍麺特徴評価!$L$9</c:f>
              <c:strCache>
                <c:ptCount val="1"/>
                <c:pt idx="0">
                  <c:v>非常に魅力的</c:v>
                </c:pt>
              </c:strCache>
            </c:strRef>
          </c:tx>
          <c:dLbls>
            <c:dLbl>
              <c:idx val="0"/>
              <c:showVal val="1"/>
            </c:dLbl>
            <c:delete val="1"/>
            <c:txPr>
              <a:bodyPr/>
              <a:lstStyle/>
              <a:p>
                <a:pPr>
                  <a:defRPr>
                    <a:solidFill>
                      <a:schemeClr val="bg1"/>
                    </a:solidFill>
                  </a:defRPr>
                </a:pPr>
                <a:endParaRPr lang="ja-JP"/>
              </a:p>
            </c:txPr>
          </c:dLbls>
          <c:cat>
            <c:strRef>
              <c:f>冷凍麺特徴評価!$K$10:$K$21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冷凍麺特徴評価!$L$10:$L$21</c:f>
              <c:numCache>
                <c:formatCode>0.0_ </c:formatCode>
                <c:ptCount val="12"/>
                <c:pt idx="0">
                  <c:v>27.083333333333279</c:v>
                </c:pt>
                <c:pt idx="1">
                  <c:v>25</c:v>
                </c:pt>
                <c:pt idx="2">
                  <c:v>25.793650793650798</c:v>
                </c:pt>
                <c:pt idx="3">
                  <c:v>31.451612903225779</c:v>
                </c:pt>
                <c:pt idx="4">
                  <c:v>19.711538461538478</c:v>
                </c:pt>
                <c:pt idx="5">
                  <c:v>34.455128205128212</c:v>
                </c:pt>
                <c:pt idx="6">
                  <c:v>31.25</c:v>
                </c:pt>
                <c:pt idx="7">
                  <c:v>29.326923076923059</c:v>
                </c:pt>
                <c:pt idx="8">
                  <c:v>24.519230769230784</c:v>
                </c:pt>
                <c:pt idx="9">
                  <c:v>26.442307692307672</c:v>
                </c:pt>
                <c:pt idx="10">
                  <c:v>29.326923076923059</c:v>
                </c:pt>
                <c:pt idx="11">
                  <c:v>21.63461538461539</c:v>
                </c:pt>
              </c:numCache>
            </c:numRef>
          </c:val>
        </c:ser>
        <c:ser>
          <c:idx val="1"/>
          <c:order val="1"/>
          <c:tx>
            <c:strRef>
              <c:f>冷凍麺特徴評価!$M$9</c:f>
              <c:strCache>
                <c:ptCount val="1"/>
                <c:pt idx="0">
                  <c:v>まあ魅力的</c:v>
                </c:pt>
              </c:strCache>
            </c:strRef>
          </c:tx>
          <c:dLbls>
            <c:dLbl>
              <c:idx val="0"/>
              <c:showVal val="1"/>
            </c:dLbl>
            <c:delete val="1"/>
            <c:txPr>
              <a:bodyPr/>
              <a:lstStyle/>
              <a:p>
                <a:pPr>
                  <a:defRPr>
                    <a:solidFill>
                      <a:schemeClr val="bg1"/>
                    </a:solidFill>
                  </a:defRPr>
                </a:pPr>
                <a:endParaRPr lang="ja-JP"/>
              </a:p>
            </c:txPr>
          </c:dLbls>
          <c:cat>
            <c:strRef>
              <c:f>冷凍麺特徴評価!$K$10:$K$21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冷凍麺特徴評価!$M$10:$M$21</c:f>
              <c:numCache>
                <c:formatCode>0.0_ </c:formatCode>
                <c:ptCount val="12"/>
                <c:pt idx="0">
                  <c:v>52.483974358974365</c:v>
                </c:pt>
                <c:pt idx="1">
                  <c:v>53.044871794871803</c:v>
                </c:pt>
                <c:pt idx="2">
                  <c:v>53.968253968253968</c:v>
                </c:pt>
                <c:pt idx="3">
                  <c:v>50.537634408602088</c:v>
                </c:pt>
                <c:pt idx="4">
                  <c:v>52.083333333333336</c:v>
                </c:pt>
                <c:pt idx="5">
                  <c:v>52.884615384615351</c:v>
                </c:pt>
                <c:pt idx="6">
                  <c:v>49.038461538461526</c:v>
                </c:pt>
                <c:pt idx="7">
                  <c:v>54.326923076923073</c:v>
                </c:pt>
                <c:pt idx="8">
                  <c:v>59.134615384615387</c:v>
                </c:pt>
                <c:pt idx="9">
                  <c:v>53.365384615384571</c:v>
                </c:pt>
                <c:pt idx="10">
                  <c:v>49.038461538461526</c:v>
                </c:pt>
                <c:pt idx="11">
                  <c:v>50</c:v>
                </c:pt>
              </c:numCache>
            </c:numRef>
          </c:val>
        </c:ser>
        <c:ser>
          <c:idx val="2"/>
          <c:order val="2"/>
          <c:tx>
            <c:strRef>
              <c:f>冷凍麺特徴評価!$N$9</c:f>
              <c:strCache>
                <c:ptCount val="1"/>
                <c:pt idx="0">
                  <c:v>どちらでもない</c:v>
                </c:pt>
              </c:strCache>
            </c:strRef>
          </c:tx>
          <c:dLbls>
            <c:dLbl>
              <c:idx val="0"/>
              <c:showVal val="1"/>
            </c:dLbl>
            <c:delete val="1"/>
            <c:txPr>
              <a:bodyPr/>
              <a:lstStyle/>
              <a:p>
                <a:pPr>
                  <a:defRPr>
                    <a:solidFill>
                      <a:schemeClr val="bg1"/>
                    </a:solidFill>
                  </a:defRPr>
                </a:pPr>
                <a:endParaRPr lang="ja-JP"/>
              </a:p>
            </c:txPr>
          </c:dLbls>
          <c:cat>
            <c:strRef>
              <c:f>冷凍麺特徴評価!$K$10:$K$21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冷凍麺特徴評価!$N$10:$N$21</c:f>
              <c:numCache>
                <c:formatCode>0.0_ </c:formatCode>
                <c:ptCount val="12"/>
                <c:pt idx="0">
                  <c:v>16.346153846153829</c:v>
                </c:pt>
                <c:pt idx="1">
                  <c:v>17.788461538461515</c:v>
                </c:pt>
                <c:pt idx="2">
                  <c:v>14.682539682539694</c:v>
                </c:pt>
                <c:pt idx="3">
                  <c:v>15.053763440860216</c:v>
                </c:pt>
                <c:pt idx="4">
                  <c:v>21.31410256410258</c:v>
                </c:pt>
                <c:pt idx="5">
                  <c:v>11.378205128205128</c:v>
                </c:pt>
                <c:pt idx="6">
                  <c:v>14.423076923076922</c:v>
                </c:pt>
                <c:pt idx="7">
                  <c:v>13.461538461538462</c:v>
                </c:pt>
                <c:pt idx="8">
                  <c:v>13.942307692307702</c:v>
                </c:pt>
                <c:pt idx="9">
                  <c:v>17.307692307692307</c:v>
                </c:pt>
                <c:pt idx="10">
                  <c:v>15.865384615384636</c:v>
                </c:pt>
                <c:pt idx="11">
                  <c:v>23.076923076923059</c:v>
                </c:pt>
              </c:numCache>
            </c:numRef>
          </c:val>
        </c:ser>
        <c:ser>
          <c:idx val="3"/>
          <c:order val="3"/>
          <c:tx>
            <c:strRef>
              <c:f>冷凍麺特徴評価!$O$9</c:f>
              <c:strCache>
                <c:ptCount val="1"/>
                <c:pt idx="0">
                  <c:v>あまり魅力的ではない</c:v>
                </c:pt>
              </c:strCache>
            </c:strRef>
          </c:tx>
          <c:dLbls>
            <c:dLbl>
              <c:idx val="0"/>
              <c:showVal val="1"/>
            </c:dLbl>
            <c:delete val="1"/>
            <c:txPr>
              <a:bodyPr/>
              <a:lstStyle/>
              <a:p>
                <a:pPr>
                  <a:defRPr>
                    <a:solidFill>
                      <a:schemeClr val="bg1"/>
                    </a:solidFill>
                  </a:defRPr>
                </a:pPr>
                <a:endParaRPr lang="ja-JP"/>
              </a:p>
            </c:txPr>
          </c:dLbls>
          <c:cat>
            <c:strRef>
              <c:f>冷凍麺特徴評価!$K$10:$K$21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冷凍麺特徴評価!$O$10:$O$21</c:f>
              <c:numCache>
                <c:formatCode>0.0_ </c:formatCode>
                <c:ptCount val="12"/>
                <c:pt idx="0">
                  <c:v>2.6442307692307692</c:v>
                </c:pt>
                <c:pt idx="1">
                  <c:v>2.8846153846153837</c:v>
                </c:pt>
                <c:pt idx="2">
                  <c:v>3.1746031746031727</c:v>
                </c:pt>
                <c:pt idx="3">
                  <c:v>1.881720430107527</c:v>
                </c:pt>
                <c:pt idx="4">
                  <c:v>4.4871794871794872</c:v>
                </c:pt>
                <c:pt idx="5">
                  <c:v>0.80128205128205066</c:v>
                </c:pt>
                <c:pt idx="6">
                  <c:v>3.3653846153846154</c:v>
                </c:pt>
                <c:pt idx="7">
                  <c:v>2.8846153846153837</c:v>
                </c:pt>
                <c:pt idx="8">
                  <c:v>1.442307692307691</c:v>
                </c:pt>
                <c:pt idx="9">
                  <c:v>1.442307692307691</c:v>
                </c:pt>
                <c:pt idx="10">
                  <c:v>3.8461538461538463</c:v>
                </c:pt>
                <c:pt idx="11">
                  <c:v>2.8846153846153837</c:v>
                </c:pt>
              </c:numCache>
            </c:numRef>
          </c:val>
        </c:ser>
        <c:ser>
          <c:idx val="4"/>
          <c:order val="4"/>
          <c:tx>
            <c:strRef>
              <c:f>冷凍麺特徴評価!$P$9</c:f>
              <c:strCache>
                <c:ptCount val="1"/>
                <c:pt idx="0">
                  <c:v>全く魅力的ではない</c:v>
                </c:pt>
              </c:strCache>
            </c:strRef>
          </c:tx>
          <c:dLbls>
            <c:dLbl>
              <c:idx val="0"/>
              <c:showVal val="1"/>
            </c:dLbl>
            <c:delete val="1"/>
            <c:txPr>
              <a:bodyPr/>
              <a:lstStyle/>
              <a:p>
                <a:pPr>
                  <a:defRPr>
                    <a:solidFill>
                      <a:schemeClr val="bg1"/>
                    </a:solidFill>
                  </a:defRPr>
                </a:pPr>
                <a:endParaRPr lang="ja-JP"/>
              </a:p>
            </c:txPr>
          </c:dLbls>
          <c:cat>
            <c:strRef>
              <c:f>冷凍麺特徴評価!$K$10:$K$21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冷凍麺特徴評価!$P$10:$P$21</c:f>
              <c:numCache>
                <c:formatCode>0.0_ </c:formatCode>
                <c:ptCount val="12"/>
                <c:pt idx="0">
                  <c:v>1.442307692307691</c:v>
                </c:pt>
                <c:pt idx="1">
                  <c:v>1.2820512820512819</c:v>
                </c:pt>
                <c:pt idx="2">
                  <c:v>2.3809523809523809</c:v>
                </c:pt>
                <c:pt idx="3">
                  <c:v>1.0752688172042999</c:v>
                </c:pt>
                <c:pt idx="4">
                  <c:v>2.4038461538461537</c:v>
                </c:pt>
                <c:pt idx="5">
                  <c:v>0.48076923076923078</c:v>
                </c:pt>
                <c:pt idx="6">
                  <c:v>1.9230769230769247</c:v>
                </c:pt>
                <c:pt idx="7">
                  <c:v>0</c:v>
                </c:pt>
                <c:pt idx="8">
                  <c:v>0.96153846153846168</c:v>
                </c:pt>
                <c:pt idx="9">
                  <c:v>1.442307692307691</c:v>
                </c:pt>
                <c:pt idx="10">
                  <c:v>1.9230769230769247</c:v>
                </c:pt>
                <c:pt idx="11">
                  <c:v>2.4038461538461537</c:v>
                </c:pt>
              </c:numCache>
            </c:numRef>
          </c:val>
        </c:ser>
        <c:gapWidth val="55"/>
        <c:overlap val="100"/>
        <c:axId val="227493760"/>
        <c:axId val="227495296"/>
      </c:barChart>
      <c:catAx>
        <c:axId val="227493760"/>
        <c:scaling>
          <c:orientation val="maxMin"/>
        </c:scaling>
        <c:axPos val="l"/>
        <c:majorTickMark val="none"/>
        <c:tickLblPos val="nextTo"/>
        <c:crossAx val="227495296"/>
        <c:crosses val="autoZero"/>
        <c:auto val="1"/>
        <c:lblAlgn val="ctr"/>
        <c:lblOffset val="100"/>
      </c:catAx>
      <c:valAx>
        <c:axId val="227495296"/>
        <c:scaling>
          <c:orientation val="minMax"/>
        </c:scaling>
        <c:axPos val="t"/>
        <c:majorGridlines/>
        <c:numFmt formatCode="0%" sourceLinked="1"/>
        <c:majorTickMark val="none"/>
        <c:tickLblPos val="nextTo"/>
        <c:crossAx val="227493760"/>
        <c:crosses val="autoZero"/>
        <c:crossBetween val="between"/>
      </c:valAx>
    </c:plotArea>
    <c:legend>
      <c:legendPos val="b"/>
    </c:legend>
    <c:plotVisOnly val="1"/>
  </c:chart>
  <c:txPr>
    <a:bodyPr/>
    <a:lstStyle/>
    <a:p>
      <a:pPr>
        <a:defRPr sz="800"/>
      </a:pPr>
      <a:endParaRPr lang="ja-JP"/>
    </a:p>
  </c:txPr>
  <c:externalData r:id="rId1"/>
</c:chartSpace>
</file>

<file path=ppt/charts/chart46.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冷凍麺特徴評価!$K$29</c:f>
              <c:strCache>
                <c:ptCount val="1"/>
                <c:pt idx="0">
                  <c:v>非常に魅力的</c:v>
                </c:pt>
              </c:strCache>
            </c:strRef>
          </c:tx>
          <c:cat>
            <c:strRef>
              <c:f>冷凍麺特徴評価!$L$28:$N$28</c:f>
              <c:strCache>
                <c:ptCount val="3"/>
                <c:pt idx="0">
                  <c:v>2005年</c:v>
                </c:pt>
                <c:pt idx="1">
                  <c:v>2009年</c:v>
                </c:pt>
                <c:pt idx="2">
                  <c:v>2012年</c:v>
                </c:pt>
              </c:strCache>
            </c:strRef>
          </c:cat>
          <c:val>
            <c:numRef>
              <c:f>冷凍麺特徴評価!$L$29:$N$29</c:f>
              <c:numCache>
                <c:formatCode>0.0;_턂</c:formatCode>
                <c:ptCount val="3"/>
                <c:pt idx="0">
                  <c:v>29.3</c:v>
                </c:pt>
                <c:pt idx="1">
                  <c:v>33.300000000000004</c:v>
                </c:pt>
                <c:pt idx="2">
                  <c:v>30.528846153846157</c:v>
                </c:pt>
              </c:numCache>
            </c:numRef>
          </c:val>
        </c:ser>
        <c:ser>
          <c:idx val="1"/>
          <c:order val="1"/>
          <c:tx>
            <c:strRef>
              <c:f>冷凍麺特徴評価!$K$30</c:f>
              <c:strCache>
                <c:ptCount val="1"/>
                <c:pt idx="0">
                  <c:v>まあ魅力的</c:v>
                </c:pt>
              </c:strCache>
            </c:strRef>
          </c:tx>
          <c:cat>
            <c:strRef>
              <c:f>冷凍麺特徴評価!$L$28:$N$28</c:f>
              <c:strCache>
                <c:ptCount val="3"/>
                <c:pt idx="0">
                  <c:v>2005年</c:v>
                </c:pt>
                <c:pt idx="1">
                  <c:v>2009年</c:v>
                </c:pt>
                <c:pt idx="2">
                  <c:v>2012年</c:v>
                </c:pt>
              </c:strCache>
            </c:strRef>
          </c:cat>
          <c:val>
            <c:numRef>
              <c:f>冷凍麺特徴評価!$L$30:$N$30</c:f>
              <c:numCache>
                <c:formatCode>0.0;_턂</c:formatCode>
                <c:ptCount val="3"/>
                <c:pt idx="0">
                  <c:v>51.8</c:v>
                </c:pt>
                <c:pt idx="1">
                  <c:v>49</c:v>
                </c:pt>
                <c:pt idx="2">
                  <c:v>50.320512820512867</c:v>
                </c:pt>
              </c:numCache>
            </c:numRef>
          </c:val>
        </c:ser>
        <c:ser>
          <c:idx val="2"/>
          <c:order val="2"/>
          <c:tx>
            <c:strRef>
              <c:f>冷凍麺特徴評価!$K$31</c:f>
              <c:strCache>
                <c:ptCount val="1"/>
                <c:pt idx="0">
                  <c:v>どちらでもない</c:v>
                </c:pt>
              </c:strCache>
            </c:strRef>
          </c:tx>
          <c:cat>
            <c:strRef>
              <c:f>冷凍麺特徴評価!$L$28:$N$28</c:f>
              <c:strCache>
                <c:ptCount val="3"/>
                <c:pt idx="0">
                  <c:v>2005年</c:v>
                </c:pt>
                <c:pt idx="1">
                  <c:v>2009年</c:v>
                </c:pt>
                <c:pt idx="2">
                  <c:v>2012年</c:v>
                </c:pt>
              </c:strCache>
            </c:strRef>
          </c:cat>
          <c:val>
            <c:numRef>
              <c:f>冷凍麺特徴評価!$L$31:$N$31</c:f>
              <c:numCache>
                <c:formatCode>0.0;_턂</c:formatCode>
                <c:ptCount val="3"/>
                <c:pt idx="0">
                  <c:v>13.5</c:v>
                </c:pt>
                <c:pt idx="1">
                  <c:v>14.1</c:v>
                </c:pt>
                <c:pt idx="2">
                  <c:v>15.4647435897436</c:v>
                </c:pt>
              </c:numCache>
            </c:numRef>
          </c:val>
        </c:ser>
        <c:ser>
          <c:idx val="3"/>
          <c:order val="3"/>
          <c:tx>
            <c:strRef>
              <c:f>冷凍麺特徴評価!$K$32</c:f>
              <c:strCache>
                <c:ptCount val="1"/>
                <c:pt idx="0">
                  <c:v>あまり魅力的ではない</c:v>
                </c:pt>
              </c:strCache>
            </c:strRef>
          </c:tx>
          <c:cat>
            <c:strRef>
              <c:f>冷凍麺特徴評価!$L$28:$N$28</c:f>
              <c:strCache>
                <c:ptCount val="3"/>
                <c:pt idx="0">
                  <c:v>2005年</c:v>
                </c:pt>
                <c:pt idx="1">
                  <c:v>2009年</c:v>
                </c:pt>
                <c:pt idx="2">
                  <c:v>2012年</c:v>
                </c:pt>
              </c:strCache>
            </c:strRef>
          </c:cat>
          <c:val>
            <c:numRef>
              <c:f>冷凍麺特徴評価!$L$32:$N$32</c:f>
              <c:numCache>
                <c:formatCode>0.0;_턂</c:formatCode>
                <c:ptCount val="3"/>
                <c:pt idx="0">
                  <c:v>4.5999999999999996</c:v>
                </c:pt>
                <c:pt idx="1">
                  <c:v>2.6</c:v>
                </c:pt>
                <c:pt idx="2">
                  <c:v>2.3237179487179547</c:v>
                </c:pt>
              </c:numCache>
            </c:numRef>
          </c:val>
        </c:ser>
        <c:ser>
          <c:idx val="4"/>
          <c:order val="4"/>
          <c:tx>
            <c:strRef>
              <c:f>冷凍麺特徴評価!$K$33</c:f>
              <c:strCache>
                <c:ptCount val="1"/>
                <c:pt idx="0">
                  <c:v>全く魅力的ではない</c:v>
                </c:pt>
              </c:strCache>
            </c:strRef>
          </c:tx>
          <c:cat>
            <c:strRef>
              <c:f>冷凍麺特徴評価!$L$28:$N$28</c:f>
              <c:strCache>
                <c:ptCount val="3"/>
                <c:pt idx="0">
                  <c:v>2005年</c:v>
                </c:pt>
                <c:pt idx="1">
                  <c:v>2009年</c:v>
                </c:pt>
                <c:pt idx="2">
                  <c:v>2012年</c:v>
                </c:pt>
              </c:strCache>
            </c:strRef>
          </c:cat>
          <c:val>
            <c:numRef>
              <c:f>冷凍麺特徴評価!$L$33:$N$33</c:f>
              <c:numCache>
                <c:formatCode>0.0;_턂</c:formatCode>
                <c:ptCount val="3"/>
                <c:pt idx="0">
                  <c:v>0.9</c:v>
                </c:pt>
                <c:pt idx="1">
                  <c:v>1</c:v>
                </c:pt>
                <c:pt idx="2">
                  <c:v>1.3621794871794859</c:v>
                </c:pt>
              </c:numCache>
            </c:numRef>
          </c:val>
        </c:ser>
        <c:gapWidth val="300"/>
        <c:overlap val="100"/>
        <c:serLines/>
        <c:axId val="228539392"/>
        <c:axId val="228545280"/>
      </c:barChart>
      <c:catAx>
        <c:axId val="228539392"/>
        <c:scaling>
          <c:orientation val="maxMin"/>
        </c:scaling>
        <c:axPos val="l"/>
        <c:majorTickMark val="none"/>
        <c:tickLblPos val="nextTo"/>
        <c:crossAx val="228545280"/>
        <c:crosses val="autoZero"/>
        <c:auto val="1"/>
        <c:lblAlgn val="ctr"/>
        <c:lblOffset val="100"/>
      </c:catAx>
      <c:valAx>
        <c:axId val="228545280"/>
        <c:scaling>
          <c:orientation val="minMax"/>
        </c:scaling>
        <c:axPos val="t"/>
        <c:majorGridlines/>
        <c:numFmt formatCode="0%" sourceLinked="1"/>
        <c:tickLblPos val="nextTo"/>
        <c:crossAx val="228539392"/>
        <c:crosses val="autoZero"/>
        <c:crossBetween val="between"/>
      </c:valAx>
    </c:plotArea>
    <c:legend>
      <c:legendPos val="b"/>
    </c:legend>
    <c:plotVisOnly val="1"/>
  </c:chart>
  <c:txPr>
    <a:bodyPr/>
    <a:lstStyle/>
    <a:p>
      <a:pPr>
        <a:defRPr sz="800"/>
      </a:pPr>
      <a:endParaRPr lang="ja-JP"/>
    </a:p>
  </c:txPr>
  <c:externalData r:id="rId1"/>
</c:chartSpace>
</file>

<file path=ppt/charts/chart47.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冷凍麺特徴評価!$L$35</c:f>
              <c:strCache>
                <c:ptCount val="1"/>
                <c:pt idx="0">
                  <c:v>非常に魅力的</c:v>
                </c:pt>
              </c:strCache>
            </c:strRef>
          </c:tx>
          <c:dLbls>
            <c:dLbl>
              <c:idx val="0"/>
              <c:showVal val="1"/>
            </c:dLbl>
            <c:delete val="1"/>
            <c:txPr>
              <a:bodyPr/>
              <a:lstStyle/>
              <a:p>
                <a:pPr>
                  <a:defRPr>
                    <a:solidFill>
                      <a:schemeClr val="bg1"/>
                    </a:solidFill>
                  </a:defRPr>
                </a:pPr>
                <a:endParaRPr lang="ja-JP"/>
              </a:p>
            </c:txPr>
          </c:dLbls>
          <c:cat>
            <c:strRef>
              <c:f>冷凍麺特徴評価!$K$36:$K$47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冷凍麺特徴評価!$L$36:$L$47</c:f>
              <c:numCache>
                <c:formatCode>0.0_ </c:formatCode>
                <c:ptCount val="12"/>
                <c:pt idx="0">
                  <c:v>30.528846153846157</c:v>
                </c:pt>
                <c:pt idx="1">
                  <c:v>27.243589743589716</c:v>
                </c:pt>
                <c:pt idx="2">
                  <c:v>30.15873015873014</c:v>
                </c:pt>
                <c:pt idx="3">
                  <c:v>36.29032258064516</c:v>
                </c:pt>
                <c:pt idx="4">
                  <c:v>22.115384615384631</c:v>
                </c:pt>
                <c:pt idx="5">
                  <c:v>38.942307692307658</c:v>
                </c:pt>
                <c:pt idx="6">
                  <c:v>33.653846153846047</c:v>
                </c:pt>
                <c:pt idx="7">
                  <c:v>35.57692307692308</c:v>
                </c:pt>
                <c:pt idx="8">
                  <c:v>30.76923076923077</c:v>
                </c:pt>
                <c:pt idx="9">
                  <c:v>28.846153846153829</c:v>
                </c:pt>
                <c:pt idx="10">
                  <c:v>31.25</c:v>
                </c:pt>
                <c:pt idx="11">
                  <c:v>23.076923076923059</c:v>
                </c:pt>
              </c:numCache>
            </c:numRef>
          </c:val>
        </c:ser>
        <c:ser>
          <c:idx val="1"/>
          <c:order val="1"/>
          <c:tx>
            <c:strRef>
              <c:f>冷凍麺特徴評価!$M$35</c:f>
              <c:strCache>
                <c:ptCount val="1"/>
                <c:pt idx="0">
                  <c:v>まあ魅力的</c:v>
                </c:pt>
              </c:strCache>
            </c:strRef>
          </c:tx>
          <c:dLbls>
            <c:dLbl>
              <c:idx val="0"/>
              <c:showVal val="1"/>
            </c:dLbl>
            <c:delete val="1"/>
            <c:txPr>
              <a:bodyPr/>
              <a:lstStyle/>
              <a:p>
                <a:pPr>
                  <a:defRPr>
                    <a:solidFill>
                      <a:schemeClr val="bg1"/>
                    </a:solidFill>
                  </a:defRPr>
                </a:pPr>
                <a:endParaRPr lang="ja-JP"/>
              </a:p>
            </c:txPr>
          </c:dLbls>
          <c:cat>
            <c:strRef>
              <c:f>冷凍麺特徴評価!$K$36:$K$47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冷凍麺特徴評価!$M$36:$M$47</c:f>
              <c:numCache>
                <c:formatCode>0.0_ </c:formatCode>
                <c:ptCount val="12"/>
                <c:pt idx="0">
                  <c:v>50.320512820512867</c:v>
                </c:pt>
                <c:pt idx="1">
                  <c:v>50.641025641025635</c:v>
                </c:pt>
                <c:pt idx="2">
                  <c:v>55.158730158730165</c:v>
                </c:pt>
                <c:pt idx="3">
                  <c:v>46.505376344086066</c:v>
                </c:pt>
                <c:pt idx="4">
                  <c:v>50.801282051281959</c:v>
                </c:pt>
                <c:pt idx="5">
                  <c:v>49.839743589743513</c:v>
                </c:pt>
                <c:pt idx="6">
                  <c:v>46.634615384615387</c:v>
                </c:pt>
                <c:pt idx="7">
                  <c:v>49.519230769230774</c:v>
                </c:pt>
                <c:pt idx="8">
                  <c:v>54.326923076923073</c:v>
                </c:pt>
                <c:pt idx="9">
                  <c:v>51.923076923076962</c:v>
                </c:pt>
                <c:pt idx="10">
                  <c:v>49.519230769230774</c:v>
                </c:pt>
                <c:pt idx="11">
                  <c:v>50</c:v>
                </c:pt>
              </c:numCache>
            </c:numRef>
          </c:val>
        </c:ser>
        <c:ser>
          <c:idx val="2"/>
          <c:order val="2"/>
          <c:tx>
            <c:strRef>
              <c:f>冷凍麺特徴評価!$N$35</c:f>
              <c:strCache>
                <c:ptCount val="1"/>
                <c:pt idx="0">
                  <c:v>どちらでもない</c:v>
                </c:pt>
              </c:strCache>
            </c:strRef>
          </c:tx>
          <c:dLbls>
            <c:dLbl>
              <c:idx val="0"/>
              <c:showVal val="1"/>
            </c:dLbl>
            <c:delete val="1"/>
            <c:txPr>
              <a:bodyPr/>
              <a:lstStyle/>
              <a:p>
                <a:pPr>
                  <a:defRPr>
                    <a:solidFill>
                      <a:schemeClr val="bg1"/>
                    </a:solidFill>
                  </a:defRPr>
                </a:pPr>
                <a:endParaRPr lang="ja-JP"/>
              </a:p>
            </c:txPr>
          </c:dLbls>
          <c:cat>
            <c:strRef>
              <c:f>冷凍麺特徴評価!$K$36:$K$47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冷凍麺特徴評価!$N$36:$N$47</c:f>
              <c:numCache>
                <c:formatCode>0.0_ </c:formatCode>
                <c:ptCount val="12"/>
                <c:pt idx="0">
                  <c:v>15.4647435897436</c:v>
                </c:pt>
                <c:pt idx="1">
                  <c:v>17.147435897435887</c:v>
                </c:pt>
                <c:pt idx="2">
                  <c:v>12.301587301587315</c:v>
                </c:pt>
                <c:pt idx="3">
                  <c:v>14.784946236559149</c:v>
                </c:pt>
                <c:pt idx="4">
                  <c:v>20.512820512820511</c:v>
                </c:pt>
                <c:pt idx="5">
                  <c:v>10.416666666666679</c:v>
                </c:pt>
                <c:pt idx="6">
                  <c:v>14.903846153846162</c:v>
                </c:pt>
                <c:pt idx="7">
                  <c:v>12.5</c:v>
                </c:pt>
                <c:pt idx="8">
                  <c:v>13.461538461538462</c:v>
                </c:pt>
                <c:pt idx="9">
                  <c:v>15.865384615384636</c:v>
                </c:pt>
                <c:pt idx="10">
                  <c:v>14.423076923076922</c:v>
                </c:pt>
                <c:pt idx="11">
                  <c:v>21.63461538461539</c:v>
                </c:pt>
              </c:numCache>
            </c:numRef>
          </c:val>
        </c:ser>
        <c:ser>
          <c:idx val="3"/>
          <c:order val="3"/>
          <c:tx>
            <c:strRef>
              <c:f>冷凍麺特徴評価!$O$35</c:f>
              <c:strCache>
                <c:ptCount val="1"/>
                <c:pt idx="0">
                  <c:v>あまり魅力的ではない</c:v>
                </c:pt>
              </c:strCache>
            </c:strRef>
          </c:tx>
          <c:dLbls>
            <c:dLbl>
              <c:idx val="0"/>
              <c:showVal val="1"/>
            </c:dLbl>
            <c:delete val="1"/>
            <c:txPr>
              <a:bodyPr/>
              <a:lstStyle/>
              <a:p>
                <a:pPr>
                  <a:defRPr>
                    <a:solidFill>
                      <a:schemeClr val="bg1"/>
                    </a:solidFill>
                  </a:defRPr>
                </a:pPr>
                <a:endParaRPr lang="ja-JP"/>
              </a:p>
            </c:txPr>
          </c:dLbls>
          <c:cat>
            <c:strRef>
              <c:f>冷凍麺特徴評価!$K$36:$K$47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冷凍麺特徴評価!$O$36:$O$47</c:f>
              <c:numCache>
                <c:formatCode>0.0_ </c:formatCode>
                <c:ptCount val="12"/>
                <c:pt idx="0">
                  <c:v>2.3237179487179547</c:v>
                </c:pt>
                <c:pt idx="1">
                  <c:v>3.5256410256410247</c:v>
                </c:pt>
                <c:pt idx="2">
                  <c:v>0.79365079365079416</c:v>
                </c:pt>
                <c:pt idx="3">
                  <c:v>1.3440860215053774</c:v>
                </c:pt>
                <c:pt idx="4">
                  <c:v>4.1666666666666661</c:v>
                </c:pt>
                <c:pt idx="5">
                  <c:v>0.48076923076923078</c:v>
                </c:pt>
                <c:pt idx="6">
                  <c:v>2.8846153846153837</c:v>
                </c:pt>
                <c:pt idx="7">
                  <c:v>2.4038461538461537</c:v>
                </c:pt>
                <c:pt idx="8">
                  <c:v>0.48076923076923078</c:v>
                </c:pt>
                <c:pt idx="9">
                  <c:v>1.9230769230769247</c:v>
                </c:pt>
                <c:pt idx="10">
                  <c:v>2.8846153846153837</c:v>
                </c:pt>
                <c:pt idx="11">
                  <c:v>3.3653846153846154</c:v>
                </c:pt>
              </c:numCache>
            </c:numRef>
          </c:val>
        </c:ser>
        <c:ser>
          <c:idx val="4"/>
          <c:order val="4"/>
          <c:tx>
            <c:strRef>
              <c:f>冷凍麺特徴評価!$P$35</c:f>
              <c:strCache>
                <c:ptCount val="1"/>
                <c:pt idx="0">
                  <c:v>全く魅力的ではない</c:v>
                </c:pt>
              </c:strCache>
            </c:strRef>
          </c:tx>
          <c:dLbls>
            <c:dLbl>
              <c:idx val="0"/>
              <c:showVal val="1"/>
            </c:dLbl>
            <c:delete val="1"/>
            <c:txPr>
              <a:bodyPr/>
              <a:lstStyle/>
              <a:p>
                <a:pPr>
                  <a:defRPr>
                    <a:solidFill>
                      <a:schemeClr val="bg1"/>
                    </a:solidFill>
                  </a:defRPr>
                </a:pPr>
                <a:endParaRPr lang="ja-JP"/>
              </a:p>
            </c:txPr>
          </c:dLbls>
          <c:cat>
            <c:strRef>
              <c:f>冷凍麺特徴評価!$K$36:$K$47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冷凍麺特徴評価!$P$36:$P$47</c:f>
              <c:numCache>
                <c:formatCode>0.0_ </c:formatCode>
                <c:ptCount val="12"/>
                <c:pt idx="0">
                  <c:v>1.3621794871794859</c:v>
                </c:pt>
                <c:pt idx="1">
                  <c:v>1.442307692307691</c:v>
                </c:pt>
                <c:pt idx="2">
                  <c:v>1.5873015873015872</c:v>
                </c:pt>
                <c:pt idx="3">
                  <c:v>1.0752688172042999</c:v>
                </c:pt>
                <c:pt idx="4">
                  <c:v>2.4038461538461537</c:v>
                </c:pt>
                <c:pt idx="5">
                  <c:v>0.32051282051282093</c:v>
                </c:pt>
                <c:pt idx="6">
                  <c:v>1.9230769230769247</c:v>
                </c:pt>
                <c:pt idx="7">
                  <c:v>0</c:v>
                </c:pt>
                <c:pt idx="8">
                  <c:v>0.96153846153846168</c:v>
                </c:pt>
                <c:pt idx="9">
                  <c:v>1.442307692307691</c:v>
                </c:pt>
                <c:pt idx="10">
                  <c:v>1.9230769230769247</c:v>
                </c:pt>
                <c:pt idx="11">
                  <c:v>1.9230769230769247</c:v>
                </c:pt>
              </c:numCache>
            </c:numRef>
          </c:val>
        </c:ser>
        <c:gapWidth val="55"/>
        <c:overlap val="100"/>
        <c:axId val="228611200"/>
        <c:axId val="228612736"/>
      </c:barChart>
      <c:catAx>
        <c:axId val="228611200"/>
        <c:scaling>
          <c:orientation val="maxMin"/>
        </c:scaling>
        <c:axPos val="l"/>
        <c:majorTickMark val="none"/>
        <c:tickLblPos val="nextTo"/>
        <c:crossAx val="228612736"/>
        <c:crosses val="autoZero"/>
        <c:auto val="1"/>
        <c:lblAlgn val="ctr"/>
        <c:lblOffset val="100"/>
      </c:catAx>
      <c:valAx>
        <c:axId val="228612736"/>
        <c:scaling>
          <c:orientation val="minMax"/>
        </c:scaling>
        <c:axPos val="t"/>
        <c:majorGridlines/>
        <c:numFmt formatCode="0%" sourceLinked="1"/>
        <c:majorTickMark val="none"/>
        <c:tickLblPos val="nextTo"/>
        <c:crossAx val="228611200"/>
        <c:crosses val="autoZero"/>
        <c:crossBetween val="between"/>
      </c:valAx>
    </c:plotArea>
    <c:legend>
      <c:legendPos val="b"/>
    </c:legend>
    <c:plotVisOnly val="1"/>
  </c:chart>
  <c:txPr>
    <a:bodyPr/>
    <a:lstStyle/>
    <a:p>
      <a:pPr>
        <a:defRPr sz="800"/>
      </a:pPr>
      <a:endParaRPr lang="ja-JP"/>
    </a:p>
  </c:txPr>
  <c:externalData r:id="rId1"/>
</c:chartSpace>
</file>

<file path=ppt/charts/chart48.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冷凍麺特徴評価!$K$55</c:f>
              <c:strCache>
                <c:ptCount val="1"/>
                <c:pt idx="0">
                  <c:v>非常に魅力的</c:v>
                </c:pt>
              </c:strCache>
            </c:strRef>
          </c:tx>
          <c:cat>
            <c:strRef>
              <c:f>冷凍麺特徴評価!$L$54:$N$54</c:f>
              <c:strCache>
                <c:ptCount val="3"/>
                <c:pt idx="0">
                  <c:v>2005年</c:v>
                </c:pt>
                <c:pt idx="1">
                  <c:v>2009年</c:v>
                </c:pt>
                <c:pt idx="2">
                  <c:v>2012年</c:v>
                </c:pt>
              </c:strCache>
            </c:strRef>
          </c:cat>
          <c:val>
            <c:numRef>
              <c:f>冷凍麺特徴評価!$L$55:$N$55</c:f>
              <c:numCache>
                <c:formatCode>0.0_ </c:formatCode>
                <c:ptCount val="3"/>
                <c:pt idx="0">
                  <c:v>19.600000000000001</c:v>
                </c:pt>
                <c:pt idx="1">
                  <c:v>15.9</c:v>
                </c:pt>
                <c:pt idx="2">
                  <c:v>17.708333333333282</c:v>
                </c:pt>
              </c:numCache>
            </c:numRef>
          </c:val>
        </c:ser>
        <c:ser>
          <c:idx val="1"/>
          <c:order val="1"/>
          <c:tx>
            <c:strRef>
              <c:f>冷凍麺特徴評価!$K$56</c:f>
              <c:strCache>
                <c:ptCount val="1"/>
                <c:pt idx="0">
                  <c:v>まあ魅力的</c:v>
                </c:pt>
              </c:strCache>
            </c:strRef>
          </c:tx>
          <c:cat>
            <c:strRef>
              <c:f>冷凍麺特徴評価!$L$54:$N$54</c:f>
              <c:strCache>
                <c:ptCount val="3"/>
                <c:pt idx="0">
                  <c:v>2005年</c:v>
                </c:pt>
                <c:pt idx="1">
                  <c:v>2009年</c:v>
                </c:pt>
                <c:pt idx="2">
                  <c:v>2012年</c:v>
                </c:pt>
              </c:strCache>
            </c:strRef>
          </c:cat>
          <c:val>
            <c:numRef>
              <c:f>冷凍麺特徴評価!$L$56:$N$56</c:f>
              <c:numCache>
                <c:formatCode>0.0_ </c:formatCode>
                <c:ptCount val="3"/>
                <c:pt idx="0">
                  <c:v>47.9</c:v>
                </c:pt>
                <c:pt idx="1">
                  <c:v>41.5</c:v>
                </c:pt>
                <c:pt idx="2">
                  <c:v>40.705128205128268</c:v>
                </c:pt>
              </c:numCache>
            </c:numRef>
          </c:val>
        </c:ser>
        <c:ser>
          <c:idx val="2"/>
          <c:order val="2"/>
          <c:tx>
            <c:strRef>
              <c:f>冷凍麺特徴評価!$K$57</c:f>
              <c:strCache>
                <c:ptCount val="1"/>
                <c:pt idx="0">
                  <c:v>どちらでもない</c:v>
                </c:pt>
              </c:strCache>
            </c:strRef>
          </c:tx>
          <c:cat>
            <c:strRef>
              <c:f>冷凍麺特徴評価!$L$54:$N$54</c:f>
              <c:strCache>
                <c:ptCount val="3"/>
                <c:pt idx="0">
                  <c:v>2005年</c:v>
                </c:pt>
                <c:pt idx="1">
                  <c:v>2009年</c:v>
                </c:pt>
                <c:pt idx="2">
                  <c:v>2012年</c:v>
                </c:pt>
              </c:strCache>
            </c:strRef>
          </c:cat>
          <c:val>
            <c:numRef>
              <c:f>冷凍麺特徴評価!$L$57:$N$57</c:f>
              <c:numCache>
                <c:formatCode>0.0_ </c:formatCode>
                <c:ptCount val="3"/>
                <c:pt idx="0">
                  <c:v>24.8</c:v>
                </c:pt>
                <c:pt idx="1">
                  <c:v>34</c:v>
                </c:pt>
                <c:pt idx="2">
                  <c:v>34.855769230769226</c:v>
                </c:pt>
              </c:numCache>
            </c:numRef>
          </c:val>
        </c:ser>
        <c:ser>
          <c:idx val="3"/>
          <c:order val="3"/>
          <c:tx>
            <c:strRef>
              <c:f>冷凍麺特徴評価!$K$58</c:f>
              <c:strCache>
                <c:ptCount val="1"/>
                <c:pt idx="0">
                  <c:v>あまり魅力的ではない</c:v>
                </c:pt>
              </c:strCache>
            </c:strRef>
          </c:tx>
          <c:cat>
            <c:strRef>
              <c:f>冷凍麺特徴評価!$L$54:$N$54</c:f>
              <c:strCache>
                <c:ptCount val="3"/>
                <c:pt idx="0">
                  <c:v>2005年</c:v>
                </c:pt>
                <c:pt idx="1">
                  <c:v>2009年</c:v>
                </c:pt>
                <c:pt idx="2">
                  <c:v>2012年</c:v>
                </c:pt>
              </c:strCache>
            </c:strRef>
          </c:cat>
          <c:val>
            <c:numRef>
              <c:f>冷凍麺特徴評価!$L$58:$N$58</c:f>
              <c:numCache>
                <c:formatCode>0.0_ </c:formatCode>
                <c:ptCount val="3"/>
                <c:pt idx="0">
                  <c:v>6.1</c:v>
                </c:pt>
                <c:pt idx="1">
                  <c:v>6.3</c:v>
                </c:pt>
                <c:pt idx="2">
                  <c:v>4.8878205128205083</c:v>
                </c:pt>
              </c:numCache>
            </c:numRef>
          </c:val>
        </c:ser>
        <c:ser>
          <c:idx val="4"/>
          <c:order val="4"/>
          <c:tx>
            <c:strRef>
              <c:f>冷凍麺特徴評価!$K$59</c:f>
              <c:strCache>
                <c:ptCount val="1"/>
                <c:pt idx="0">
                  <c:v>全く魅力的ではない</c:v>
                </c:pt>
              </c:strCache>
            </c:strRef>
          </c:tx>
          <c:cat>
            <c:strRef>
              <c:f>冷凍麺特徴評価!$L$54:$N$54</c:f>
              <c:strCache>
                <c:ptCount val="3"/>
                <c:pt idx="0">
                  <c:v>2005年</c:v>
                </c:pt>
                <c:pt idx="1">
                  <c:v>2009年</c:v>
                </c:pt>
                <c:pt idx="2">
                  <c:v>2012年</c:v>
                </c:pt>
              </c:strCache>
            </c:strRef>
          </c:cat>
          <c:val>
            <c:numRef>
              <c:f>冷凍麺特徴評価!$L$59:$N$59</c:f>
              <c:numCache>
                <c:formatCode>0.0_ </c:formatCode>
                <c:ptCount val="3"/>
                <c:pt idx="0">
                  <c:v>1.6</c:v>
                </c:pt>
                <c:pt idx="1">
                  <c:v>2.4</c:v>
                </c:pt>
                <c:pt idx="2">
                  <c:v>1.8429487179487181</c:v>
                </c:pt>
              </c:numCache>
            </c:numRef>
          </c:val>
        </c:ser>
        <c:gapWidth val="300"/>
        <c:overlap val="100"/>
        <c:serLines/>
        <c:axId val="229628160"/>
        <c:axId val="229650432"/>
      </c:barChart>
      <c:catAx>
        <c:axId val="229628160"/>
        <c:scaling>
          <c:orientation val="maxMin"/>
        </c:scaling>
        <c:axPos val="l"/>
        <c:majorTickMark val="none"/>
        <c:tickLblPos val="nextTo"/>
        <c:crossAx val="229650432"/>
        <c:crosses val="autoZero"/>
        <c:auto val="1"/>
        <c:lblAlgn val="ctr"/>
        <c:lblOffset val="100"/>
      </c:catAx>
      <c:valAx>
        <c:axId val="229650432"/>
        <c:scaling>
          <c:orientation val="minMax"/>
        </c:scaling>
        <c:axPos val="t"/>
        <c:majorGridlines/>
        <c:numFmt formatCode="0%" sourceLinked="1"/>
        <c:tickLblPos val="nextTo"/>
        <c:crossAx val="229628160"/>
        <c:crosses val="autoZero"/>
        <c:crossBetween val="between"/>
      </c:valAx>
    </c:plotArea>
    <c:legend>
      <c:legendPos val="b"/>
    </c:legend>
    <c:plotVisOnly val="1"/>
  </c:chart>
  <c:txPr>
    <a:bodyPr/>
    <a:lstStyle/>
    <a:p>
      <a:pPr>
        <a:defRPr sz="800"/>
      </a:pPr>
      <a:endParaRPr lang="ja-JP"/>
    </a:p>
  </c:txPr>
  <c:externalData r:id="rId1"/>
</c:chartSpace>
</file>

<file path=ppt/charts/chart49.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冷凍麺特徴評価!$L$61</c:f>
              <c:strCache>
                <c:ptCount val="1"/>
                <c:pt idx="0">
                  <c:v>非常に魅力的</c:v>
                </c:pt>
              </c:strCache>
            </c:strRef>
          </c:tx>
          <c:dLbls>
            <c:dLbl>
              <c:idx val="0"/>
              <c:showVal val="1"/>
            </c:dLbl>
            <c:delete val="1"/>
            <c:txPr>
              <a:bodyPr/>
              <a:lstStyle/>
              <a:p>
                <a:pPr>
                  <a:defRPr>
                    <a:solidFill>
                      <a:schemeClr val="bg1"/>
                    </a:solidFill>
                  </a:defRPr>
                </a:pPr>
                <a:endParaRPr lang="ja-JP"/>
              </a:p>
            </c:txPr>
          </c:dLbls>
          <c:cat>
            <c:strRef>
              <c:f>冷凍麺特徴評価!$K$62:$K$73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冷凍麺特徴評価!$L$62:$L$73</c:f>
              <c:numCache>
                <c:formatCode>0.0_ </c:formatCode>
                <c:ptCount val="12"/>
                <c:pt idx="0">
                  <c:v>17.708333333333282</c:v>
                </c:pt>
                <c:pt idx="1">
                  <c:v>16.666666666666664</c:v>
                </c:pt>
                <c:pt idx="2">
                  <c:v>16.269841269841269</c:v>
                </c:pt>
                <c:pt idx="3">
                  <c:v>20.43010752688172</c:v>
                </c:pt>
                <c:pt idx="4">
                  <c:v>11.858974358974359</c:v>
                </c:pt>
                <c:pt idx="5">
                  <c:v>23.557692307692307</c:v>
                </c:pt>
                <c:pt idx="6">
                  <c:v>17.307692307692307</c:v>
                </c:pt>
                <c:pt idx="7">
                  <c:v>19.230769230769194</c:v>
                </c:pt>
                <c:pt idx="8">
                  <c:v>16.346153846153829</c:v>
                </c:pt>
                <c:pt idx="9">
                  <c:v>18.75</c:v>
                </c:pt>
                <c:pt idx="10">
                  <c:v>17.788461538461515</c:v>
                </c:pt>
                <c:pt idx="11">
                  <c:v>16.826923076923059</c:v>
                </c:pt>
              </c:numCache>
            </c:numRef>
          </c:val>
        </c:ser>
        <c:ser>
          <c:idx val="1"/>
          <c:order val="1"/>
          <c:tx>
            <c:strRef>
              <c:f>冷凍麺特徴評価!$M$61</c:f>
              <c:strCache>
                <c:ptCount val="1"/>
                <c:pt idx="0">
                  <c:v>まあ魅力的</c:v>
                </c:pt>
              </c:strCache>
            </c:strRef>
          </c:tx>
          <c:dLbls>
            <c:dLbl>
              <c:idx val="0"/>
              <c:showVal val="1"/>
            </c:dLbl>
            <c:delete val="1"/>
            <c:txPr>
              <a:bodyPr/>
              <a:lstStyle/>
              <a:p>
                <a:pPr>
                  <a:defRPr>
                    <a:solidFill>
                      <a:schemeClr val="bg1"/>
                    </a:solidFill>
                  </a:defRPr>
                </a:pPr>
                <a:endParaRPr lang="ja-JP"/>
              </a:p>
            </c:txPr>
          </c:dLbls>
          <c:cat>
            <c:strRef>
              <c:f>冷凍麺特徴評価!$K$62:$K$73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冷凍麺特徴評価!$M$62:$M$73</c:f>
              <c:numCache>
                <c:formatCode>0.0_ </c:formatCode>
                <c:ptCount val="12"/>
                <c:pt idx="0">
                  <c:v>40.705128205128268</c:v>
                </c:pt>
                <c:pt idx="1">
                  <c:v>40.865384615384571</c:v>
                </c:pt>
                <c:pt idx="2">
                  <c:v>42.857142857142804</c:v>
                </c:pt>
                <c:pt idx="3">
                  <c:v>38.978494623655905</c:v>
                </c:pt>
                <c:pt idx="4">
                  <c:v>36.698717948718013</c:v>
                </c:pt>
                <c:pt idx="5">
                  <c:v>44.711538461538446</c:v>
                </c:pt>
                <c:pt idx="6">
                  <c:v>35.57692307692308</c:v>
                </c:pt>
                <c:pt idx="7">
                  <c:v>46.153846153846047</c:v>
                </c:pt>
                <c:pt idx="8">
                  <c:v>43.269230769230781</c:v>
                </c:pt>
                <c:pt idx="9">
                  <c:v>45.192307692307693</c:v>
                </c:pt>
                <c:pt idx="10">
                  <c:v>38.942307692307658</c:v>
                </c:pt>
                <c:pt idx="11">
                  <c:v>35.096153846153932</c:v>
                </c:pt>
              </c:numCache>
            </c:numRef>
          </c:val>
        </c:ser>
        <c:ser>
          <c:idx val="2"/>
          <c:order val="2"/>
          <c:tx>
            <c:strRef>
              <c:f>冷凍麺特徴評価!$N$61</c:f>
              <c:strCache>
                <c:ptCount val="1"/>
                <c:pt idx="0">
                  <c:v>どちらでもない</c:v>
                </c:pt>
              </c:strCache>
            </c:strRef>
          </c:tx>
          <c:dLbls>
            <c:dLbl>
              <c:idx val="0"/>
              <c:showVal val="1"/>
            </c:dLbl>
            <c:delete val="1"/>
            <c:txPr>
              <a:bodyPr/>
              <a:lstStyle/>
              <a:p>
                <a:pPr>
                  <a:defRPr>
                    <a:solidFill>
                      <a:schemeClr val="bg1"/>
                    </a:solidFill>
                  </a:defRPr>
                </a:pPr>
                <a:endParaRPr lang="ja-JP"/>
              </a:p>
            </c:txPr>
          </c:dLbls>
          <c:cat>
            <c:strRef>
              <c:f>冷凍麺特徴評価!$K$62:$K$73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冷凍麺特徴評価!$N$62:$N$73</c:f>
              <c:numCache>
                <c:formatCode>0.0_ </c:formatCode>
                <c:ptCount val="12"/>
                <c:pt idx="0">
                  <c:v>34.855769230769226</c:v>
                </c:pt>
                <c:pt idx="1">
                  <c:v>34.935897435897367</c:v>
                </c:pt>
                <c:pt idx="2">
                  <c:v>34.523809523809526</c:v>
                </c:pt>
                <c:pt idx="3">
                  <c:v>34.946236559139784</c:v>
                </c:pt>
                <c:pt idx="4">
                  <c:v>41.025641025640994</c:v>
                </c:pt>
                <c:pt idx="5">
                  <c:v>28.685897435897434</c:v>
                </c:pt>
                <c:pt idx="6">
                  <c:v>36.538461538461526</c:v>
                </c:pt>
                <c:pt idx="7">
                  <c:v>28.365384615384613</c:v>
                </c:pt>
                <c:pt idx="8">
                  <c:v>35.096153846153932</c:v>
                </c:pt>
                <c:pt idx="9">
                  <c:v>31.730769230769184</c:v>
                </c:pt>
                <c:pt idx="10">
                  <c:v>35.096153846153932</c:v>
                </c:pt>
                <c:pt idx="11">
                  <c:v>42.307692307692236</c:v>
                </c:pt>
              </c:numCache>
            </c:numRef>
          </c:val>
        </c:ser>
        <c:ser>
          <c:idx val="3"/>
          <c:order val="3"/>
          <c:tx>
            <c:strRef>
              <c:f>冷凍麺特徴評価!$O$61</c:f>
              <c:strCache>
                <c:ptCount val="1"/>
                <c:pt idx="0">
                  <c:v>あまり魅力的ではない</c:v>
                </c:pt>
              </c:strCache>
            </c:strRef>
          </c:tx>
          <c:dLbls>
            <c:dLbl>
              <c:idx val="0"/>
              <c:showVal val="1"/>
            </c:dLbl>
            <c:delete val="1"/>
            <c:txPr>
              <a:bodyPr/>
              <a:lstStyle/>
              <a:p>
                <a:pPr>
                  <a:defRPr>
                    <a:solidFill>
                      <a:schemeClr val="bg1"/>
                    </a:solidFill>
                  </a:defRPr>
                </a:pPr>
                <a:endParaRPr lang="ja-JP"/>
              </a:p>
            </c:txPr>
          </c:dLbls>
          <c:cat>
            <c:strRef>
              <c:f>冷凍麺特徴評価!$K$62:$K$73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冷凍麺特徴評価!$O$62:$O$73</c:f>
              <c:numCache>
                <c:formatCode>0.0_ </c:formatCode>
                <c:ptCount val="12"/>
                <c:pt idx="0">
                  <c:v>4.8878205128205083</c:v>
                </c:pt>
                <c:pt idx="1">
                  <c:v>5.9294871794871788</c:v>
                </c:pt>
                <c:pt idx="2">
                  <c:v>3.9682539682539679</c:v>
                </c:pt>
                <c:pt idx="3">
                  <c:v>3.7634408602150562</c:v>
                </c:pt>
                <c:pt idx="4">
                  <c:v>7.2115384615384608</c:v>
                </c:pt>
                <c:pt idx="5">
                  <c:v>2.5641025641025652</c:v>
                </c:pt>
                <c:pt idx="6">
                  <c:v>6.7307692307692353</c:v>
                </c:pt>
                <c:pt idx="7">
                  <c:v>5.7692307692307692</c:v>
                </c:pt>
                <c:pt idx="8">
                  <c:v>4.3269230769230766</c:v>
                </c:pt>
                <c:pt idx="9">
                  <c:v>2.8846153846153837</c:v>
                </c:pt>
                <c:pt idx="10">
                  <c:v>5.7692307692307692</c:v>
                </c:pt>
                <c:pt idx="11">
                  <c:v>3.8461538461538463</c:v>
                </c:pt>
              </c:numCache>
            </c:numRef>
          </c:val>
        </c:ser>
        <c:ser>
          <c:idx val="4"/>
          <c:order val="4"/>
          <c:tx>
            <c:strRef>
              <c:f>冷凍麺特徴評価!$P$61</c:f>
              <c:strCache>
                <c:ptCount val="1"/>
                <c:pt idx="0">
                  <c:v>全く魅力的ではない</c:v>
                </c:pt>
              </c:strCache>
            </c:strRef>
          </c:tx>
          <c:dLbls>
            <c:dLbl>
              <c:idx val="0"/>
              <c:showVal val="1"/>
            </c:dLbl>
            <c:delete val="1"/>
            <c:txPr>
              <a:bodyPr/>
              <a:lstStyle/>
              <a:p>
                <a:pPr>
                  <a:defRPr>
                    <a:solidFill>
                      <a:schemeClr val="bg1"/>
                    </a:solidFill>
                  </a:defRPr>
                </a:pPr>
                <a:endParaRPr lang="ja-JP"/>
              </a:p>
            </c:txPr>
          </c:dLbls>
          <c:cat>
            <c:strRef>
              <c:f>冷凍麺特徴評価!$K$62:$K$73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冷凍麺特徴評価!$P$62:$P$73</c:f>
              <c:numCache>
                <c:formatCode>0.0_ </c:formatCode>
                <c:ptCount val="12"/>
                <c:pt idx="0">
                  <c:v>1.8429487179487181</c:v>
                </c:pt>
                <c:pt idx="1">
                  <c:v>1.6025641025641018</c:v>
                </c:pt>
                <c:pt idx="2">
                  <c:v>2.3809523809523809</c:v>
                </c:pt>
                <c:pt idx="3">
                  <c:v>1.881720430107527</c:v>
                </c:pt>
                <c:pt idx="4">
                  <c:v>3.2051282051282048</c:v>
                </c:pt>
                <c:pt idx="5">
                  <c:v>0.48076923076923078</c:v>
                </c:pt>
                <c:pt idx="6">
                  <c:v>3.8461538461538463</c:v>
                </c:pt>
                <c:pt idx="7">
                  <c:v>0.48076923076923078</c:v>
                </c:pt>
                <c:pt idx="8">
                  <c:v>0.96153846153846168</c:v>
                </c:pt>
                <c:pt idx="9">
                  <c:v>1.442307692307691</c:v>
                </c:pt>
                <c:pt idx="10">
                  <c:v>2.4038461538461537</c:v>
                </c:pt>
                <c:pt idx="11">
                  <c:v>1.9230769230769247</c:v>
                </c:pt>
              </c:numCache>
            </c:numRef>
          </c:val>
        </c:ser>
        <c:gapWidth val="55"/>
        <c:overlap val="100"/>
        <c:axId val="229687680"/>
        <c:axId val="229689216"/>
      </c:barChart>
      <c:catAx>
        <c:axId val="229687680"/>
        <c:scaling>
          <c:orientation val="maxMin"/>
        </c:scaling>
        <c:axPos val="l"/>
        <c:majorTickMark val="none"/>
        <c:tickLblPos val="nextTo"/>
        <c:crossAx val="229689216"/>
        <c:crosses val="autoZero"/>
        <c:auto val="1"/>
        <c:lblAlgn val="ctr"/>
        <c:lblOffset val="100"/>
      </c:catAx>
      <c:valAx>
        <c:axId val="229689216"/>
        <c:scaling>
          <c:orientation val="minMax"/>
        </c:scaling>
        <c:axPos val="t"/>
        <c:majorGridlines/>
        <c:numFmt formatCode="0%" sourceLinked="1"/>
        <c:majorTickMark val="none"/>
        <c:tickLblPos val="nextTo"/>
        <c:crossAx val="229687680"/>
        <c:crosses val="autoZero"/>
        <c:crossBetween val="between"/>
      </c:valAx>
    </c:plotArea>
    <c:legend>
      <c:legendPos val="b"/>
    </c:legend>
    <c:plotVisOnly val="1"/>
  </c:chart>
  <c:txPr>
    <a:bodyPr/>
    <a:lstStyle/>
    <a:p>
      <a:pPr>
        <a:defRPr sz="800"/>
      </a:pPr>
      <a:endParaRPr lang="ja-JP"/>
    </a:p>
  </c:txPr>
  <c:externalData r:id="rId1"/>
</c:chartSpace>
</file>

<file path=ppt/charts/chart5.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Sheet1!$L$72</c:f>
              <c:strCache>
                <c:ptCount val="1"/>
                <c:pt idx="0">
                  <c:v>週1回以上</c:v>
                </c:pt>
              </c:strCache>
            </c:strRef>
          </c:tx>
          <c:dLbls>
            <c:txPr>
              <a:bodyPr/>
              <a:lstStyle/>
              <a:p>
                <a:pPr>
                  <a:defRPr>
                    <a:solidFill>
                      <a:schemeClr val="bg1"/>
                    </a:solidFill>
                  </a:defRPr>
                </a:pPr>
                <a:endParaRPr lang="ja-JP"/>
              </a:p>
            </c:txPr>
            <c:showVal val="1"/>
          </c:dLbls>
          <c:cat>
            <c:strRef>
              <c:f>Sheet1!$M$71:$O$71</c:f>
              <c:strCache>
                <c:ptCount val="3"/>
                <c:pt idx="0">
                  <c:v>2005年</c:v>
                </c:pt>
                <c:pt idx="1">
                  <c:v>2009年</c:v>
                </c:pt>
                <c:pt idx="2">
                  <c:v>2012年</c:v>
                </c:pt>
              </c:strCache>
            </c:strRef>
          </c:cat>
          <c:val>
            <c:numRef>
              <c:f>Sheet1!$M$72:$O$72</c:f>
              <c:numCache>
                <c:formatCode>0.0%</c:formatCode>
                <c:ptCount val="3"/>
                <c:pt idx="0">
                  <c:v>0.40600000000000008</c:v>
                </c:pt>
                <c:pt idx="1">
                  <c:v>0.29900000000000032</c:v>
                </c:pt>
                <c:pt idx="2">
                  <c:v>0.31200000000000044</c:v>
                </c:pt>
              </c:numCache>
            </c:numRef>
          </c:val>
        </c:ser>
        <c:ser>
          <c:idx val="1"/>
          <c:order val="1"/>
          <c:tx>
            <c:strRef>
              <c:f>Sheet1!$L$73</c:f>
              <c:strCache>
                <c:ptCount val="1"/>
                <c:pt idx="0">
                  <c:v>2～3週間に1回</c:v>
                </c:pt>
              </c:strCache>
            </c:strRef>
          </c:tx>
          <c:dLbls>
            <c:txPr>
              <a:bodyPr/>
              <a:lstStyle/>
              <a:p>
                <a:pPr>
                  <a:defRPr>
                    <a:solidFill>
                      <a:schemeClr val="bg1"/>
                    </a:solidFill>
                  </a:defRPr>
                </a:pPr>
                <a:endParaRPr lang="ja-JP"/>
              </a:p>
            </c:txPr>
            <c:showVal val="1"/>
          </c:dLbls>
          <c:cat>
            <c:strRef>
              <c:f>Sheet1!$M$71:$O$71</c:f>
              <c:strCache>
                <c:ptCount val="3"/>
                <c:pt idx="0">
                  <c:v>2005年</c:v>
                </c:pt>
                <c:pt idx="1">
                  <c:v>2009年</c:v>
                </c:pt>
                <c:pt idx="2">
                  <c:v>2012年</c:v>
                </c:pt>
              </c:strCache>
            </c:strRef>
          </c:cat>
          <c:val>
            <c:numRef>
              <c:f>Sheet1!$M$73:$O$73</c:f>
              <c:numCache>
                <c:formatCode>0.0%</c:formatCode>
                <c:ptCount val="3"/>
                <c:pt idx="0">
                  <c:v>0.35800000000000032</c:v>
                </c:pt>
                <c:pt idx="1">
                  <c:v>0.36100000000000032</c:v>
                </c:pt>
                <c:pt idx="2">
                  <c:v>0.34400000000000008</c:v>
                </c:pt>
              </c:numCache>
            </c:numRef>
          </c:val>
        </c:ser>
        <c:ser>
          <c:idx val="2"/>
          <c:order val="2"/>
          <c:tx>
            <c:strRef>
              <c:f>Sheet1!$L$74</c:f>
              <c:strCache>
                <c:ptCount val="1"/>
                <c:pt idx="0">
                  <c:v>月1回</c:v>
                </c:pt>
              </c:strCache>
            </c:strRef>
          </c:tx>
          <c:dLbls>
            <c:txPr>
              <a:bodyPr/>
              <a:lstStyle/>
              <a:p>
                <a:pPr>
                  <a:defRPr>
                    <a:solidFill>
                      <a:schemeClr val="bg1"/>
                    </a:solidFill>
                  </a:defRPr>
                </a:pPr>
                <a:endParaRPr lang="ja-JP"/>
              </a:p>
            </c:txPr>
            <c:showVal val="1"/>
          </c:dLbls>
          <c:cat>
            <c:strRef>
              <c:f>Sheet1!$M$71:$O$71</c:f>
              <c:strCache>
                <c:ptCount val="3"/>
                <c:pt idx="0">
                  <c:v>2005年</c:v>
                </c:pt>
                <c:pt idx="1">
                  <c:v>2009年</c:v>
                </c:pt>
                <c:pt idx="2">
                  <c:v>2012年</c:v>
                </c:pt>
              </c:strCache>
            </c:strRef>
          </c:cat>
          <c:val>
            <c:numRef>
              <c:f>Sheet1!$M$74:$O$74</c:f>
              <c:numCache>
                <c:formatCode>0.0%</c:formatCode>
                <c:ptCount val="3"/>
                <c:pt idx="0">
                  <c:v>0.15800000000000025</c:v>
                </c:pt>
                <c:pt idx="1">
                  <c:v>0.18800000000000025</c:v>
                </c:pt>
                <c:pt idx="2">
                  <c:v>0.19400000000000001</c:v>
                </c:pt>
              </c:numCache>
            </c:numRef>
          </c:val>
        </c:ser>
        <c:ser>
          <c:idx val="3"/>
          <c:order val="3"/>
          <c:tx>
            <c:strRef>
              <c:f>Sheet1!$L$75</c:f>
              <c:strCache>
                <c:ptCount val="1"/>
                <c:pt idx="0">
                  <c:v>2～3月に1回</c:v>
                </c:pt>
              </c:strCache>
            </c:strRef>
          </c:tx>
          <c:dLbls>
            <c:txPr>
              <a:bodyPr/>
              <a:lstStyle/>
              <a:p>
                <a:pPr>
                  <a:defRPr>
                    <a:solidFill>
                      <a:schemeClr val="bg1"/>
                    </a:solidFill>
                  </a:defRPr>
                </a:pPr>
                <a:endParaRPr lang="ja-JP"/>
              </a:p>
            </c:txPr>
            <c:showVal val="1"/>
          </c:dLbls>
          <c:cat>
            <c:strRef>
              <c:f>Sheet1!$M$71:$O$71</c:f>
              <c:strCache>
                <c:ptCount val="3"/>
                <c:pt idx="0">
                  <c:v>2005年</c:v>
                </c:pt>
                <c:pt idx="1">
                  <c:v>2009年</c:v>
                </c:pt>
                <c:pt idx="2">
                  <c:v>2012年</c:v>
                </c:pt>
              </c:strCache>
            </c:strRef>
          </c:cat>
          <c:val>
            <c:numRef>
              <c:f>Sheet1!$M$75:$O$75</c:f>
              <c:numCache>
                <c:formatCode>0.0%</c:formatCode>
                <c:ptCount val="3"/>
                <c:pt idx="0">
                  <c:v>5.3000000000000012E-2</c:v>
                </c:pt>
                <c:pt idx="1">
                  <c:v>0.10400000000000002</c:v>
                </c:pt>
                <c:pt idx="2">
                  <c:v>8.7000000000000022E-2</c:v>
                </c:pt>
              </c:numCache>
            </c:numRef>
          </c:val>
        </c:ser>
        <c:ser>
          <c:idx val="4"/>
          <c:order val="4"/>
          <c:tx>
            <c:strRef>
              <c:f>Sheet1!$L$76</c:f>
              <c:strCache>
                <c:ptCount val="1"/>
                <c:pt idx="0">
                  <c:v>それ以下</c:v>
                </c:pt>
              </c:strCache>
            </c:strRef>
          </c:tx>
          <c:cat>
            <c:strRef>
              <c:f>Sheet1!$M$71:$O$71</c:f>
              <c:strCache>
                <c:ptCount val="3"/>
                <c:pt idx="0">
                  <c:v>2005年</c:v>
                </c:pt>
                <c:pt idx="1">
                  <c:v>2009年</c:v>
                </c:pt>
                <c:pt idx="2">
                  <c:v>2012年</c:v>
                </c:pt>
              </c:strCache>
            </c:strRef>
          </c:cat>
          <c:val>
            <c:numRef>
              <c:f>Sheet1!$M$76:$O$76</c:f>
              <c:numCache>
                <c:formatCode>0.0%</c:formatCode>
                <c:ptCount val="3"/>
                <c:pt idx="0">
                  <c:v>2.5999999999999999E-2</c:v>
                </c:pt>
                <c:pt idx="1">
                  <c:v>4.9000000000000071E-2</c:v>
                </c:pt>
                <c:pt idx="2">
                  <c:v>6.3E-2</c:v>
                </c:pt>
              </c:numCache>
            </c:numRef>
          </c:val>
        </c:ser>
        <c:gapWidth val="300"/>
        <c:overlap val="100"/>
        <c:serLines/>
        <c:axId val="191915136"/>
        <c:axId val="191916672"/>
      </c:barChart>
      <c:catAx>
        <c:axId val="191915136"/>
        <c:scaling>
          <c:orientation val="maxMin"/>
        </c:scaling>
        <c:axPos val="l"/>
        <c:majorTickMark val="none"/>
        <c:tickLblPos val="nextTo"/>
        <c:txPr>
          <a:bodyPr/>
          <a:lstStyle/>
          <a:p>
            <a:pPr>
              <a:defRPr sz="800"/>
            </a:pPr>
            <a:endParaRPr lang="ja-JP"/>
          </a:p>
        </c:txPr>
        <c:crossAx val="191916672"/>
        <c:crosses val="autoZero"/>
        <c:auto val="1"/>
        <c:lblAlgn val="ctr"/>
        <c:lblOffset val="100"/>
      </c:catAx>
      <c:valAx>
        <c:axId val="191916672"/>
        <c:scaling>
          <c:orientation val="minMax"/>
        </c:scaling>
        <c:axPos val="t"/>
        <c:majorGridlines/>
        <c:numFmt formatCode="0%" sourceLinked="1"/>
        <c:tickLblPos val="nextTo"/>
        <c:txPr>
          <a:bodyPr/>
          <a:lstStyle/>
          <a:p>
            <a:pPr>
              <a:defRPr sz="800"/>
            </a:pPr>
            <a:endParaRPr lang="ja-JP"/>
          </a:p>
        </c:txPr>
        <c:crossAx val="191915136"/>
        <c:crosses val="autoZero"/>
        <c:crossBetween val="between"/>
      </c:valAx>
    </c:plotArea>
    <c:legend>
      <c:legendPos val="b"/>
      <c:layout/>
      <c:txPr>
        <a:bodyPr/>
        <a:lstStyle/>
        <a:p>
          <a:pPr>
            <a:defRPr sz="800"/>
          </a:pPr>
          <a:endParaRPr lang="ja-JP"/>
        </a:p>
      </c:txPr>
    </c:legend>
    <c:plotVisOnly val="1"/>
  </c:chart>
  <c:externalData r:id="rId1"/>
</c:chartSpace>
</file>

<file path=ppt/charts/chart50.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冷凍麺特徴評価!$K$81</c:f>
              <c:strCache>
                <c:ptCount val="1"/>
                <c:pt idx="0">
                  <c:v>非常に魅力的</c:v>
                </c:pt>
              </c:strCache>
            </c:strRef>
          </c:tx>
          <c:cat>
            <c:strRef>
              <c:f>冷凍麺特徴評価!$L$80:$N$80</c:f>
              <c:strCache>
                <c:ptCount val="3"/>
                <c:pt idx="0">
                  <c:v>2005年</c:v>
                </c:pt>
                <c:pt idx="1">
                  <c:v>2009年</c:v>
                </c:pt>
                <c:pt idx="2">
                  <c:v>2012年</c:v>
                </c:pt>
              </c:strCache>
            </c:strRef>
          </c:cat>
          <c:val>
            <c:numRef>
              <c:f>冷凍麺特徴評価!$L$81:$N$81</c:f>
              <c:numCache>
                <c:formatCode>0.0_ </c:formatCode>
                <c:ptCount val="3"/>
                <c:pt idx="0">
                  <c:v>45.8</c:v>
                </c:pt>
                <c:pt idx="1">
                  <c:v>41.4</c:v>
                </c:pt>
                <c:pt idx="2">
                  <c:v>37.580128205128212</c:v>
                </c:pt>
              </c:numCache>
            </c:numRef>
          </c:val>
        </c:ser>
        <c:ser>
          <c:idx val="1"/>
          <c:order val="1"/>
          <c:tx>
            <c:strRef>
              <c:f>冷凍麺特徴評価!$K$82</c:f>
              <c:strCache>
                <c:ptCount val="1"/>
                <c:pt idx="0">
                  <c:v>まあ魅力的</c:v>
                </c:pt>
              </c:strCache>
            </c:strRef>
          </c:tx>
          <c:cat>
            <c:strRef>
              <c:f>冷凍麺特徴評価!$L$80:$N$80</c:f>
              <c:strCache>
                <c:ptCount val="3"/>
                <c:pt idx="0">
                  <c:v>2005年</c:v>
                </c:pt>
                <c:pt idx="1">
                  <c:v>2009年</c:v>
                </c:pt>
                <c:pt idx="2">
                  <c:v>2012年</c:v>
                </c:pt>
              </c:strCache>
            </c:strRef>
          </c:cat>
          <c:val>
            <c:numRef>
              <c:f>冷凍麺特徴評価!$L$82:$N$82</c:f>
              <c:numCache>
                <c:formatCode>0.0_ </c:formatCode>
                <c:ptCount val="3"/>
                <c:pt idx="0">
                  <c:v>40.1</c:v>
                </c:pt>
                <c:pt idx="1">
                  <c:v>41.3</c:v>
                </c:pt>
                <c:pt idx="2">
                  <c:v>43.990384615384571</c:v>
                </c:pt>
              </c:numCache>
            </c:numRef>
          </c:val>
        </c:ser>
        <c:ser>
          <c:idx val="2"/>
          <c:order val="2"/>
          <c:tx>
            <c:strRef>
              <c:f>冷凍麺特徴評価!$K$83</c:f>
              <c:strCache>
                <c:ptCount val="1"/>
                <c:pt idx="0">
                  <c:v>どちらでもない</c:v>
                </c:pt>
              </c:strCache>
            </c:strRef>
          </c:tx>
          <c:cat>
            <c:strRef>
              <c:f>冷凍麺特徴評価!$L$80:$N$80</c:f>
              <c:strCache>
                <c:ptCount val="3"/>
                <c:pt idx="0">
                  <c:v>2005年</c:v>
                </c:pt>
                <c:pt idx="1">
                  <c:v>2009年</c:v>
                </c:pt>
                <c:pt idx="2">
                  <c:v>2012年</c:v>
                </c:pt>
              </c:strCache>
            </c:strRef>
          </c:cat>
          <c:val>
            <c:numRef>
              <c:f>冷凍麺特徴評価!$L$83:$N$83</c:f>
              <c:numCache>
                <c:formatCode>0.0_ </c:formatCode>
                <c:ptCount val="3"/>
                <c:pt idx="0">
                  <c:v>10.1</c:v>
                </c:pt>
                <c:pt idx="1">
                  <c:v>14</c:v>
                </c:pt>
                <c:pt idx="2">
                  <c:v>15.064102564102564</c:v>
                </c:pt>
              </c:numCache>
            </c:numRef>
          </c:val>
        </c:ser>
        <c:ser>
          <c:idx val="3"/>
          <c:order val="3"/>
          <c:tx>
            <c:strRef>
              <c:f>冷凍麺特徴評価!$K$84</c:f>
              <c:strCache>
                <c:ptCount val="1"/>
                <c:pt idx="0">
                  <c:v>あまり魅力的ではない</c:v>
                </c:pt>
              </c:strCache>
            </c:strRef>
          </c:tx>
          <c:cat>
            <c:strRef>
              <c:f>冷凍麺特徴評価!$L$80:$N$80</c:f>
              <c:strCache>
                <c:ptCount val="3"/>
                <c:pt idx="0">
                  <c:v>2005年</c:v>
                </c:pt>
                <c:pt idx="1">
                  <c:v>2009年</c:v>
                </c:pt>
                <c:pt idx="2">
                  <c:v>2012年</c:v>
                </c:pt>
              </c:strCache>
            </c:strRef>
          </c:cat>
          <c:val>
            <c:numRef>
              <c:f>冷凍麺特徴評価!$L$84:$N$84</c:f>
              <c:numCache>
                <c:formatCode>0.0_ </c:formatCode>
                <c:ptCount val="3"/>
                <c:pt idx="0">
                  <c:v>2.9</c:v>
                </c:pt>
                <c:pt idx="1">
                  <c:v>2.4</c:v>
                </c:pt>
                <c:pt idx="2">
                  <c:v>2.0032051282051277</c:v>
                </c:pt>
              </c:numCache>
            </c:numRef>
          </c:val>
        </c:ser>
        <c:ser>
          <c:idx val="4"/>
          <c:order val="4"/>
          <c:tx>
            <c:strRef>
              <c:f>冷凍麺特徴評価!$K$85</c:f>
              <c:strCache>
                <c:ptCount val="1"/>
                <c:pt idx="0">
                  <c:v>全く魅力的ではない</c:v>
                </c:pt>
              </c:strCache>
            </c:strRef>
          </c:tx>
          <c:cat>
            <c:strRef>
              <c:f>冷凍麺特徴評価!$L$80:$N$80</c:f>
              <c:strCache>
                <c:ptCount val="3"/>
                <c:pt idx="0">
                  <c:v>2005年</c:v>
                </c:pt>
                <c:pt idx="1">
                  <c:v>2009年</c:v>
                </c:pt>
                <c:pt idx="2">
                  <c:v>2012年</c:v>
                </c:pt>
              </c:strCache>
            </c:strRef>
          </c:cat>
          <c:val>
            <c:numRef>
              <c:f>冷凍麺特徴評価!$L$85:$N$85</c:f>
              <c:numCache>
                <c:formatCode>0.0_ </c:formatCode>
                <c:ptCount val="3"/>
                <c:pt idx="0">
                  <c:v>1.1000000000000001</c:v>
                </c:pt>
                <c:pt idx="1">
                  <c:v>1</c:v>
                </c:pt>
                <c:pt idx="2">
                  <c:v>1.3621794871794859</c:v>
                </c:pt>
              </c:numCache>
            </c:numRef>
          </c:val>
        </c:ser>
        <c:gapWidth val="300"/>
        <c:overlap val="100"/>
        <c:serLines/>
        <c:axId val="230729216"/>
        <c:axId val="230730752"/>
      </c:barChart>
      <c:catAx>
        <c:axId val="230729216"/>
        <c:scaling>
          <c:orientation val="maxMin"/>
        </c:scaling>
        <c:axPos val="l"/>
        <c:majorTickMark val="none"/>
        <c:tickLblPos val="nextTo"/>
        <c:crossAx val="230730752"/>
        <c:crosses val="autoZero"/>
        <c:auto val="1"/>
        <c:lblAlgn val="ctr"/>
        <c:lblOffset val="100"/>
      </c:catAx>
      <c:valAx>
        <c:axId val="230730752"/>
        <c:scaling>
          <c:orientation val="minMax"/>
        </c:scaling>
        <c:axPos val="t"/>
        <c:majorGridlines/>
        <c:numFmt formatCode="0%" sourceLinked="1"/>
        <c:tickLblPos val="nextTo"/>
        <c:crossAx val="230729216"/>
        <c:crosses val="autoZero"/>
        <c:crossBetween val="between"/>
      </c:valAx>
    </c:plotArea>
    <c:legend>
      <c:legendPos val="b"/>
    </c:legend>
    <c:plotVisOnly val="1"/>
  </c:chart>
  <c:txPr>
    <a:bodyPr/>
    <a:lstStyle/>
    <a:p>
      <a:pPr>
        <a:defRPr sz="800"/>
      </a:pPr>
      <a:endParaRPr lang="ja-JP"/>
    </a:p>
  </c:txPr>
  <c:externalData r:id="rId1"/>
</c:chartSpace>
</file>

<file path=ppt/charts/chart51.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冷凍麺特徴評価!$L$87</c:f>
              <c:strCache>
                <c:ptCount val="1"/>
                <c:pt idx="0">
                  <c:v>非常に魅力的</c:v>
                </c:pt>
              </c:strCache>
            </c:strRef>
          </c:tx>
          <c:dLbls>
            <c:dLbl>
              <c:idx val="0"/>
              <c:showVal val="1"/>
            </c:dLbl>
            <c:delete val="1"/>
            <c:txPr>
              <a:bodyPr/>
              <a:lstStyle/>
              <a:p>
                <a:pPr>
                  <a:defRPr>
                    <a:solidFill>
                      <a:schemeClr val="bg1"/>
                    </a:solidFill>
                  </a:defRPr>
                </a:pPr>
                <a:endParaRPr lang="ja-JP"/>
              </a:p>
            </c:txPr>
          </c:dLbls>
          <c:cat>
            <c:strRef>
              <c:f>冷凍麺特徴評価!$K$88:$K$99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冷凍麺特徴評価!$L$88:$L$99</c:f>
              <c:numCache>
                <c:formatCode>0.0_ </c:formatCode>
                <c:ptCount val="12"/>
                <c:pt idx="0">
                  <c:v>37.580128205128212</c:v>
                </c:pt>
                <c:pt idx="1">
                  <c:v>36.057692307692236</c:v>
                </c:pt>
                <c:pt idx="2">
                  <c:v>36.904761904761905</c:v>
                </c:pt>
                <c:pt idx="3">
                  <c:v>40.591397849462354</c:v>
                </c:pt>
                <c:pt idx="4">
                  <c:v>30.448717948717903</c:v>
                </c:pt>
                <c:pt idx="5">
                  <c:v>44.711538461538446</c:v>
                </c:pt>
                <c:pt idx="6">
                  <c:v>44.711538461538446</c:v>
                </c:pt>
                <c:pt idx="7">
                  <c:v>41.346153846153896</c:v>
                </c:pt>
                <c:pt idx="8">
                  <c:v>37.019230769230774</c:v>
                </c:pt>
                <c:pt idx="9">
                  <c:v>34.134615384615387</c:v>
                </c:pt>
                <c:pt idx="10">
                  <c:v>37.5</c:v>
                </c:pt>
                <c:pt idx="11">
                  <c:v>30.76923076923077</c:v>
                </c:pt>
              </c:numCache>
            </c:numRef>
          </c:val>
        </c:ser>
        <c:ser>
          <c:idx val="1"/>
          <c:order val="1"/>
          <c:tx>
            <c:strRef>
              <c:f>冷凍麺特徴評価!$M$87</c:f>
              <c:strCache>
                <c:ptCount val="1"/>
                <c:pt idx="0">
                  <c:v>まあ魅力的</c:v>
                </c:pt>
              </c:strCache>
            </c:strRef>
          </c:tx>
          <c:dLbls>
            <c:dLbl>
              <c:idx val="0"/>
              <c:showVal val="1"/>
            </c:dLbl>
            <c:delete val="1"/>
            <c:txPr>
              <a:bodyPr/>
              <a:lstStyle/>
              <a:p>
                <a:pPr>
                  <a:defRPr>
                    <a:solidFill>
                      <a:schemeClr val="bg1"/>
                    </a:solidFill>
                  </a:defRPr>
                </a:pPr>
                <a:endParaRPr lang="ja-JP"/>
              </a:p>
            </c:txPr>
          </c:dLbls>
          <c:cat>
            <c:strRef>
              <c:f>冷凍麺特徴評価!$K$88:$K$99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冷凍麺特徴評価!$M$88:$M$99</c:f>
              <c:numCache>
                <c:formatCode>0.0_ </c:formatCode>
                <c:ptCount val="12"/>
                <c:pt idx="0">
                  <c:v>43.990384615384571</c:v>
                </c:pt>
                <c:pt idx="1">
                  <c:v>43.910256410256345</c:v>
                </c:pt>
                <c:pt idx="2">
                  <c:v>46.825396825396822</c:v>
                </c:pt>
                <c:pt idx="3">
                  <c:v>42.204301075268795</c:v>
                </c:pt>
                <c:pt idx="4">
                  <c:v>44.551282051281959</c:v>
                </c:pt>
                <c:pt idx="5">
                  <c:v>43.429487179487133</c:v>
                </c:pt>
                <c:pt idx="6">
                  <c:v>37.019230769230774</c:v>
                </c:pt>
                <c:pt idx="7">
                  <c:v>42.307692307692236</c:v>
                </c:pt>
                <c:pt idx="8">
                  <c:v>46.153846153846047</c:v>
                </c:pt>
                <c:pt idx="9">
                  <c:v>51.442307692307651</c:v>
                </c:pt>
                <c:pt idx="10">
                  <c:v>39.903846153846047</c:v>
                </c:pt>
                <c:pt idx="11">
                  <c:v>47.115384615384571</c:v>
                </c:pt>
              </c:numCache>
            </c:numRef>
          </c:val>
        </c:ser>
        <c:ser>
          <c:idx val="2"/>
          <c:order val="2"/>
          <c:tx>
            <c:strRef>
              <c:f>冷凍麺特徴評価!$N$87</c:f>
              <c:strCache>
                <c:ptCount val="1"/>
                <c:pt idx="0">
                  <c:v>どちらでもない</c:v>
                </c:pt>
              </c:strCache>
            </c:strRef>
          </c:tx>
          <c:dLbls>
            <c:dLbl>
              <c:idx val="0"/>
              <c:showVal val="1"/>
            </c:dLbl>
            <c:delete val="1"/>
            <c:txPr>
              <a:bodyPr/>
              <a:lstStyle/>
              <a:p>
                <a:pPr>
                  <a:defRPr>
                    <a:solidFill>
                      <a:schemeClr val="bg1"/>
                    </a:solidFill>
                  </a:defRPr>
                </a:pPr>
                <a:endParaRPr lang="ja-JP"/>
              </a:p>
            </c:txPr>
          </c:dLbls>
          <c:cat>
            <c:strRef>
              <c:f>冷凍麺特徴評価!$K$88:$K$99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冷凍麺特徴評価!$N$88:$N$99</c:f>
              <c:numCache>
                <c:formatCode>0.0_ </c:formatCode>
                <c:ptCount val="12"/>
                <c:pt idx="0">
                  <c:v>15.064102564102564</c:v>
                </c:pt>
                <c:pt idx="1">
                  <c:v>16.185897435897438</c:v>
                </c:pt>
                <c:pt idx="2">
                  <c:v>11.904761904761903</c:v>
                </c:pt>
                <c:pt idx="3">
                  <c:v>15.322580645161306</c:v>
                </c:pt>
                <c:pt idx="4">
                  <c:v>20.032051282051285</c:v>
                </c:pt>
                <c:pt idx="5">
                  <c:v>10.096153846153847</c:v>
                </c:pt>
                <c:pt idx="6">
                  <c:v>12.5</c:v>
                </c:pt>
                <c:pt idx="7">
                  <c:v>14.423076923076922</c:v>
                </c:pt>
                <c:pt idx="8">
                  <c:v>14.423076923076922</c:v>
                </c:pt>
                <c:pt idx="9">
                  <c:v>12.980769230769249</c:v>
                </c:pt>
                <c:pt idx="10">
                  <c:v>17.788461538461515</c:v>
                </c:pt>
                <c:pt idx="11">
                  <c:v>18.269230769230766</c:v>
                </c:pt>
              </c:numCache>
            </c:numRef>
          </c:val>
        </c:ser>
        <c:ser>
          <c:idx val="3"/>
          <c:order val="3"/>
          <c:tx>
            <c:strRef>
              <c:f>冷凍麺特徴評価!$O$87</c:f>
              <c:strCache>
                <c:ptCount val="1"/>
                <c:pt idx="0">
                  <c:v>あまり魅力的ではない</c:v>
                </c:pt>
              </c:strCache>
            </c:strRef>
          </c:tx>
          <c:dLbls>
            <c:dLbl>
              <c:idx val="0"/>
              <c:showVal val="1"/>
            </c:dLbl>
            <c:delete val="1"/>
            <c:txPr>
              <a:bodyPr/>
              <a:lstStyle/>
              <a:p>
                <a:pPr>
                  <a:defRPr>
                    <a:solidFill>
                      <a:schemeClr val="bg1"/>
                    </a:solidFill>
                  </a:defRPr>
                </a:pPr>
                <a:endParaRPr lang="ja-JP"/>
              </a:p>
            </c:txPr>
          </c:dLbls>
          <c:cat>
            <c:strRef>
              <c:f>冷凍麺特徴評価!$K$88:$K$99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冷凍麺特徴評価!$O$88:$O$99</c:f>
              <c:numCache>
                <c:formatCode>0.0_ </c:formatCode>
                <c:ptCount val="12"/>
                <c:pt idx="0">
                  <c:v>2.0032051282051277</c:v>
                </c:pt>
                <c:pt idx="1">
                  <c:v>2.2435897435897458</c:v>
                </c:pt>
                <c:pt idx="2">
                  <c:v>2.7777777777777826</c:v>
                </c:pt>
                <c:pt idx="3">
                  <c:v>1.0752688172042999</c:v>
                </c:pt>
                <c:pt idx="4">
                  <c:v>2.5641025641025652</c:v>
                </c:pt>
                <c:pt idx="5">
                  <c:v>1.442307692307691</c:v>
                </c:pt>
                <c:pt idx="6">
                  <c:v>4.3269230769230766</c:v>
                </c:pt>
                <c:pt idx="7">
                  <c:v>1.442307692307691</c:v>
                </c:pt>
                <c:pt idx="8">
                  <c:v>1.442307692307691</c:v>
                </c:pt>
                <c:pt idx="9">
                  <c:v>0.48076923076923078</c:v>
                </c:pt>
                <c:pt idx="10">
                  <c:v>2.4038461538461537</c:v>
                </c:pt>
                <c:pt idx="11">
                  <c:v>1.9230769230769247</c:v>
                </c:pt>
              </c:numCache>
            </c:numRef>
          </c:val>
        </c:ser>
        <c:ser>
          <c:idx val="4"/>
          <c:order val="4"/>
          <c:tx>
            <c:strRef>
              <c:f>冷凍麺特徴評価!$P$87</c:f>
              <c:strCache>
                <c:ptCount val="1"/>
                <c:pt idx="0">
                  <c:v>全く魅力的ではない</c:v>
                </c:pt>
              </c:strCache>
            </c:strRef>
          </c:tx>
          <c:dLbls>
            <c:dLbl>
              <c:idx val="0"/>
              <c:showVal val="1"/>
            </c:dLbl>
            <c:delete val="1"/>
            <c:txPr>
              <a:bodyPr/>
              <a:lstStyle/>
              <a:p>
                <a:pPr>
                  <a:defRPr>
                    <a:solidFill>
                      <a:schemeClr val="bg1"/>
                    </a:solidFill>
                  </a:defRPr>
                </a:pPr>
                <a:endParaRPr lang="ja-JP"/>
              </a:p>
            </c:txPr>
          </c:dLbls>
          <c:cat>
            <c:strRef>
              <c:f>冷凍麺特徴評価!$K$88:$K$99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冷凍麺特徴評価!$P$88:$P$99</c:f>
              <c:numCache>
                <c:formatCode>0.0_ </c:formatCode>
                <c:ptCount val="12"/>
                <c:pt idx="0">
                  <c:v>1.3621794871794859</c:v>
                </c:pt>
                <c:pt idx="1">
                  <c:v>1.6025641025641018</c:v>
                </c:pt>
                <c:pt idx="2">
                  <c:v>1.5873015873015872</c:v>
                </c:pt>
                <c:pt idx="3">
                  <c:v>0.80645161290322631</c:v>
                </c:pt>
                <c:pt idx="4">
                  <c:v>2.4038461538461537</c:v>
                </c:pt>
                <c:pt idx="5">
                  <c:v>0.32051282051282093</c:v>
                </c:pt>
                <c:pt idx="6">
                  <c:v>1.442307692307691</c:v>
                </c:pt>
                <c:pt idx="7">
                  <c:v>0.48076923076923078</c:v>
                </c:pt>
                <c:pt idx="8">
                  <c:v>0.96153846153846168</c:v>
                </c:pt>
                <c:pt idx="9">
                  <c:v>0.96153846153846168</c:v>
                </c:pt>
                <c:pt idx="10">
                  <c:v>2.4038461538461537</c:v>
                </c:pt>
                <c:pt idx="11">
                  <c:v>1.9230769230769247</c:v>
                </c:pt>
              </c:numCache>
            </c:numRef>
          </c:val>
        </c:ser>
        <c:gapWidth val="55"/>
        <c:overlap val="100"/>
        <c:axId val="230911360"/>
        <c:axId val="230933632"/>
      </c:barChart>
      <c:catAx>
        <c:axId val="230911360"/>
        <c:scaling>
          <c:orientation val="maxMin"/>
        </c:scaling>
        <c:axPos val="l"/>
        <c:majorTickMark val="none"/>
        <c:tickLblPos val="nextTo"/>
        <c:crossAx val="230933632"/>
        <c:crosses val="autoZero"/>
        <c:auto val="1"/>
        <c:lblAlgn val="ctr"/>
        <c:lblOffset val="100"/>
      </c:catAx>
      <c:valAx>
        <c:axId val="230933632"/>
        <c:scaling>
          <c:orientation val="minMax"/>
        </c:scaling>
        <c:axPos val="t"/>
        <c:majorGridlines/>
        <c:numFmt formatCode="0%" sourceLinked="1"/>
        <c:majorTickMark val="none"/>
        <c:tickLblPos val="nextTo"/>
        <c:crossAx val="230911360"/>
        <c:crosses val="autoZero"/>
        <c:crossBetween val="between"/>
      </c:valAx>
    </c:plotArea>
    <c:legend>
      <c:legendPos val="b"/>
    </c:legend>
    <c:plotVisOnly val="1"/>
  </c:chart>
  <c:txPr>
    <a:bodyPr/>
    <a:lstStyle/>
    <a:p>
      <a:pPr>
        <a:defRPr sz="800"/>
      </a:pPr>
      <a:endParaRPr lang="ja-JP"/>
    </a:p>
  </c:txPr>
  <c:externalData r:id="rId1"/>
</c:chartSpace>
</file>

<file path=ppt/charts/chart52.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冷凍麺特徴評価!$K$107</c:f>
              <c:strCache>
                <c:ptCount val="1"/>
                <c:pt idx="0">
                  <c:v>非常に魅力的</c:v>
                </c:pt>
              </c:strCache>
            </c:strRef>
          </c:tx>
          <c:cat>
            <c:strRef>
              <c:f>冷凍麺特徴評価!$L$106:$N$106</c:f>
              <c:strCache>
                <c:ptCount val="3"/>
                <c:pt idx="0">
                  <c:v>2005年</c:v>
                </c:pt>
                <c:pt idx="1">
                  <c:v>2009年</c:v>
                </c:pt>
                <c:pt idx="2">
                  <c:v>2012年</c:v>
                </c:pt>
              </c:strCache>
            </c:strRef>
          </c:cat>
          <c:val>
            <c:numRef>
              <c:f>冷凍麺特徴評価!$L$107:$N$107</c:f>
              <c:numCache>
                <c:formatCode>0.0_ </c:formatCode>
                <c:ptCount val="3"/>
                <c:pt idx="0">
                  <c:v>38.4</c:v>
                </c:pt>
                <c:pt idx="1">
                  <c:v>37.9</c:v>
                </c:pt>
                <c:pt idx="2">
                  <c:v>34.455128205128212</c:v>
                </c:pt>
              </c:numCache>
            </c:numRef>
          </c:val>
        </c:ser>
        <c:ser>
          <c:idx val="1"/>
          <c:order val="1"/>
          <c:tx>
            <c:strRef>
              <c:f>冷凍麺特徴評価!$K$108</c:f>
              <c:strCache>
                <c:ptCount val="1"/>
                <c:pt idx="0">
                  <c:v>まあ魅力的</c:v>
                </c:pt>
              </c:strCache>
            </c:strRef>
          </c:tx>
          <c:cat>
            <c:strRef>
              <c:f>冷凍麺特徴評価!$L$106:$N$106</c:f>
              <c:strCache>
                <c:ptCount val="3"/>
                <c:pt idx="0">
                  <c:v>2005年</c:v>
                </c:pt>
                <c:pt idx="1">
                  <c:v>2009年</c:v>
                </c:pt>
                <c:pt idx="2">
                  <c:v>2012年</c:v>
                </c:pt>
              </c:strCache>
            </c:strRef>
          </c:cat>
          <c:val>
            <c:numRef>
              <c:f>冷凍麺特徴評価!$L$108:$N$108</c:f>
              <c:numCache>
                <c:formatCode>0.0_ </c:formatCode>
                <c:ptCount val="3"/>
                <c:pt idx="0">
                  <c:v>44</c:v>
                </c:pt>
                <c:pt idx="1">
                  <c:v>42.3</c:v>
                </c:pt>
                <c:pt idx="2">
                  <c:v>45.272435897435955</c:v>
                </c:pt>
              </c:numCache>
            </c:numRef>
          </c:val>
        </c:ser>
        <c:ser>
          <c:idx val="2"/>
          <c:order val="2"/>
          <c:tx>
            <c:strRef>
              <c:f>冷凍麺特徴評価!$K$109</c:f>
              <c:strCache>
                <c:ptCount val="1"/>
                <c:pt idx="0">
                  <c:v>どちらでもない</c:v>
                </c:pt>
              </c:strCache>
            </c:strRef>
          </c:tx>
          <c:cat>
            <c:strRef>
              <c:f>冷凍麺特徴評価!$L$106:$N$106</c:f>
              <c:strCache>
                <c:ptCount val="3"/>
                <c:pt idx="0">
                  <c:v>2005年</c:v>
                </c:pt>
                <c:pt idx="1">
                  <c:v>2009年</c:v>
                </c:pt>
                <c:pt idx="2">
                  <c:v>2012年</c:v>
                </c:pt>
              </c:strCache>
            </c:strRef>
          </c:cat>
          <c:val>
            <c:numRef>
              <c:f>冷凍麺特徴評価!$L$109:$N$109</c:f>
              <c:numCache>
                <c:formatCode>0.0_ </c:formatCode>
                <c:ptCount val="3"/>
                <c:pt idx="0">
                  <c:v>13.3</c:v>
                </c:pt>
                <c:pt idx="1">
                  <c:v>16.5</c:v>
                </c:pt>
                <c:pt idx="2">
                  <c:v>17.227564102564102</c:v>
                </c:pt>
              </c:numCache>
            </c:numRef>
          </c:val>
        </c:ser>
        <c:ser>
          <c:idx val="3"/>
          <c:order val="3"/>
          <c:tx>
            <c:strRef>
              <c:f>冷凍麺特徴評価!$K$110</c:f>
              <c:strCache>
                <c:ptCount val="1"/>
                <c:pt idx="0">
                  <c:v>あまり魅力的ではない</c:v>
                </c:pt>
              </c:strCache>
            </c:strRef>
          </c:tx>
          <c:cat>
            <c:strRef>
              <c:f>冷凍麺特徴評価!$L$106:$N$106</c:f>
              <c:strCache>
                <c:ptCount val="3"/>
                <c:pt idx="0">
                  <c:v>2005年</c:v>
                </c:pt>
                <c:pt idx="1">
                  <c:v>2009年</c:v>
                </c:pt>
                <c:pt idx="2">
                  <c:v>2012年</c:v>
                </c:pt>
              </c:strCache>
            </c:strRef>
          </c:cat>
          <c:val>
            <c:numRef>
              <c:f>冷凍麺特徴評価!$L$110:$N$110</c:f>
              <c:numCache>
                <c:formatCode>0.0_ </c:formatCode>
                <c:ptCount val="3"/>
                <c:pt idx="0">
                  <c:v>3.4</c:v>
                </c:pt>
                <c:pt idx="1">
                  <c:v>2</c:v>
                </c:pt>
                <c:pt idx="2">
                  <c:v>1.8429487179487181</c:v>
                </c:pt>
              </c:numCache>
            </c:numRef>
          </c:val>
        </c:ser>
        <c:ser>
          <c:idx val="4"/>
          <c:order val="4"/>
          <c:tx>
            <c:strRef>
              <c:f>冷凍麺特徴評価!$K$111</c:f>
              <c:strCache>
                <c:ptCount val="1"/>
                <c:pt idx="0">
                  <c:v>全く魅力的ではない</c:v>
                </c:pt>
              </c:strCache>
            </c:strRef>
          </c:tx>
          <c:cat>
            <c:strRef>
              <c:f>冷凍麺特徴評価!$L$106:$N$106</c:f>
              <c:strCache>
                <c:ptCount val="3"/>
                <c:pt idx="0">
                  <c:v>2005年</c:v>
                </c:pt>
                <c:pt idx="1">
                  <c:v>2009年</c:v>
                </c:pt>
                <c:pt idx="2">
                  <c:v>2012年</c:v>
                </c:pt>
              </c:strCache>
            </c:strRef>
          </c:cat>
          <c:val>
            <c:numRef>
              <c:f>冷凍麺特徴評価!$L$111:$N$111</c:f>
              <c:numCache>
                <c:formatCode>0.0_ </c:formatCode>
                <c:ptCount val="3"/>
                <c:pt idx="0">
                  <c:v>1</c:v>
                </c:pt>
                <c:pt idx="1">
                  <c:v>1.4</c:v>
                </c:pt>
                <c:pt idx="2">
                  <c:v>1.201923076923076</c:v>
                </c:pt>
              </c:numCache>
            </c:numRef>
          </c:val>
        </c:ser>
        <c:gapWidth val="300"/>
        <c:overlap val="100"/>
        <c:serLines/>
        <c:axId val="231752448"/>
        <c:axId val="231753984"/>
      </c:barChart>
      <c:catAx>
        <c:axId val="231752448"/>
        <c:scaling>
          <c:orientation val="maxMin"/>
        </c:scaling>
        <c:axPos val="l"/>
        <c:majorTickMark val="none"/>
        <c:tickLblPos val="nextTo"/>
        <c:crossAx val="231753984"/>
        <c:crosses val="autoZero"/>
        <c:auto val="1"/>
        <c:lblAlgn val="ctr"/>
        <c:lblOffset val="100"/>
      </c:catAx>
      <c:valAx>
        <c:axId val="231753984"/>
        <c:scaling>
          <c:orientation val="minMax"/>
        </c:scaling>
        <c:axPos val="t"/>
        <c:majorGridlines/>
        <c:numFmt formatCode="0%" sourceLinked="1"/>
        <c:tickLblPos val="nextTo"/>
        <c:crossAx val="231752448"/>
        <c:crosses val="autoZero"/>
        <c:crossBetween val="between"/>
      </c:valAx>
    </c:plotArea>
    <c:legend>
      <c:legendPos val="b"/>
    </c:legend>
    <c:plotVisOnly val="1"/>
  </c:chart>
  <c:txPr>
    <a:bodyPr/>
    <a:lstStyle/>
    <a:p>
      <a:pPr>
        <a:defRPr sz="800"/>
      </a:pPr>
      <a:endParaRPr lang="ja-JP"/>
    </a:p>
  </c:txPr>
  <c:externalData r:id="rId1"/>
</c:chartSpace>
</file>

<file path=ppt/charts/chart53.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冷凍麺特徴評価!$L$113</c:f>
              <c:strCache>
                <c:ptCount val="1"/>
                <c:pt idx="0">
                  <c:v>非常に魅力的</c:v>
                </c:pt>
              </c:strCache>
            </c:strRef>
          </c:tx>
          <c:dLbls>
            <c:dLbl>
              <c:idx val="0"/>
              <c:showVal val="1"/>
            </c:dLbl>
            <c:delete val="1"/>
            <c:txPr>
              <a:bodyPr/>
              <a:lstStyle/>
              <a:p>
                <a:pPr>
                  <a:defRPr>
                    <a:solidFill>
                      <a:schemeClr val="bg1"/>
                    </a:solidFill>
                  </a:defRPr>
                </a:pPr>
                <a:endParaRPr lang="ja-JP"/>
              </a:p>
            </c:txPr>
          </c:dLbls>
          <c:cat>
            <c:strRef>
              <c:f>冷凍麺特徴評価!$K$114:$K$125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冷凍麺特徴評価!$L$114:$L$125</c:f>
              <c:numCache>
                <c:formatCode>0.0_ </c:formatCode>
                <c:ptCount val="12"/>
                <c:pt idx="0">
                  <c:v>34.455128205128212</c:v>
                </c:pt>
                <c:pt idx="1">
                  <c:v>31.730769230769184</c:v>
                </c:pt>
                <c:pt idx="2">
                  <c:v>32.142857142857153</c:v>
                </c:pt>
                <c:pt idx="3">
                  <c:v>40.591397849462354</c:v>
                </c:pt>
                <c:pt idx="4">
                  <c:v>25.961538461538463</c:v>
                </c:pt>
                <c:pt idx="5">
                  <c:v>42.948717948717963</c:v>
                </c:pt>
                <c:pt idx="6">
                  <c:v>38.942307692307658</c:v>
                </c:pt>
                <c:pt idx="7">
                  <c:v>40.865384615384571</c:v>
                </c:pt>
                <c:pt idx="8">
                  <c:v>35.096153846153932</c:v>
                </c:pt>
                <c:pt idx="9">
                  <c:v>29.807692307692307</c:v>
                </c:pt>
                <c:pt idx="10">
                  <c:v>31.730769230769184</c:v>
                </c:pt>
                <c:pt idx="11">
                  <c:v>30.288461538461515</c:v>
                </c:pt>
              </c:numCache>
            </c:numRef>
          </c:val>
        </c:ser>
        <c:ser>
          <c:idx val="1"/>
          <c:order val="1"/>
          <c:tx>
            <c:strRef>
              <c:f>冷凍麺特徴評価!$M$113</c:f>
              <c:strCache>
                <c:ptCount val="1"/>
                <c:pt idx="0">
                  <c:v>まあ魅力的</c:v>
                </c:pt>
              </c:strCache>
            </c:strRef>
          </c:tx>
          <c:dLbls>
            <c:dLbl>
              <c:idx val="0"/>
              <c:showVal val="1"/>
            </c:dLbl>
            <c:delete val="1"/>
            <c:txPr>
              <a:bodyPr/>
              <a:lstStyle/>
              <a:p>
                <a:pPr>
                  <a:defRPr>
                    <a:solidFill>
                      <a:schemeClr val="bg1"/>
                    </a:solidFill>
                  </a:defRPr>
                </a:pPr>
                <a:endParaRPr lang="ja-JP"/>
              </a:p>
            </c:txPr>
          </c:dLbls>
          <c:cat>
            <c:strRef>
              <c:f>冷凍麺特徴評価!$K$114:$K$125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冷凍麺特徴評価!$M$114:$M$125</c:f>
              <c:numCache>
                <c:formatCode>0.0_ </c:formatCode>
                <c:ptCount val="12"/>
                <c:pt idx="0">
                  <c:v>45.272435897435955</c:v>
                </c:pt>
                <c:pt idx="1">
                  <c:v>47.275641025640994</c:v>
                </c:pt>
                <c:pt idx="2">
                  <c:v>49.603174603174608</c:v>
                </c:pt>
                <c:pt idx="3">
                  <c:v>38.978494623655905</c:v>
                </c:pt>
                <c:pt idx="4">
                  <c:v>45.512820512820504</c:v>
                </c:pt>
                <c:pt idx="5">
                  <c:v>45.032051282051313</c:v>
                </c:pt>
                <c:pt idx="6">
                  <c:v>40.865384615384571</c:v>
                </c:pt>
                <c:pt idx="7">
                  <c:v>46.153846153846047</c:v>
                </c:pt>
                <c:pt idx="8">
                  <c:v>51.923076923076962</c:v>
                </c:pt>
                <c:pt idx="9">
                  <c:v>48.557692307692236</c:v>
                </c:pt>
                <c:pt idx="10">
                  <c:v>44.711538461538446</c:v>
                </c:pt>
                <c:pt idx="11">
                  <c:v>39.423076923076955</c:v>
                </c:pt>
              </c:numCache>
            </c:numRef>
          </c:val>
        </c:ser>
        <c:ser>
          <c:idx val="2"/>
          <c:order val="2"/>
          <c:tx>
            <c:strRef>
              <c:f>冷凍麺特徴評価!$N$113</c:f>
              <c:strCache>
                <c:ptCount val="1"/>
                <c:pt idx="0">
                  <c:v>どちらでもない</c:v>
                </c:pt>
              </c:strCache>
            </c:strRef>
          </c:tx>
          <c:dLbls>
            <c:dLbl>
              <c:idx val="0"/>
              <c:showVal val="1"/>
            </c:dLbl>
            <c:delete val="1"/>
            <c:txPr>
              <a:bodyPr/>
              <a:lstStyle/>
              <a:p>
                <a:pPr>
                  <a:defRPr>
                    <a:solidFill>
                      <a:schemeClr val="bg1"/>
                    </a:solidFill>
                  </a:defRPr>
                </a:pPr>
                <a:endParaRPr lang="ja-JP"/>
              </a:p>
            </c:txPr>
          </c:dLbls>
          <c:cat>
            <c:strRef>
              <c:f>冷凍麺特徴評価!$K$114:$K$125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冷凍麺特徴評価!$N$114:$N$125</c:f>
              <c:numCache>
                <c:formatCode>0.0_ </c:formatCode>
                <c:ptCount val="12"/>
                <c:pt idx="0">
                  <c:v>17.227564102564102</c:v>
                </c:pt>
                <c:pt idx="1">
                  <c:v>17.307692307692307</c:v>
                </c:pt>
                <c:pt idx="2">
                  <c:v>15.873015873015872</c:v>
                </c:pt>
                <c:pt idx="3">
                  <c:v>18.010752688172026</c:v>
                </c:pt>
                <c:pt idx="4">
                  <c:v>23.076923076923059</c:v>
                </c:pt>
                <c:pt idx="5">
                  <c:v>11.378205128205128</c:v>
                </c:pt>
                <c:pt idx="6">
                  <c:v>15.384615384615385</c:v>
                </c:pt>
                <c:pt idx="7">
                  <c:v>11.057692307692315</c:v>
                </c:pt>
                <c:pt idx="8">
                  <c:v>12.019230769230768</c:v>
                </c:pt>
                <c:pt idx="9">
                  <c:v>18.269230769230766</c:v>
                </c:pt>
                <c:pt idx="10">
                  <c:v>19.230769230769194</c:v>
                </c:pt>
                <c:pt idx="11">
                  <c:v>27.403846153846157</c:v>
                </c:pt>
              </c:numCache>
            </c:numRef>
          </c:val>
        </c:ser>
        <c:ser>
          <c:idx val="3"/>
          <c:order val="3"/>
          <c:tx>
            <c:strRef>
              <c:f>冷凍麺特徴評価!$O$113</c:f>
              <c:strCache>
                <c:ptCount val="1"/>
                <c:pt idx="0">
                  <c:v>あまり魅力的ではない</c:v>
                </c:pt>
              </c:strCache>
            </c:strRef>
          </c:tx>
          <c:dLbls>
            <c:dLbl>
              <c:idx val="0"/>
              <c:showVal val="1"/>
            </c:dLbl>
            <c:delete val="1"/>
            <c:txPr>
              <a:bodyPr/>
              <a:lstStyle/>
              <a:p>
                <a:pPr>
                  <a:defRPr>
                    <a:solidFill>
                      <a:schemeClr val="bg1"/>
                    </a:solidFill>
                  </a:defRPr>
                </a:pPr>
                <a:endParaRPr lang="ja-JP"/>
              </a:p>
            </c:txPr>
          </c:dLbls>
          <c:cat>
            <c:strRef>
              <c:f>冷凍麺特徴評価!$K$114:$K$125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冷凍麺特徴評価!$O$114:$O$125</c:f>
              <c:numCache>
                <c:formatCode>0.0_ </c:formatCode>
                <c:ptCount val="12"/>
                <c:pt idx="0">
                  <c:v>1.8429487179487181</c:v>
                </c:pt>
                <c:pt idx="1">
                  <c:v>2.4038461538461537</c:v>
                </c:pt>
                <c:pt idx="2">
                  <c:v>0.79365079365079416</c:v>
                </c:pt>
                <c:pt idx="3">
                  <c:v>1.6129032258064515</c:v>
                </c:pt>
                <c:pt idx="4">
                  <c:v>3.2051282051282048</c:v>
                </c:pt>
                <c:pt idx="5">
                  <c:v>0.48076923076923078</c:v>
                </c:pt>
                <c:pt idx="6">
                  <c:v>3.8461538461538463</c:v>
                </c:pt>
                <c:pt idx="7">
                  <c:v>0.96153846153846168</c:v>
                </c:pt>
                <c:pt idx="8">
                  <c:v>0.48076923076923078</c:v>
                </c:pt>
                <c:pt idx="9">
                  <c:v>2.4038461538461537</c:v>
                </c:pt>
                <c:pt idx="10">
                  <c:v>2.4038461538461537</c:v>
                </c:pt>
                <c:pt idx="11">
                  <c:v>0.96153846153846168</c:v>
                </c:pt>
              </c:numCache>
            </c:numRef>
          </c:val>
        </c:ser>
        <c:ser>
          <c:idx val="4"/>
          <c:order val="4"/>
          <c:tx>
            <c:strRef>
              <c:f>冷凍麺特徴評価!$P$113</c:f>
              <c:strCache>
                <c:ptCount val="1"/>
                <c:pt idx="0">
                  <c:v>全く魅力的ではない</c:v>
                </c:pt>
              </c:strCache>
            </c:strRef>
          </c:tx>
          <c:dLbls>
            <c:dLbl>
              <c:idx val="0"/>
              <c:showVal val="1"/>
            </c:dLbl>
            <c:delete val="1"/>
            <c:txPr>
              <a:bodyPr/>
              <a:lstStyle/>
              <a:p>
                <a:pPr>
                  <a:defRPr>
                    <a:solidFill>
                      <a:schemeClr val="bg1"/>
                    </a:solidFill>
                  </a:defRPr>
                </a:pPr>
                <a:endParaRPr lang="ja-JP"/>
              </a:p>
            </c:txPr>
          </c:dLbls>
          <c:cat>
            <c:strRef>
              <c:f>冷凍麺特徴評価!$K$114:$K$125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冷凍麺特徴評価!$P$114:$P$125</c:f>
              <c:numCache>
                <c:formatCode>0.0_ </c:formatCode>
                <c:ptCount val="12"/>
                <c:pt idx="0">
                  <c:v>1.201923076923076</c:v>
                </c:pt>
                <c:pt idx="1">
                  <c:v>1.2820512820512819</c:v>
                </c:pt>
                <c:pt idx="2">
                  <c:v>1.5873015873015872</c:v>
                </c:pt>
                <c:pt idx="3">
                  <c:v>0.80645161290322631</c:v>
                </c:pt>
                <c:pt idx="4">
                  <c:v>2.2435897435897458</c:v>
                </c:pt>
                <c:pt idx="5">
                  <c:v>0.16025641025641024</c:v>
                </c:pt>
                <c:pt idx="6">
                  <c:v>0.96153846153846168</c:v>
                </c:pt>
                <c:pt idx="7">
                  <c:v>0.96153846153846168</c:v>
                </c:pt>
                <c:pt idx="8">
                  <c:v>0.48076923076923078</c:v>
                </c:pt>
                <c:pt idx="9">
                  <c:v>0.96153846153846168</c:v>
                </c:pt>
                <c:pt idx="10">
                  <c:v>1.9230769230769247</c:v>
                </c:pt>
                <c:pt idx="11">
                  <c:v>1.9230769230769247</c:v>
                </c:pt>
              </c:numCache>
            </c:numRef>
          </c:val>
        </c:ser>
        <c:gapWidth val="55"/>
        <c:overlap val="100"/>
        <c:axId val="231815808"/>
        <c:axId val="231829888"/>
      </c:barChart>
      <c:catAx>
        <c:axId val="231815808"/>
        <c:scaling>
          <c:orientation val="maxMin"/>
        </c:scaling>
        <c:axPos val="l"/>
        <c:majorTickMark val="none"/>
        <c:tickLblPos val="nextTo"/>
        <c:crossAx val="231829888"/>
        <c:crosses val="autoZero"/>
        <c:auto val="1"/>
        <c:lblAlgn val="ctr"/>
        <c:lblOffset val="100"/>
      </c:catAx>
      <c:valAx>
        <c:axId val="231829888"/>
        <c:scaling>
          <c:orientation val="minMax"/>
        </c:scaling>
        <c:axPos val="t"/>
        <c:majorGridlines/>
        <c:numFmt formatCode="0%" sourceLinked="1"/>
        <c:majorTickMark val="none"/>
        <c:tickLblPos val="nextTo"/>
        <c:crossAx val="231815808"/>
        <c:crosses val="autoZero"/>
        <c:crossBetween val="between"/>
      </c:valAx>
    </c:plotArea>
    <c:legend>
      <c:legendPos val="b"/>
    </c:legend>
    <c:plotVisOnly val="1"/>
  </c:chart>
  <c:txPr>
    <a:bodyPr/>
    <a:lstStyle/>
    <a:p>
      <a:pPr>
        <a:defRPr sz="800"/>
      </a:pPr>
      <a:endParaRPr lang="ja-JP"/>
    </a:p>
  </c:txPr>
  <c:externalData r:id="rId1"/>
</c:chartSpace>
</file>

<file path=ppt/charts/chart54.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冷凍麺特徴評価!$K$133</c:f>
              <c:strCache>
                <c:ptCount val="1"/>
                <c:pt idx="0">
                  <c:v>高まった</c:v>
                </c:pt>
              </c:strCache>
            </c:strRef>
          </c:tx>
          <c:cat>
            <c:strRef>
              <c:f>冷凍麺特徴評価!$L$132:$N$132</c:f>
              <c:strCache>
                <c:ptCount val="3"/>
                <c:pt idx="0">
                  <c:v>2005年</c:v>
                </c:pt>
                <c:pt idx="1">
                  <c:v>2009年</c:v>
                </c:pt>
                <c:pt idx="2">
                  <c:v>2012年</c:v>
                </c:pt>
              </c:strCache>
            </c:strRef>
          </c:cat>
          <c:val>
            <c:numRef>
              <c:f>冷凍麺特徴評価!$L$133:$N$133</c:f>
              <c:numCache>
                <c:formatCode>0.0_ </c:formatCode>
                <c:ptCount val="3"/>
                <c:pt idx="0">
                  <c:v>23.1</c:v>
                </c:pt>
                <c:pt idx="1">
                  <c:v>18.5</c:v>
                </c:pt>
                <c:pt idx="2">
                  <c:v>16.826923076923059</c:v>
                </c:pt>
              </c:numCache>
            </c:numRef>
          </c:val>
        </c:ser>
        <c:ser>
          <c:idx val="1"/>
          <c:order val="1"/>
          <c:tx>
            <c:strRef>
              <c:f>冷凍麺特徴評価!$K$134</c:f>
              <c:strCache>
                <c:ptCount val="1"/>
                <c:pt idx="0">
                  <c:v>やや高まった</c:v>
                </c:pt>
              </c:strCache>
            </c:strRef>
          </c:tx>
          <c:cat>
            <c:strRef>
              <c:f>冷凍麺特徴評価!$L$132:$N$132</c:f>
              <c:strCache>
                <c:ptCount val="3"/>
                <c:pt idx="0">
                  <c:v>2005年</c:v>
                </c:pt>
                <c:pt idx="1">
                  <c:v>2009年</c:v>
                </c:pt>
                <c:pt idx="2">
                  <c:v>2012年</c:v>
                </c:pt>
              </c:strCache>
            </c:strRef>
          </c:cat>
          <c:val>
            <c:numRef>
              <c:f>冷凍麺特徴評価!$L$134:$N$134</c:f>
              <c:numCache>
                <c:formatCode>0.0_ </c:formatCode>
                <c:ptCount val="3"/>
                <c:pt idx="0">
                  <c:v>46.3</c:v>
                </c:pt>
                <c:pt idx="1">
                  <c:v>47.8</c:v>
                </c:pt>
                <c:pt idx="2">
                  <c:v>45.673076923076955</c:v>
                </c:pt>
              </c:numCache>
            </c:numRef>
          </c:val>
        </c:ser>
        <c:ser>
          <c:idx val="2"/>
          <c:order val="2"/>
          <c:tx>
            <c:strRef>
              <c:f>冷凍麺特徴評価!$K$135</c:f>
              <c:strCache>
                <c:ptCount val="1"/>
                <c:pt idx="0">
                  <c:v>あまり変わらない</c:v>
                </c:pt>
              </c:strCache>
            </c:strRef>
          </c:tx>
          <c:cat>
            <c:strRef>
              <c:f>冷凍麺特徴評価!$L$132:$N$132</c:f>
              <c:strCache>
                <c:ptCount val="3"/>
                <c:pt idx="0">
                  <c:v>2005年</c:v>
                </c:pt>
                <c:pt idx="1">
                  <c:v>2009年</c:v>
                </c:pt>
                <c:pt idx="2">
                  <c:v>2012年</c:v>
                </c:pt>
              </c:strCache>
            </c:strRef>
          </c:cat>
          <c:val>
            <c:numRef>
              <c:f>冷凍麺特徴評価!$L$135:$N$135</c:f>
              <c:numCache>
                <c:formatCode>0.0_ </c:formatCode>
                <c:ptCount val="3"/>
                <c:pt idx="0">
                  <c:v>29.9</c:v>
                </c:pt>
                <c:pt idx="1">
                  <c:v>33.300000000000004</c:v>
                </c:pt>
                <c:pt idx="2">
                  <c:v>37.099358974359049</c:v>
                </c:pt>
              </c:numCache>
            </c:numRef>
          </c:val>
        </c:ser>
        <c:ser>
          <c:idx val="3"/>
          <c:order val="3"/>
          <c:tx>
            <c:strRef>
              <c:f>冷凍麺特徴評価!$K$136</c:f>
              <c:strCache>
                <c:ptCount val="1"/>
                <c:pt idx="0">
                  <c:v>やや下がった</c:v>
                </c:pt>
              </c:strCache>
            </c:strRef>
          </c:tx>
          <c:cat>
            <c:strRef>
              <c:f>冷凍麺特徴評価!$L$132:$N$132</c:f>
              <c:strCache>
                <c:ptCount val="3"/>
                <c:pt idx="0">
                  <c:v>2005年</c:v>
                </c:pt>
                <c:pt idx="1">
                  <c:v>2009年</c:v>
                </c:pt>
                <c:pt idx="2">
                  <c:v>2012年</c:v>
                </c:pt>
              </c:strCache>
            </c:strRef>
          </c:cat>
          <c:val>
            <c:numRef>
              <c:f>冷凍麺特徴評価!$L$136:$N$136</c:f>
              <c:numCache>
                <c:formatCode>0.0_ </c:formatCode>
                <c:ptCount val="3"/>
                <c:pt idx="0">
                  <c:v>0.4</c:v>
                </c:pt>
                <c:pt idx="1">
                  <c:v>0.1</c:v>
                </c:pt>
                <c:pt idx="2">
                  <c:v>0.40064102564102527</c:v>
                </c:pt>
              </c:numCache>
            </c:numRef>
          </c:val>
        </c:ser>
        <c:ser>
          <c:idx val="4"/>
          <c:order val="4"/>
          <c:tx>
            <c:strRef>
              <c:f>冷凍麺特徴評価!$K$137</c:f>
              <c:strCache>
                <c:ptCount val="1"/>
                <c:pt idx="0">
                  <c:v>下がった</c:v>
                </c:pt>
              </c:strCache>
            </c:strRef>
          </c:tx>
          <c:cat>
            <c:strRef>
              <c:f>冷凍麺特徴評価!$L$132:$N$132</c:f>
              <c:strCache>
                <c:ptCount val="3"/>
                <c:pt idx="0">
                  <c:v>2005年</c:v>
                </c:pt>
                <c:pt idx="1">
                  <c:v>2009年</c:v>
                </c:pt>
                <c:pt idx="2">
                  <c:v>2012年</c:v>
                </c:pt>
              </c:strCache>
            </c:strRef>
          </c:cat>
          <c:val>
            <c:numRef>
              <c:f>冷凍麺特徴評価!$L$137:$N$137</c:f>
              <c:numCache>
                <c:formatCode>0.0_ </c:formatCode>
                <c:ptCount val="3"/>
                <c:pt idx="0">
                  <c:v>0.4</c:v>
                </c:pt>
                <c:pt idx="1">
                  <c:v>0.4</c:v>
                </c:pt>
                <c:pt idx="2">
                  <c:v>0</c:v>
                </c:pt>
              </c:numCache>
            </c:numRef>
          </c:val>
        </c:ser>
        <c:gapWidth val="300"/>
        <c:overlap val="100"/>
        <c:serLines/>
        <c:axId val="232861696"/>
        <c:axId val="232863232"/>
      </c:barChart>
      <c:catAx>
        <c:axId val="232861696"/>
        <c:scaling>
          <c:orientation val="maxMin"/>
        </c:scaling>
        <c:axPos val="l"/>
        <c:majorTickMark val="none"/>
        <c:tickLblPos val="nextTo"/>
        <c:crossAx val="232863232"/>
        <c:crosses val="autoZero"/>
        <c:auto val="1"/>
        <c:lblAlgn val="ctr"/>
        <c:lblOffset val="100"/>
      </c:catAx>
      <c:valAx>
        <c:axId val="232863232"/>
        <c:scaling>
          <c:orientation val="minMax"/>
        </c:scaling>
        <c:axPos val="t"/>
        <c:majorGridlines/>
        <c:numFmt formatCode="0%" sourceLinked="1"/>
        <c:tickLblPos val="nextTo"/>
        <c:crossAx val="232861696"/>
        <c:crosses val="autoZero"/>
        <c:crossBetween val="between"/>
      </c:valAx>
    </c:plotArea>
    <c:legend>
      <c:legendPos val="b"/>
    </c:legend>
    <c:plotVisOnly val="1"/>
  </c:chart>
  <c:txPr>
    <a:bodyPr/>
    <a:lstStyle/>
    <a:p>
      <a:pPr>
        <a:defRPr sz="800"/>
      </a:pPr>
      <a:endParaRPr lang="ja-JP"/>
    </a:p>
  </c:txPr>
  <c:externalData r:id="rId1"/>
</c:chartSpace>
</file>

<file path=ppt/charts/chart55.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冷凍麺特徴評価!$L$139</c:f>
              <c:strCache>
                <c:ptCount val="1"/>
                <c:pt idx="0">
                  <c:v>高まった</c:v>
                </c:pt>
              </c:strCache>
            </c:strRef>
          </c:tx>
          <c:dLbls>
            <c:dLbl>
              <c:idx val="0"/>
              <c:showVal val="1"/>
            </c:dLbl>
            <c:delete val="1"/>
            <c:txPr>
              <a:bodyPr/>
              <a:lstStyle/>
              <a:p>
                <a:pPr>
                  <a:defRPr>
                    <a:solidFill>
                      <a:schemeClr val="bg1"/>
                    </a:solidFill>
                  </a:defRPr>
                </a:pPr>
                <a:endParaRPr lang="ja-JP"/>
              </a:p>
            </c:txPr>
          </c:dLbls>
          <c:cat>
            <c:strRef>
              <c:f>冷凍麺特徴評価!$K$140:$K$151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冷凍麺特徴評価!$L$140:$L$151</c:f>
              <c:numCache>
                <c:formatCode>0.0_ </c:formatCode>
                <c:ptCount val="12"/>
                <c:pt idx="0">
                  <c:v>16.826923076923059</c:v>
                </c:pt>
                <c:pt idx="1">
                  <c:v>13.942307692307702</c:v>
                </c:pt>
                <c:pt idx="2">
                  <c:v>16.269841269841269</c:v>
                </c:pt>
                <c:pt idx="3">
                  <c:v>22.04301075268819</c:v>
                </c:pt>
                <c:pt idx="4">
                  <c:v>11.057692307692315</c:v>
                </c:pt>
                <c:pt idx="5">
                  <c:v>22.596153846153829</c:v>
                </c:pt>
                <c:pt idx="6">
                  <c:v>18.75</c:v>
                </c:pt>
                <c:pt idx="7">
                  <c:v>16.346153846153829</c:v>
                </c:pt>
                <c:pt idx="8">
                  <c:v>15.865384615384636</c:v>
                </c:pt>
                <c:pt idx="9">
                  <c:v>13.461538461538462</c:v>
                </c:pt>
                <c:pt idx="10">
                  <c:v>19.230769230769194</c:v>
                </c:pt>
                <c:pt idx="11">
                  <c:v>17.307692307692307</c:v>
                </c:pt>
              </c:numCache>
            </c:numRef>
          </c:val>
        </c:ser>
        <c:ser>
          <c:idx val="1"/>
          <c:order val="1"/>
          <c:tx>
            <c:strRef>
              <c:f>冷凍麺特徴評価!$M$139</c:f>
              <c:strCache>
                <c:ptCount val="1"/>
                <c:pt idx="0">
                  <c:v>やや高まった</c:v>
                </c:pt>
              </c:strCache>
            </c:strRef>
          </c:tx>
          <c:dLbls>
            <c:dLbl>
              <c:idx val="0"/>
              <c:showVal val="1"/>
            </c:dLbl>
            <c:delete val="1"/>
            <c:txPr>
              <a:bodyPr/>
              <a:lstStyle/>
              <a:p>
                <a:pPr>
                  <a:defRPr>
                    <a:solidFill>
                      <a:schemeClr val="bg1"/>
                    </a:solidFill>
                  </a:defRPr>
                </a:pPr>
                <a:endParaRPr lang="ja-JP"/>
              </a:p>
            </c:txPr>
          </c:dLbls>
          <c:cat>
            <c:strRef>
              <c:f>冷凍麺特徴評価!$K$140:$K$151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冷凍麺特徴評価!$M$140:$M$151</c:f>
              <c:numCache>
                <c:formatCode>0.0_ </c:formatCode>
                <c:ptCount val="12"/>
                <c:pt idx="0">
                  <c:v>45.673076923076955</c:v>
                </c:pt>
                <c:pt idx="1">
                  <c:v>45.993589743589787</c:v>
                </c:pt>
                <c:pt idx="2">
                  <c:v>49.206349206349202</c:v>
                </c:pt>
                <c:pt idx="3">
                  <c:v>42.741935483870968</c:v>
                </c:pt>
                <c:pt idx="4">
                  <c:v>43.910256410256345</c:v>
                </c:pt>
                <c:pt idx="5">
                  <c:v>47.435897435897367</c:v>
                </c:pt>
                <c:pt idx="6">
                  <c:v>46.153846153846047</c:v>
                </c:pt>
                <c:pt idx="7">
                  <c:v>52.403846153846047</c:v>
                </c:pt>
                <c:pt idx="8">
                  <c:v>50.480769230769226</c:v>
                </c:pt>
                <c:pt idx="9">
                  <c:v>46.153846153846047</c:v>
                </c:pt>
                <c:pt idx="10">
                  <c:v>42.307692307692236</c:v>
                </c:pt>
                <c:pt idx="11">
                  <c:v>36.538461538461526</c:v>
                </c:pt>
              </c:numCache>
            </c:numRef>
          </c:val>
        </c:ser>
        <c:ser>
          <c:idx val="2"/>
          <c:order val="2"/>
          <c:tx>
            <c:strRef>
              <c:f>冷凍麺特徴評価!$N$139</c:f>
              <c:strCache>
                <c:ptCount val="1"/>
                <c:pt idx="0">
                  <c:v>あまり変わらない</c:v>
                </c:pt>
              </c:strCache>
            </c:strRef>
          </c:tx>
          <c:dLbls>
            <c:dLbl>
              <c:idx val="0"/>
              <c:showVal val="1"/>
            </c:dLbl>
            <c:delete val="1"/>
            <c:txPr>
              <a:bodyPr/>
              <a:lstStyle/>
              <a:p>
                <a:pPr>
                  <a:defRPr>
                    <a:solidFill>
                      <a:schemeClr val="bg1"/>
                    </a:solidFill>
                  </a:defRPr>
                </a:pPr>
                <a:endParaRPr lang="ja-JP"/>
              </a:p>
            </c:txPr>
          </c:dLbls>
          <c:cat>
            <c:strRef>
              <c:f>冷凍麺特徴評価!$K$140:$K$151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冷凍麺特徴評価!$N$140:$N$151</c:f>
              <c:numCache>
                <c:formatCode>0.0_ </c:formatCode>
                <c:ptCount val="12"/>
                <c:pt idx="0">
                  <c:v>37.099358974359049</c:v>
                </c:pt>
                <c:pt idx="1">
                  <c:v>39.423076923076955</c:v>
                </c:pt>
                <c:pt idx="2">
                  <c:v>34.126984126984162</c:v>
                </c:pt>
                <c:pt idx="3">
                  <c:v>35.215053763440864</c:v>
                </c:pt>
                <c:pt idx="4">
                  <c:v>44.230769230769262</c:v>
                </c:pt>
                <c:pt idx="5">
                  <c:v>29.967948717948715</c:v>
                </c:pt>
                <c:pt idx="6">
                  <c:v>35.096153846153932</c:v>
                </c:pt>
                <c:pt idx="7">
                  <c:v>30.288461538461515</c:v>
                </c:pt>
                <c:pt idx="8">
                  <c:v>33.653846153846047</c:v>
                </c:pt>
                <c:pt idx="9">
                  <c:v>40.384615384615351</c:v>
                </c:pt>
                <c:pt idx="10">
                  <c:v>37.019230769230774</c:v>
                </c:pt>
                <c:pt idx="11">
                  <c:v>46.153846153846047</c:v>
                </c:pt>
              </c:numCache>
            </c:numRef>
          </c:val>
        </c:ser>
        <c:ser>
          <c:idx val="3"/>
          <c:order val="3"/>
          <c:tx>
            <c:strRef>
              <c:f>冷凍麺特徴評価!$O$139</c:f>
              <c:strCache>
                <c:ptCount val="1"/>
                <c:pt idx="0">
                  <c:v>やや下がった</c:v>
                </c:pt>
              </c:strCache>
            </c:strRef>
          </c:tx>
          <c:dLbls>
            <c:dLbl>
              <c:idx val="0"/>
              <c:showVal val="1"/>
            </c:dLbl>
            <c:delete val="1"/>
            <c:txPr>
              <a:bodyPr/>
              <a:lstStyle/>
              <a:p>
                <a:pPr>
                  <a:defRPr>
                    <a:solidFill>
                      <a:schemeClr val="bg1"/>
                    </a:solidFill>
                  </a:defRPr>
                </a:pPr>
                <a:endParaRPr lang="ja-JP"/>
              </a:p>
            </c:txPr>
          </c:dLbls>
          <c:cat>
            <c:strRef>
              <c:f>冷凍麺特徴評価!$K$140:$K$151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冷凍麺特徴評価!$O$140:$O$151</c:f>
              <c:numCache>
                <c:formatCode>0.0_ </c:formatCode>
                <c:ptCount val="12"/>
                <c:pt idx="0">
                  <c:v>0.40064102564102527</c:v>
                </c:pt>
                <c:pt idx="1">
                  <c:v>0.64102564102564152</c:v>
                </c:pt>
                <c:pt idx="2">
                  <c:v>0.39682539682539714</c:v>
                </c:pt>
                <c:pt idx="3">
                  <c:v>0</c:v>
                </c:pt>
                <c:pt idx="4">
                  <c:v>0.80128205128205066</c:v>
                </c:pt>
                <c:pt idx="5">
                  <c:v>0</c:v>
                </c:pt>
                <c:pt idx="6">
                  <c:v>0</c:v>
                </c:pt>
                <c:pt idx="7">
                  <c:v>0.96153846153846168</c:v>
                </c:pt>
                <c:pt idx="8">
                  <c:v>0</c:v>
                </c:pt>
                <c:pt idx="9">
                  <c:v>0</c:v>
                </c:pt>
                <c:pt idx="10">
                  <c:v>1.442307692307691</c:v>
                </c:pt>
                <c:pt idx="11">
                  <c:v>0</c:v>
                </c:pt>
              </c:numCache>
            </c:numRef>
          </c:val>
        </c:ser>
        <c:ser>
          <c:idx val="4"/>
          <c:order val="4"/>
          <c:tx>
            <c:strRef>
              <c:f>冷凍麺特徴評価!$P$139</c:f>
              <c:strCache>
                <c:ptCount val="1"/>
                <c:pt idx="0">
                  <c:v>下がった</c:v>
                </c:pt>
              </c:strCache>
            </c:strRef>
          </c:tx>
          <c:dLbls>
            <c:dLbl>
              <c:idx val="0"/>
              <c:showVal val="1"/>
            </c:dLbl>
            <c:delete val="1"/>
            <c:txPr>
              <a:bodyPr/>
              <a:lstStyle/>
              <a:p>
                <a:pPr>
                  <a:defRPr>
                    <a:solidFill>
                      <a:schemeClr val="bg1"/>
                    </a:solidFill>
                  </a:defRPr>
                </a:pPr>
                <a:endParaRPr lang="ja-JP"/>
              </a:p>
            </c:txPr>
          </c:dLbls>
          <c:cat>
            <c:strRef>
              <c:f>冷凍麺特徴評価!$K$140:$K$151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冷凍麺特徴評価!$P$140:$P$151</c:f>
              <c:numCache>
                <c:formatCode>0.0_ </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ser>
        <c:gapWidth val="55"/>
        <c:overlap val="100"/>
        <c:axId val="232900480"/>
        <c:axId val="232902016"/>
      </c:barChart>
      <c:catAx>
        <c:axId val="232900480"/>
        <c:scaling>
          <c:orientation val="maxMin"/>
        </c:scaling>
        <c:axPos val="l"/>
        <c:majorTickMark val="none"/>
        <c:tickLblPos val="nextTo"/>
        <c:crossAx val="232902016"/>
        <c:crosses val="autoZero"/>
        <c:auto val="1"/>
        <c:lblAlgn val="ctr"/>
        <c:lblOffset val="100"/>
      </c:catAx>
      <c:valAx>
        <c:axId val="232902016"/>
        <c:scaling>
          <c:orientation val="minMax"/>
        </c:scaling>
        <c:axPos val="t"/>
        <c:majorGridlines/>
        <c:numFmt formatCode="0%" sourceLinked="1"/>
        <c:majorTickMark val="none"/>
        <c:tickLblPos val="nextTo"/>
        <c:crossAx val="232900480"/>
        <c:crosses val="autoZero"/>
        <c:crossBetween val="between"/>
      </c:valAx>
    </c:plotArea>
    <c:legend>
      <c:legendPos val="b"/>
    </c:legend>
    <c:plotVisOnly val="1"/>
  </c:chart>
  <c:txPr>
    <a:bodyPr/>
    <a:lstStyle/>
    <a:p>
      <a:pPr>
        <a:defRPr sz="800"/>
      </a:pPr>
      <a:endParaRPr lang="ja-JP"/>
    </a:p>
  </c:txPr>
  <c:externalData r:id="rId1"/>
</c:chartSpace>
</file>

<file path=ppt/charts/chart56.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Sheet2!$K$17</c:f>
              <c:strCache>
                <c:ptCount val="1"/>
                <c:pt idx="0">
                  <c:v>見たこともあり、意味も理解している</c:v>
                </c:pt>
              </c:strCache>
            </c:strRef>
          </c:tx>
          <c:cat>
            <c:strRef>
              <c:f>Sheet2!$L$16:$N$16</c:f>
              <c:strCache>
                <c:ptCount val="3"/>
                <c:pt idx="0">
                  <c:v>2005年</c:v>
                </c:pt>
                <c:pt idx="1">
                  <c:v>2009年</c:v>
                </c:pt>
                <c:pt idx="2">
                  <c:v>2012年</c:v>
                </c:pt>
              </c:strCache>
            </c:strRef>
          </c:cat>
          <c:val>
            <c:numRef>
              <c:f>Sheet2!$L$17:$N$17</c:f>
              <c:numCache>
                <c:formatCode>0.0;_턂</c:formatCode>
                <c:ptCount val="3"/>
                <c:pt idx="0">
                  <c:v>2</c:v>
                </c:pt>
                <c:pt idx="1">
                  <c:v>1.9000000000000001</c:v>
                </c:pt>
                <c:pt idx="2">
                  <c:v>1.0416666666666659</c:v>
                </c:pt>
              </c:numCache>
            </c:numRef>
          </c:val>
        </c:ser>
        <c:ser>
          <c:idx val="1"/>
          <c:order val="1"/>
          <c:tx>
            <c:strRef>
              <c:f>Sheet2!$K$18</c:f>
              <c:strCache>
                <c:ptCount val="1"/>
                <c:pt idx="0">
                  <c:v>見たことはあるが、意味はわからない</c:v>
                </c:pt>
              </c:strCache>
            </c:strRef>
          </c:tx>
          <c:cat>
            <c:strRef>
              <c:f>Sheet2!$L$16:$N$16</c:f>
              <c:strCache>
                <c:ptCount val="3"/>
                <c:pt idx="0">
                  <c:v>2005年</c:v>
                </c:pt>
                <c:pt idx="1">
                  <c:v>2009年</c:v>
                </c:pt>
                <c:pt idx="2">
                  <c:v>2012年</c:v>
                </c:pt>
              </c:strCache>
            </c:strRef>
          </c:cat>
          <c:val>
            <c:numRef>
              <c:f>Sheet2!$L$18:$N$18</c:f>
              <c:numCache>
                <c:formatCode>0.0;_턂</c:formatCode>
                <c:ptCount val="3"/>
                <c:pt idx="0">
                  <c:v>13.8</c:v>
                </c:pt>
                <c:pt idx="1">
                  <c:v>9</c:v>
                </c:pt>
                <c:pt idx="2">
                  <c:v>9.4551282051282186</c:v>
                </c:pt>
              </c:numCache>
            </c:numRef>
          </c:val>
        </c:ser>
        <c:ser>
          <c:idx val="2"/>
          <c:order val="2"/>
          <c:tx>
            <c:strRef>
              <c:f>Sheet2!$K$19</c:f>
              <c:strCache>
                <c:ptCount val="1"/>
                <c:pt idx="0">
                  <c:v>見たことはない</c:v>
                </c:pt>
              </c:strCache>
            </c:strRef>
          </c:tx>
          <c:cat>
            <c:strRef>
              <c:f>Sheet2!$L$16:$N$16</c:f>
              <c:strCache>
                <c:ptCount val="3"/>
                <c:pt idx="0">
                  <c:v>2005年</c:v>
                </c:pt>
                <c:pt idx="1">
                  <c:v>2009年</c:v>
                </c:pt>
                <c:pt idx="2">
                  <c:v>2012年</c:v>
                </c:pt>
              </c:strCache>
            </c:strRef>
          </c:cat>
          <c:val>
            <c:numRef>
              <c:f>Sheet2!$L$19:$N$19</c:f>
              <c:numCache>
                <c:formatCode>0.0;_턂</c:formatCode>
                <c:ptCount val="3"/>
                <c:pt idx="0">
                  <c:v>84.3</c:v>
                </c:pt>
                <c:pt idx="1">
                  <c:v>89.1</c:v>
                </c:pt>
                <c:pt idx="2">
                  <c:v>89.503205128205167</c:v>
                </c:pt>
              </c:numCache>
            </c:numRef>
          </c:val>
        </c:ser>
        <c:gapWidth val="300"/>
        <c:overlap val="100"/>
        <c:serLines/>
        <c:axId val="233072128"/>
        <c:axId val="233073664"/>
      </c:barChart>
      <c:catAx>
        <c:axId val="233072128"/>
        <c:scaling>
          <c:orientation val="maxMin"/>
        </c:scaling>
        <c:axPos val="l"/>
        <c:majorTickMark val="none"/>
        <c:tickLblPos val="nextTo"/>
        <c:crossAx val="233073664"/>
        <c:crosses val="autoZero"/>
        <c:auto val="1"/>
        <c:lblAlgn val="ctr"/>
        <c:lblOffset val="100"/>
      </c:catAx>
      <c:valAx>
        <c:axId val="233073664"/>
        <c:scaling>
          <c:orientation val="minMax"/>
        </c:scaling>
        <c:axPos val="t"/>
        <c:majorGridlines/>
        <c:numFmt formatCode="0%" sourceLinked="1"/>
        <c:tickLblPos val="nextTo"/>
        <c:crossAx val="233072128"/>
        <c:crosses val="autoZero"/>
        <c:crossBetween val="between"/>
      </c:valAx>
    </c:plotArea>
    <c:legend>
      <c:legendPos val="b"/>
    </c:legend>
    <c:plotVisOnly val="1"/>
  </c:chart>
  <c:txPr>
    <a:bodyPr/>
    <a:lstStyle/>
    <a:p>
      <a:pPr>
        <a:defRPr sz="800"/>
      </a:pPr>
      <a:endParaRPr lang="ja-JP"/>
    </a:p>
  </c:txPr>
  <c:externalData r:id="rId1"/>
</c:chartSpace>
</file>

<file path=ppt/charts/chart57.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Sheet2!$L$2</c:f>
              <c:strCache>
                <c:ptCount val="1"/>
                <c:pt idx="0">
                  <c:v>見たこともあり、意味も理解している</c:v>
                </c:pt>
              </c:strCache>
            </c:strRef>
          </c:tx>
          <c:dLbls>
            <c:dLbl>
              <c:idx val="0"/>
              <c:showVal val="1"/>
            </c:dLbl>
            <c:delete val="1"/>
            <c:txPr>
              <a:bodyPr/>
              <a:lstStyle/>
              <a:p>
                <a:pPr>
                  <a:defRPr>
                    <a:solidFill>
                      <a:schemeClr val="bg1"/>
                    </a:solidFill>
                  </a:defRPr>
                </a:pPr>
                <a:endParaRPr lang="ja-JP"/>
              </a:p>
            </c:txPr>
          </c:dLbls>
          <c:cat>
            <c:strRef>
              <c:f>Sheet2!$K$3:$K$14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Sheet2!$L$3:$L$14</c:f>
              <c:numCache>
                <c:formatCode>0.0_ </c:formatCode>
                <c:ptCount val="12"/>
                <c:pt idx="0">
                  <c:v>1.0416666666666659</c:v>
                </c:pt>
                <c:pt idx="1">
                  <c:v>0.80128205128205066</c:v>
                </c:pt>
                <c:pt idx="2">
                  <c:v>1.1904761904761905</c:v>
                </c:pt>
                <c:pt idx="3">
                  <c:v>1.3440860215053774</c:v>
                </c:pt>
                <c:pt idx="4">
                  <c:v>1.6025641025641018</c:v>
                </c:pt>
                <c:pt idx="5">
                  <c:v>0.48076923076923078</c:v>
                </c:pt>
                <c:pt idx="6">
                  <c:v>0.48076923076923078</c:v>
                </c:pt>
                <c:pt idx="7">
                  <c:v>0</c:v>
                </c:pt>
                <c:pt idx="8">
                  <c:v>0.96153846153846168</c:v>
                </c:pt>
                <c:pt idx="9">
                  <c:v>0.48076923076923078</c:v>
                </c:pt>
                <c:pt idx="10">
                  <c:v>1.442307692307691</c:v>
                </c:pt>
                <c:pt idx="11">
                  <c:v>2.8846153846153837</c:v>
                </c:pt>
              </c:numCache>
            </c:numRef>
          </c:val>
        </c:ser>
        <c:ser>
          <c:idx val="1"/>
          <c:order val="1"/>
          <c:tx>
            <c:strRef>
              <c:f>Sheet2!$M$2</c:f>
              <c:strCache>
                <c:ptCount val="1"/>
                <c:pt idx="0">
                  <c:v>見たことはあるが、意味はわからない</c:v>
                </c:pt>
              </c:strCache>
            </c:strRef>
          </c:tx>
          <c:dLbls>
            <c:dLbl>
              <c:idx val="0"/>
              <c:showVal val="1"/>
            </c:dLbl>
            <c:delete val="1"/>
            <c:txPr>
              <a:bodyPr/>
              <a:lstStyle/>
              <a:p>
                <a:pPr>
                  <a:defRPr>
                    <a:solidFill>
                      <a:schemeClr val="bg1"/>
                    </a:solidFill>
                  </a:defRPr>
                </a:pPr>
                <a:endParaRPr lang="ja-JP"/>
              </a:p>
            </c:txPr>
          </c:dLbls>
          <c:cat>
            <c:strRef>
              <c:f>Sheet2!$K$3:$K$14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Sheet2!$M$3:$M$14</c:f>
              <c:numCache>
                <c:formatCode>0.0_ </c:formatCode>
                <c:ptCount val="12"/>
                <c:pt idx="0">
                  <c:v>9.4551282051282186</c:v>
                </c:pt>
                <c:pt idx="1">
                  <c:v>9.4551282051282186</c:v>
                </c:pt>
                <c:pt idx="2">
                  <c:v>10.714285714285714</c:v>
                </c:pt>
                <c:pt idx="3">
                  <c:v>8.6021505376344098</c:v>
                </c:pt>
                <c:pt idx="4">
                  <c:v>11.538461538461538</c:v>
                </c:pt>
                <c:pt idx="5">
                  <c:v>7.3717948717948723</c:v>
                </c:pt>
                <c:pt idx="6">
                  <c:v>5.7692307692307692</c:v>
                </c:pt>
                <c:pt idx="7">
                  <c:v>6.25</c:v>
                </c:pt>
                <c:pt idx="8">
                  <c:v>5.7692307692307692</c:v>
                </c:pt>
                <c:pt idx="9">
                  <c:v>10.096153846153847</c:v>
                </c:pt>
                <c:pt idx="10">
                  <c:v>13.461538461538462</c:v>
                </c:pt>
                <c:pt idx="11">
                  <c:v>15.384615384615385</c:v>
                </c:pt>
              </c:numCache>
            </c:numRef>
          </c:val>
        </c:ser>
        <c:ser>
          <c:idx val="2"/>
          <c:order val="2"/>
          <c:tx>
            <c:strRef>
              <c:f>Sheet2!$N$2</c:f>
              <c:strCache>
                <c:ptCount val="1"/>
                <c:pt idx="0">
                  <c:v>見たことはない</c:v>
                </c:pt>
              </c:strCache>
            </c:strRef>
          </c:tx>
          <c:dLbls>
            <c:dLbl>
              <c:idx val="0"/>
              <c:showVal val="1"/>
            </c:dLbl>
            <c:delete val="1"/>
            <c:txPr>
              <a:bodyPr/>
              <a:lstStyle/>
              <a:p>
                <a:pPr>
                  <a:defRPr>
                    <a:solidFill>
                      <a:schemeClr val="bg1"/>
                    </a:solidFill>
                  </a:defRPr>
                </a:pPr>
                <a:endParaRPr lang="ja-JP"/>
              </a:p>
            </c:txPr>
          </c:dLbls>
          <c:cat>
            <c:strRef>
              <c:f>Sheet2!$K$3:$K$14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Sheet2!$N$3:$N$14</c:f>
              <c:numCache>
                <c:formatCode>0.0_ </c:formatCode>
                <c:ptCount val="12"/>
                <c:pt idx="0">
                  <c:v>89.503205128205167</c:v>
                </c:pt>
                <c:pt idx="1">
                  <c:v>89.743589743589752</c:v>
                </c:pt>
                <c:pt idx="2">
                  <c:v>88.095238095238102</c:v>
                </c:pt>
                <c:pt idx="3">
                  <c:v>90.053763440860223</c:v>
                </c:pt>
                <c:pt idx="4">
                  <c:v>86.858974358974237</c:v>
                </c:pt>
                <c:pt idx="5">
                  <c:v>92.147435897435827</c:v>
                </c:pt>
                <c:pt idx="6">
                  <c:v>93.75</c:v>
                </c:pt>
                <c:pt idx="7">
                  <c:v>93.75</c:v>
                </c:pt>
                <c:pt idx="8">
                  <c:v>93.269230769230859</c:v>
                </c:pt>
                <c:pt idx="9">
                  <c:v>89.423076923076863</c:v>
                </c:pt>
                <c:pt idx="10">
                  <c:v>85.09615384615384</c:v>
                </c:pt>
                <c:pt idx="11">
                  <c:v>81.730769230769212</c:v>
                </c:pt>
              </c:numCache>
            </c:numRef>
          </c:val>
        </c:ser>
        <c:gapWidth val="55"/>
        <c:overlap val="100"/>
        <c:axId val="233108608"/>
        <c:axId val="233110144"/>
      </c:barChart>
      <c:catAx>
        <c:axId val="233108608"/>
        <c:scaling>
          <c:orientation val="maxMin"/>
        </c:scaling>
        <c:axPos val="l"/>
        <c:majorTickMark val="none"/>
        <c:tickLblPos val="nextTo"/>
        <c:crossAx val="233110144"/>
        <c:crosses val="autoZero"/>
        <c:auto val="1"/>
        <c:lblAlgn val="ctr"/>
        <c:lblOffset val="100"/>
      </c:catAx>
      <c:valAx>
        <c:axId val="233110144"/>
        <c:scaling>
          <c:orientation val="minMax"/>
        </c:scaling>
        <c:axPos val="t"/>
        <c:majorGridlines/>
        <c:numFmt formatCode="0%" sourceLinked="1"/>
        <c:majorTickMark val="none"/>
        <c:tickLblPos val="nextTo"/>
        <c:crossAx val="233108608"/>
        <c:crosses val="autoZero"/>
        <c:crossBetween val="between"/>
      </c:valAx>
    </c:plotArea>
    <c:legend>
      <c:legendPos val="b"/>
    </c:legend>
    <c:plotVisOnly val="1"/>
  </c:chart>
  <c:txPr>
    <a:bodyPr/>
    <a:lstStyle/>
    <a:p>
      <a:pPr>
        <a:defRPr sz="800"/>
      </a:pPr>
      <a:endParaRPr lang="ja-JP"/>
    </a:p>
  </c:txPr>
  <c:externalData r:id="rId1"/>
</c:chartSpace>
</file>

<file path=ppt/charts/chart58.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Sheet2!$K$43</c:f>
              <c:strCache>
                <c:ptCount val="1"/>
                <c:pt idx="0">
                  <c:v>非常に影響あり</c:v>
                </c:pt>
              </c:strCache>
            </c:strRef>
          </c:tx>
          <c:cat>
            <c:strRef>
              <c:f>Sheet2!$L$42:$N$42</c:f>
              <c:strCache>
                <c:ptCount val="3"/>
                <c:pt idx="0">
                  <c:v>2005年</c:v>
                </c:pt>
                <c:pt idx="1">
                  <c:v>2009年</c:v>
                </c:pt>
                <c:pt idx="2">
                  <c:v>2012年</c:v>
                </c:pt>
              </c:strCache>
            </c:strRef>
          </c:cat>
          <c:val>
            <c:numRef>
              <c:f>Sheet2!$L$43:$N$43</c:f>
              <c:numCache>
                <c:formatCode>0.0;_턂</c:formatCode>
                <c:ptCount val="3"/>
                <c:pt idx="0">
                  <c:v>15.1</c:v>
                </c:pt>
                <c:pt idx="1">
                  <c:v>15.6</c:v>
                </c:pt>
                <c:pt idx="2">
                  <c:v>11.778846153846153</c:v>
                </c:pt>
              </c:numCache>
            </c:numRef>
          </c:val>
        </c:ser>
        <c:ser>
          <c:idx val="1"/>
          <c:order val="1"/>
          <c:tx>
            <c:strRef>
              <c:f>Sheet2!$K$44</c:f>
              <c:strCache>
                <c:ptCount val="1"/>
                <c:pt idx="0">
                  <c:v>まあ影響あり</c:v>
                </c:pt>
              </c:strCache>
            </c:strRef>
          </c:tx>
          <c:cat>
            <c:strRef>
              <c:f>Sheet2!$L$42:$N$42</c:f>
              <c:strCache>
                <c:ptCount val="3"/>
                <c:pt idx="0">
                  <c:v>2005年</c:v>
                </c:pt>
                <c:pt idx="1">
                  <c:v>2009年</c:v>
                </c:pt>
                <c:pt idx="2">
                  <c:v>2012年</c:v>
                </c:pt>
              </c:strCache>
            </c:strRef>
          </c:cat>
          <c:val>
            <c:numRef>
              <c:f>Sheet2!$L$44:$N$44</c:f>
              <c:numCache>
                <c:formatCode>0.0;_턂</c:formatCode>
                <c:ptCount val="3"/>
                <c:pt idx="0">
                  <c:v>40.1</c:v>
                </c:pt>
                <c:pt idx="1">
                  <c:v>41.4</c:v>
                </c:pt>
                <c:pt idx="2">
                  <c:v>43.349358974359014</c:v>
                </c:pt>
              </c:numCache>
            </c:numRef>
          </c:val>
        </c:ser>
        <c:ser>
          <c:idx val="2"/>
          <c:order val="2"/>
          <c:tx>
            <c:strRef>
              <c:f>Sheet2!$K$45</c:f>
              <c:strCache>
                <c:ptCount val="1"/>
                <c:pt idx="0">
                  <c:v>どちらともいえない</c:v>
                </c:pt>
              </c:strCache>
            </c:strRef>
          </c:tx>
          <c:cat>
            <c:strRef>
              <c:f>Sheet2!$L$42:$N$42</c:f>
              <c:strCache>
                <c:ptCount val="3"/>
                <c:pt idx="0">
                  <c:v>2005年</c:v>
                </c:pt>
                <c:pt idx="1">
                  <c:v>2009年</c:v>
                </c:pt>
                <c:pt idx="2">
                  <c:v>2012年</c:v>
                </c:pt>
              </c:strCache>
            </c:strRef>
          </c:cat>
          <c:val>
            <c:numRef>
              <c:f>Sheet2!$L$45:$N$45</c:f>
              <c:numCache>
                <c:formatCode>0.0;_턂</c:formatCode>
                <c:ptCount val="3"/>
                <c:pt idx="0">
                  <c:v>30.8</c:v>
                </c:pt>
                <c:pt idx="1">
                  <c:v>30.1</c:v>
                </c:pt>
                <c:pt idx="2">
                  <c:v>35.176282051281994</c:v>
                </c:pt>
              </c:numCache>
            </c:numRef>
          </c:val>
        </c:ser>
        <c:ser>
          <c:idx val="3"/>
          <c:order val="3"/>
          <c:tx>
            <c:strRef>
              <c:f>Sheet2!$K$46</c:f>
              <c:strCache>
                <c:ptCount val="1"/>
                <c:pt idx="0">
                  <c:v>あまり影響せず</c:v>
                </c:pt>
              </c:strCache>
            </c:strRef>
          </c:tx>
          <c:cat>
            <c:strRef>
              <c:f>Sheet2!$L$42:$N$42</c:f>
              <c:strCache>
                <c:ptCount val="3"/>
                <c:pt idx="0">
                  <c:v>2005年</c:v>
                </c:pt>
                <c:pt idx="1">
                  <c:v>2009年</c:v>
                </c:pt>
                <c:pt idx="2">
                  <c:v>2012年</c:v>
                </c:pt>
              </c:strCache>
            </c:strRef>
          </c:cat>
          <c:val>
            <c:numRef>
              <c:f>Sheet2!$L$46:$N$46</c:f>
              <c:numCache>
                <c:formatCode>0.0;_턂</c:formatCode>
                <c:ptCount val="3"/>
                <c:pt idx="0">
                  <c:v>10.5</c:v>
                </c:pt>
                <c:pt idx="1">
                  <c:v>8.5</c:v>
                </c:pt>
                <c:pt idx="2">
                  <c:v>8.0128205128205128</c:v>
                </c:pt>
              </c:numCache>
            </c:numRef>
          </c:val>
        </c:ser>
        <c:ser>
          <c:idx val="4"/>
          <c:order val="4"/>
          <c:tx>
            <c:strRef>
              <c:f>Sheet2!$K$47</c:f>
              <c:strCache>
                <c:ptCount val="1"/>
                <c:pt idx="0">
                  <c:v>全く影響せず</c:v>
                </c:pt>
              </c:strCache>
            </c:strRef>
          </c:tx>
          <c:cat>
            <c:strRef>
              <c:f>Sheet2!$L$42:$N$42</c:f>
              <c:strCache>
                <c:ptCount val="3"/>
                <c:pt idx="0">
                  <c:v>2005年</c:v>
                </c:pt>
                <c:pt idx="1">
                  <c:v>2009年</c:v>
                </c:pt>
                <c:pt idx="2">
                  <c:v>2012年</c:v>
                </c:pt>
              </c:strCache>
            </c:strRef>
          </c:cat>
          <c:val>
            <c:numRef>
              <c:f>Sheet2!$L$47:$N$47</c:f>
              <c:numCache>
                <c:formatCode>0.0;_턂</c:formatCode>
                <c:ptCount val="3"/>
                <c:pt idx="0">
                  <c:v>3.5</c:v>
                </c:pt>
                <c:pt idx="1">
                  <c:v>4.4000000000000004</c:v>
                </c:pt>
                <c:pt idx="2">
                  <c:v>1.6826923076923077</c:v>
                </c:pt>
              </c:numCache>
            </c:numRef>
          </c:val>
        </c:ser>
        <c:gapWidth val="300"/>
        <c:overlap val="100"/>
        <c:serLines/>
        <c:axId val="236701952"/>
        <c:axId val="236707840"/>
      </c:barChart>
      <c:catAx>
        <c:axId val="236701952"/>
        <c:scaling>
          <c:orientation val="maxMin"/>
        </c:scaling>
        <c:axPos val="l"/>
        <c:majorTickMark val="none"/>
        <c:tickLblPos val="nextTo"/>
        <c:crossAx val="236707840"/>
        <c:crosses val="autoZero"/>
        <c:auto val="1"/>
        <c:lblAlgn val="ctr"/>
        <c:lblOffset val="100"/>
      </c:catAx>
      <c:valAx>
        <c:axId val="236707840"/>
        <c:scaling>
          <c:orientation val="minMax"/>
        </c:scaling>
        <c:axPos val="t"/>
        <c:majorGridlines/>
        <c:numFmt formatCode="0%" sourceLinked="1"/>
        <c:tickLblPos val="nextTo"/>
        <c:crossAx val="236701952"/>
        <c:crosses val="autoZero"/>
        <c:crossBetween val="between"/>
      </c:valAx>
    </c:plotArea>
    <c:legend>
      <c:legendPos val="b"/>
    </c:legend>
    <c:plotVisOnly val="1"/>
  </c:chart>
  <c:txPr>
    <a:bodyPr/>
    <a:lstStyle/>
    <a:p>
      <a:pPr>
        <a:defRPr sz="800"/>
      </a:pPr>
      <a:endParaRPr lang="ja-JP"/>
    </a:p>
  </c:txPr>
  <c:externalData r:id="rId1"/>
</c:chartSpace>
</file>

<file path=ppt/charts/chart59.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Sheet2!$L$28</c:f>
              <c:strCache>
                <c:ptCount val="1"/>
                <c:pt idx="0">
                  <c:v>非常に影響あり</c:v>
                </c:pt>
              </c:strCache>
            </c:strRef>
          </c:tx>
          <c:dLbls>
            <c:dLbl>
              <c:idx val="0"/>
              <c:showVal val="1"/>
            </c:dLbl>
            <c:delete val="1"/>
            <c:txPr>
              <a:bodyPr/>
              <a:lstStyle/>
              <a:p>
                <a:pPr>
                  <a:defRPr>
                    <a:solidFill>
                      <a:schemeClr val="bg1"/>
                    </a:solidFill>
                  </a:defRPr>
                </a:pPr>
                <a:endParaRPr lang="ja-JP"/>
              </a:p>
            </c:txPr>
          </c:dLbls>
          <c:cat>
            <c:strRef>
              <c:f>Sheet2!$K$29:$K$40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Sheet2!$L$29:$L$40</c:f>
              <c:numCache>
                <c:formatCode>0.0_ </c:formatCode>
                <c:ptCount val="12"/>
                <c:pt idx="0">
                  <c:v>11.778846153846153</c:v>
                </c:pt>
                <c:pt idx="1">
                  <c:v>11.378205128205128</c:v>
                </c:pt>
                <c:pt idx="2">
                  <c:v>15.873015873015872</c:v>
                </c:pt>
                <c:pt idx="3">
                  <c:v>9.6774193548387171</c:v>
                </c:pt>
                <c:pt idx="4">
                  <c:v>9.1346153846153726</c:v>
                </c:pt>
                <c:pt idx="5">
                  <c:v>14.423076923076922</c:v>
                </c:pt>
                <c:pt idx="6">
                  <c:v>3.3653846153846154</c:v>
                </c:pt>
                <c:pt idx="7">
                  <c:v>6.7307692307692344</c:v>
                </c:pt>
                <c:pt idx="8">
                  <c:v>10.096153846153847</c:v>
                </c:pt>
                <c:pt idx="9">
                  <c:v>12.980769230769246</c:v>
                </c:pt>
                <c:pt idx="10">
                  <c:v>15.384615384615385</c:v>
                </c:pt>
                <c:pt idx="11">
                  <c:v>22.115384615384627</c:v>
                </c:pt>
              </c:numCache>
            </c:numRef>
          </c:val>
        </c:ser>
        <c:ser>
          <c:idx val="1"/>
          <c:order val="1"/>
          <c:tx>
            <c:strRef>
              <c:f>Sheet2!$M$28</c:f>
              <c:strCache>
                <c:ptCount val="1"/>
                <c:pt idx="0">
                  <c:v>まあ影響あり</c:v>
                </c:pt>
              </c:strCache>
            </c:strRef>
          </c:tx>
          <c:dLbls>
            <c:dLbl>
              <c:idx val="0"/>
              <c:showVal val="1"/>
            </c:dLbl>
            <c:delete val="1"/>
            <c:txPr>
              <a:bodyPr/>
              <a:lstStyle/>
              <a:p>
                <a:pPr>
                  <a:defRPr>
                    <a:solidFill>
                      <a:schemeClr val="bg1"/>
                    </a:solidFill>
                  </a:defRPr>
                </a:pPr>
                <a:endParaRPr lang="ja-JP"/>
              </a:p>
            </c:txPr>
          </c:dLbls>
          <c:cat>
            <c:strRef>
              <c:f>Sheet2!$K$29:$K$40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Sheet2!$M$29:$M$40</c:f>
              <c:numCache>
                <c:formatCode>0.0_ </c:formatCode>
                <c:ptCount val="12"/>
                <c:pt idx="0">
                  <c:v>43.349358974359006</c:v>
                </c:pt>
                <c:pt idx="1">
                  <c:v>42.147435897435912</c:v>
                </c:pt>
                <c:pt idx="2">
                  <c:v>39.285714285714285</c:v>
                </c:pt>
                <c:pt idx="3">
                  <c:v>48.118279569892422</c:v>
                </c:pt>
                <c:pt idx="4">
                  <c:v>39.102564102564102</c:v>
                </c:pt>
                <c:pt idx="5">
                  <c:v>47.596153846153918</c:v>
                </c:pt>
                <c:pt idx="6">
                  <c:v>42.788461538461526</c:v>
                </c:pt>
                <c:pt idx="7">
                  <c:v>41.346153846153889</c:v>
                </c:pt>
                <c:pt idx="8">
                  <c:v>40.865384615384578</c:v>
                </c:pt>
                <c:pt idx="9">
                  <c:v>42.30769230769225</c:v>
                </c:pt>
                <c:pt idx="10">
                  <c:v>50</c:v>
                </c:pt>
                <c:pt idx="11">
                  <c:v>42.788461538461526</c:v>
                </c:pt>
              </c:numCache>
            </c:numRef>
          </c:val>
        </c:ser>
        <c:ser>
          <c:idx val="2"/>
          <c:order val="2"/>
          <c:tx>
            <c:strRef>
              <c:f>Sheet2!$N$28</c:f>
              <c:strCache>
                <c:ptCount val="1"/>
                <c:pt idx="0">
                  <c:v>どちらともいえない</c:v>
                </c:pt>
              </c:strCache>
            </c:strRef>
          </c:tx>
          <c:dLbls>
            <c:dLbl>
              <c:idx val="0"/>
              <c:showVal val="1"/>
            </c:dLbl>
            <c:delete val="1"/>
            <c:txPr>
              <a:bodyPr/>
              <a:lstStyle/>
              <a:p>
                <a:pPr>
                  <a:defRPr>
                    <a:solidFill>
                      <a:schemeClr val="bg1"/>
                    </a:solidFill>
                  </a:defRPr>
                </a:pPr>
                <a:endParaRPr lang="ja-JP"/>
              </a:p>
            </c:txPr>
          </c:dLbls>
          <c:cat>
            <c:strRef>
              <c:f>Sheet2!$K$29:$K$40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Sheet2!$N$29:$N$40</c:f>
              <c:numCache>
                <c:formatCode>0.0_ </c:formatCode>
                <c:ptCount val="12"/>
                <c:pt idx="0">
                  <c:v>35.176282051281994</c:v>
                </c:pt>
                <c:pt idx="1">
                  <c:v>35.416666666666586</c:v>
                </c:pt>
                <c:pt idx="2">
                  <c:v>35.714285714285715</c:v>
                </c:pt>
                <c:pt idx="3">
                  <c:v>34.408602150537625</c:v>
                </c:pt>
                <c:pt idx="4">
                  <c:v>41.025641025640994</c:v>
                </c:pt>
                <c:pt idx="5">
                  <c:v>29.326923076923062</c:v>
                </c:pt>
                <c:pt idx="6">
                  <c:v>35.57692307692308</c:v>
                </c:pt>
                <c:pt idx="7">
                  <c:v>37.980769230769226</c:v>
                </c:pt>
                <c:pt idx="8">
                  <c:v>39.423076923076948</c:v>
                </c:pt>
                <c:pt idx="9">
                  <c:v>37.5</c:v>
                </c:pt>
                <c:pt idx="10">
                  <c:v>29.807692307692307</c:v>
                </c:pt>
                <c:pt idx="11">
                  <c:v>30.76923076923077</c:v>
                </c:pt>
              </c:numCache>
            </c:numRef>
          </c:val>
        </c:ser>
        <c:ser>
          <c:idx val="3"/>
          <c:order val="3"/>
          <c:tx>
            <c:strRef>
              <c:f>Sheet2!$O$28</c:f>
              <c:strCache>
                <c:ptCount val="1"/>
                <c:pt idx="0">
                  <c:v>あまり影響せず</c:v>
                </c:pt>
              </c:strCache>
            </c:strRef>
          </c:tx>
          <c:dLbls>
            <c:dLbl>
              <c:idx val="0"/>
              <c:showVal val="1"/>
            </c:dLbl>
            <c:delete val="1"/>
            <c:txPr>
              <a:bodyPr/>
              <a:lstStyle/>
              <a:p>
                <a:pPr>
                  <a:defRPr>
                    <a:solidFill>
                      <a:schemeClr val="bg1"/>
                    </a:solidFill>
                  </a:defRPr>
                </a:pPr>
                <a:endParaRPr lang="ja-JP"/>
              </a:p>
            </c:txPr>
          </c:dLbls>
          <c:cat>
            <c:strRef>
              <c:f>Sheet2!$K$29:$K$40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Sheet2!$O$29:$O$40</c:f>
              <c:numCache>
                <c:formatCode>0.0_ </c:formatCode>
                <c:ptCount val="12"/>
                <c:pt idx="0">
                  <c:v>8.0128205128205128</c:v>
                </c:pt>
                <c:pt idx="1">
                  <c:v>9.2948717948717814</c:v>
                </c:pt>
                <c:pt idx="2">
                  <c:v>7.1428571428571415</c:v>
                </c:pt>
                <c:pt idx="3">
                  <c:v>6.4516129032258096</c:v>
                </c:pt>
                <c:pt idx="4">
                  <c:v>8.0128205128205128</c:v>
                </c:pt>
                <c:pt idx="5">
                  <c:v>8.0128205128205128</c:v>
                </c:pt>
                <c:pt idx="6">
                  <c:v>13.942307692307701</c:v>
                </c:pt>
                <c:pt idx="7">
                  <c:v>10.096153846153847</c:v>
                </c:pt>
                <c:pt idx="8">
                  <c:v>8.1730769230769234</c:v>
                </c:pt>
                <c:pt idx="9">
                  <c:v>6.7307692307692344</c:v>
                </c:pt>
                <c:pt idx="10">
                  <c:v>4.8076923076923084</c:v>
                </c:pt>
                <c:pt idx="11">
                  <c:v>4.3269230769230766</c:v>
                </c:pt>
              </c:numCache>
            </c:numRef>
          </c:val>
        </c:ser>
        <c:ser>
          <c:idx val="4"/>
          <c:order val="4"/>
          <c:tx>
            <c:strRef>
              <c:f>Sheet2!$P$28</c:f>
              <c:strCache>
                <c:ptCount val="1"/>
                <c:pt idx="0">
                  <c:v>全く影響せず</c:v>
                </c:pt>
              </c:strCache>
            </c:strRef>
          </c:tx>
          <c:dLbls>
            <c:dLbl>
              <c:idx val="0"/>
              <c:showVal val="1"/>
            </c:dLbl>
            <c:delete val="1"/>
            <c:txPr>
              <a:bodyPr/>
              <a:lstStyle/>
              <a:p>
                <a:pPr>
                  <a:defRPr>
                    <a:solidFill>
                      <a:schemeClr val="bg1"/>
                    </a:solidFill>
                  </a:defRPr>
                </a:pPr>
                <a:endParaRPr lang="ja-JP"/>
              </a:p>
            </c:txPr>
          </c:dLbls>
          <c:cat>
            <c:strRef>
              <c:f>Sheet2!$K$29:$K$40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Sheet2!$P$29:$P$40</c:f>
              <c:numCache>
                <c:formatCode>0.0_ </c:formatCode>
                <c:ptCount val="12"/>
                <c:pt idx="0">
                  <c:v>1.6826923076923077</c:v>
                </c:pt>
                <c:pt idx="1">
                  <c:v>1.7628205128205128</c:v>
                </c:pt>
                <c:pt idx="2">
                  <c:v>1.9841269841269848</c:v>
                </c:pt>
                <c:pt idx="3">
                  <c:v>1.3440860215053771</c:v>
                </c:pt>
                <c:pt idx="4">
                  <c:v>2.7243589743589745</c:v>
                </c:pt>
                <c:pt idx="5">
                  <c:v>0.64102564102564141</c:v>
                </c:pt>
                <c:pt idx="6">
                  <c:v>4.3269230769230766</c:v>
                </c:pt>
                <c:pt idx="7">
                  <c:v>3.8461538461538463</c:v>
                </c:pt>
                <c:pt idx="8">
                  <c:v>1.4423076923076912</c:v>
                </c:pt>
                <c:pt idx="9">
                  <c:v>0.48076923076923078</c:v>
                </c:pt>
                <c:pt idx="10">
                  <c:v>0</c:v>
                </c:pt>
                <c:pt idx="11">
                  <c:v>0</c:v>
                </c:pt>
              </c:numCache>
            </c:numRef>
          </c:val>
        </c:ser>
        <c:gapWidth val="55"/>
        <c:overlap val="100"/>
        <c:axId val="236786048"/>
        <c:axId val="236787584"/>
      </c:barChart>
      <c:catAx>
        <c:axId val="236786048"/>
        <c:scaling>
          <c:orientation val="maxMin"/>
        </c:scaling>
        <c:axPos val="l"/>
        <c:majorTickMark val="none"/>
        <c:tickLblPos val="nextTo"/>
        <c:crossAx val="236787584"/>
        <c:crosses val="autoZero"/>
        <c:auto val="1"/>
        <c:lblAlgn val="ctr"/>
        <c:lblOffset val="100"/>
      </c:catAx>
      <c:valAx>
        <c:axId val="236787584"/>
        <c:scaling>
          <c:orientation val="minMax"/>
        </c:scaling>
        <c:axPos val="t"/>
        <c:majorGridlines/>
        <c:numFmt formatCode="0%" sourceLinked="1"/>
        <c:majorTickMark val="none"/>
        <c:tickLblPos val="nextTo"/>
        <c:crossAx val="236786048"/>
        <c:crosses val="autoZero"/>
        <c:crossBetween val="between"/>
      </c:valAx>
    </c:plotArea>
    <c:legend>
      <c:legendPos val="b"/>
    </c:legend>
    <c:plotVisOnly val="1"/>
  </c:chart>
  <c:txPr>
    <a:bodyPr/>
    <a:lstStyle/>
    <a:p>
      <a:pPr>
        <a:defRPr sz="800"/>
      </a:pPr>
      <a:endParaRPr lang="ja-JP"/>
    </a:p>
  </c:txPr>
  <c:externalData r:id="rId1"/>
</c:chartSpace>
</file>

<file path=ppt/charts/chart6.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喫食頻度!$R$38</c:f>
              <c:strCache>
                <c:ptCount val="1"/>
                <c:pt idx="0">
                  <c:v>週1回以上</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喫食頻度!$R$39:$R$50</c:f>
              <c:numCache>
                <c:formatCode>0_ </c:formatCode>
                <c:ptCount val="12"/>
                <c:pt idx="0">
                  <c:v>18.349358974358974</c:v>
                </c:pt>
                <c:pt idx="1">
                  <c:v>21.15384615384616</c:v>
                </c:pt>
                <c:pt idx="2">
                  <c:v>11.111111111111105</c:v>
                </c:pt>
                <c:pt idx="3">
                  <c:v>18.548387096774189</c:v>
                </c:pt>
                <c:pt idx="4">
                  <c:v>22.756410256410252</c:v>
                </c:pt>
                <c:pt idx="5">
                  <c:v>13.942307692307697</c:v>
                </c:pt>
                <c:pt idx="6">
                  <c:v>11.05769230769231</c:v>
                </c:pt>
                <c:pt idx="7">
                  <c:v>12.5</c:v>
                </c:pt>
                <c:pt idx="8">
                  <c:v>16.82692307692307</c:v>
                </c:pt>
                <c:pt idx="9">
                  <c:v>14.903846153846157</c:v>
                </c:pt>
                <c:pt idx="10">
                  <c:v>25.961538461538463</c:v>
                </c:pt>
                <c:pt idx="11" formatCode="0.0_ ">
                  <c:v>28.846153846153836</c:v>
                </c:pt>
              </c:numCache>
            </c:numRef>
          </c:val>
        </c:ser>
        <c:ser>
          <c:idx val="1"/>
          <c:order val="1"/>
          <c:tx>
            <c:strRef>
              <c:f>喫食頻度!$S$38</c:f>
              <c:strCache>
                <c:ptCount val="1"/>
                <c:pt idx="0">
                  <c:v>2～3週間に1回</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喫食頻度!$S$39:$S$50</c:f>
              <c:numCache>
                <c:formatCode>0_ </c:formatCode>
                <c:ptCount val="12"/>
                <c:pt idx="0">
                  <c:v>25.08012820512819</c:v>
                </c:pt>
                <c:pt idx="1">
                  <c:v>25.641025641025639</c:v>
                </c:pt>
                <c:pt idx="2">
                  <c:v>21.825396825396826</c:v>
                </c:pt>
                <c:pt idx="3">
                  <c:v>26.344086021505376</c:v>
                </c:pt>
                <c:pt idx="4">
                  <c:v>27.724358974358974</c:v>
                </c:pt>
                <c:pt idx="5">
                  <c:v>22.435897435897438</c:v>
                </c:pt>
                <c:pt idx="6">
                  <c:v>20.67307692307693</c:v>
                </c:pt>
                <c:pt idx="7">
                  <c:v>23.557692307692307</c:v>
                </c:pt>
                <c:pt idx="8">
                  <c:v>25</c:v>
                </c:pt>
                <c:pt idx="9">
                  <c:v>22.59615384615384</c:v>
                </c:pt>
                <c:pt idx="10">
                  <c:v>32.692307692307693</c:v>
                </c:pt>
                <c:pt idx="11" formatCode="0.0_ ">
                  <c:v>25.961538461538463</c:v>
                </c:pt>
              </c:numCache>
            </c:numRef>
          </c:val>
        </c:ser>
        <c:ser>
          <c:idx val="2"/>
          <c:order val="2"/>
          <c:tx>
            <c:strRef>
              <c:f>喫食頻度!$T$38</c:f>
              <c:strCache>
                <c:ptCount val="1"/>
                <c:pt idx="0">
                  <c:v>月1回</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喫食頻度!$T$39:$T$50</c:f>
              <c:numCache>
                <c:formatCode>0_ </c:formatCode>
                <c:ptCount val="12"/>
                <c:pt idx="0">
                  <c:v>24.198717948717938</c:v>
                </c:pt>
                <c:pt idx="1">
                  <c:v>24.358974358974358</c:v>
                </c:pt>
                <c:pt idx="2">
                  <c:v>24.603174603174601</c:v>
                </c:pt>
                <c:pt idx="3">
                  <c:v>23.655913978494631</c:v>
                </c:pt>
                <c:pt idx="4">
                  <c:v>24.67948717948719</c:v>
                </c:pt>
                <c:pt idx="5">
                  <c:v>23.717948717948726</c:v>
                </c:pt>
                <c:pt idx="6">
                  <c:v>28.846153846153836</c:v>
                </c:pt>
                <c:pt idx="7">
                  <c:v>24.519230769230774</c:v>
                </c:pt>
                <c:pt idx="8">
                  <c:v>26.442307692307683</c:v>
                </c:pt>
                <c:pt idx="9">
                  <c:v>25</c:v>
                </c:pt>
                <c:pt idx="10">
                  <c:v>17.307692307692307</c:v>
                </c:pt>
                <c:pt idx="11" formatCode="0.0_ ">
                  <c:v>23.07692307692307</c:v>
                </c:pt>
              </c:numCache>
            </c:numRef>
          </c:val>
        </c:ser>
        <c:ser>
          <c:idx val="3"/>
          <c:order val="3"/>
          <c:tx>
            <c:strRef>
              <c:f>喫食頻度!$U$38</c:f>
              <c:strCache>
                <c:ptCount val="1"/>
                <c:pt idx="0">
                  <c:v>2～3月に1回</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喫食頻度!$U$39:$U$50</c:f>
              <c:numCache>
                <c:formatCode>0_ </c:formatCode>
                <c:ptCount val="12"/>
                <c:pt idx="0">
                  <c:v>16.746794871794865</c:v>
                </c:pt>
                <c:pt idx="1">
                  <c:v>14.262820512820516</c:v>
                </c:pt>
                <c:pt idx="2">
                  <c:v>25.793650793650798</c:v>
                </c:pt>
                <c:pt idx="3">
                  <c:v>14.784946236559144</c:v>
                </c:pt>
                <c:pt idx="4">
                  <c:v>13.782051282051283</c:v>
                </c:pt>
                <c:pt idx="5">
                  <c:v>19.711538461538467</c:v>
                </c:pt>
                <c:pt idx="6">
                  <c:v>17.788461538461526</c:v>
                </c:pt>
                <c:pt idx="7">
                  <c:v>22.59615384615384</c:v>
                </c:pt>
                <c:pt idx="8">
                  <c:v>18.269230769230766</c:v>
                </c:pt>
                <c:pt idx="9">
                  <c:v>21.63461538461539</c:v>
                </c:pt>
                <c:pt idx="10">
                  <c:v>9.6153846153846221</c:v>
                </c:pt>
                <c:pt idx="11" formatCode="0.0_ ">
                  <c:v>10.576923076923077</c:v>
                </c:pt>
              </c:numCache>
            </c:numRef>
          </c:val>
        </c:ser>
        <c:ser>
          <c:idx val="4"/>
          <c:order val="4"/>
          <c:tx>
            <c:strRef>
              <c:f>喫食頻度!$V$38</c:f>
              <c:strCache>
                <c:ptCount val="1"/>
                <c:pt idx="0">
                  <c:v>それ以下</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喫食頻度!$V$39:$V$50</c:f>
              <c:numCache>
                <c:formatCode>0_ </c:formatCode>
                <c:ptCount val="12"/>
                <c:pt idx="0">
                  <c:v>14.423076923076922</c:v>
                </c:pt>
                <c:pt idx="1">
                  <c:v>13.782051282051283</c:v>
                </c:pt>
                <c:pt idx="2">
                  <c:v>15.079365079365079</c:v>
                </c:pt>
                <c:pt idx="3">
                  <c:v>15.053763440860216</c:v>
                </c:pt>
                <c:pt idx="4">
                  <c:v>10.256410256410259</c:v>
                </c:pt>
                <c:pt idx="5">
                  <c:v>18.589743589743573</c:v>
                </c:pt>
                <c:pt idx="6">
                  <c:v>21.63461538461539</c:v>
                </c:pt>
                <c:pt idx="7">
                  <c:v>14.903846153846157</c:v>
                </c:pt>
                <c:pt idx="8">
                  <c:v>12.980769230769239</c:v>
                </c:pt>
                <c:pt idx="9">
                  <c:v>14.903846153846157</c:v>
                </c:pt>
                <c:pt idx="10">
                  <c:v>12.980769230769239</c:v>
                </c:pt>
                <c:pt idx="11" formatCode="0.0_ ">
                  <c:v>9.1346153846153797</c:v>
                </c:pt>
              </c:numCache>
            </c:numRef>
          </c:val>
        </c:ser>
        <c:ser>
          <c:idx val="5"/>
          <c:order val="5"/>
          <c:tx>
            <c:strRef>
              <c:f>喫食頻度!$W$38</c:f>
              <c:strCache>
                <c:ptCount val="1"/>
                <c:pt idx="0">
                  <c:v>食べない</c:v>
                </c:pt>
              </c:strCache>
            </c:strRef>
          </c:tx>
          <c:cat>
            <c:strRef>
              <c:f>喫食頻度!$Q$39:$Q$50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喫食頻度!$W$39:$W$50</c:f>
              <c:numCache>
                <c:formatCode>0_ </c:formatCode>
                <c:ptCount val="12"/>
                <c:pt idx="0">
                  <c:v>1.2019230769230766</c:v>
                </c:pt>
                <c:pt idx="1">
                  <c:v>0.80128205128205099</c:v>
                </c:pt>
                <c:pt idx="2">
                  <c:v>1.5873015873015872</c:v>
                </c:pt>
                <c:pt idx="3">
                  <c:v>1.6129032258064515</c:v>
                </c:pt>
                <c:pt idx="4">
                  <c:v>0.80128205128205099</c:v>
                </c:pt>
                <c:pt idx="5">
                  <c:v>1.602564102564102</c:v>
                </c:pt>
                <c:pt idx="6">
                  <c:v>0</c:v>
                </c:pt>
                <c:pt idx="7">
                  <c:v>1.9230769230769238</c:v>
                </c:pt>
                <c:pt idx="8">
                  <c:v>0.48076923076923078</c:v>
                </c:pt>
                <c:pt idx="9">
                  <c:v>0.96153846153846168</c:v>
                </c:pt>
                <c:pt idx="10">
                  <c:v>1.4423076923076916</c:v>
                </c:pt>
                <c:pt idx="11" formatCode="0.0_ ">
                  <c:v>2.4038461538461537</c:v>
                </c:pt>
              </c:numCache>
            </c:numRef>
          </c:val>
        </c:ser>
        <c:overlap val="100"/>
        <c:axId val="191637376"/>
        <c:axId val="191638912"/>
      </c:barChart>
      <c:catAx>
        <c:axId val="191637376"/>
        <c:scaling>
          <c:orientation val="maxMin"/>
        </c:scaling>
        <c:axPos val="l"/>
        <c:tickLblPos val="nextTo"/>
        <c:txPr>
          <a:bodyPr/>
          <a:lstStyle/>
          <a:p>
            <a:pPr>
              <a:defRPr sz="800"/>
            </a:pPr>
            <a:endParaRPr lang="ja-JP"/>
          </a:p>
        </c:txPr>
        <c:crossAx val="191638912"/>
        <c:crosses val="autoZero"/>
        <c:auto val="1"/>
        <c:lblAlgn val="ctr"/>
        <c:lblOffset val="100"/>
      </c:catAx>
      <c:valAx>
        <c:axId val="191638912"/>
        <c:scaling>
          <c:orientation val="minMax"/>
        </c:scaling>
        <c:axPos val="t"/>
        <c:majorGridlines/>
        <c:numFmt formatCode="0%" sourceLinked="1"/>
        <c:tickLblPos val="nextTo"/>
        <c:txPr>
          <a:bodyPr/>
          <a:lstStyle/>
          <a:p>
            <a:pPr>
              <a:defRPr sz="800"/>
            </a:pPr>
            <a:endParaRPr lang="ja-JP"/>
          </a:p>
        </c:txPr>
        <c:crossAx val="191637376"/>
        <c:crosses val="autoZero"/>
        <c:crossBetween val="between"/>
      </c:valAx>
    </c:plotArea>
    <c:legend>
      <c:legendPos val="b"/>
      <c:layout/>
      <c:txPr>
        <a:bodyPr/>
        <a:lstStyle/>
        <a:p>
          <a:pPr>
            <a:defRPr sz="800"/>
          </a:pPr>
          <a:endParaRPr lang="ja-JP"/>
        </a:p>
      </c:txPr>
    </c:legend>
    <c:plotVisOnly val="1"/>
  </c:chart>
  <c:externalData r:id="rId1"/>
</c:chartSpace>
</file>

<file path=ppt/charts/chart60.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Sheet2!$K$80</c:f>
              <c:strCache>
                <c:ptCount val="1"/>
                <c:pt idx="0">
                  <c:v>どんなお店でも飲食店での冷凍めん使用は絶対に嫌</c:v>
                </c:pt>
              </c:strCache>
            </c:strRef>
          </c:tx>
          <c:cat>
            <c:strRef>
              <c:f>Sheet2!$L$79:$N$79</c:f>
              <c:strCache>
                <c:ptCount val="3"/>
                <c:pt idx="0">
                  <c:v>2005年</c:v>
                </c:pt>
                <c:pt idx="1">
                  <c:v>2009年</c:v>
                </c:pt>
                <c:pt idx="2">
                  <c:v>2012年</c:v>
                </c:pt>
              </c:strCache>
            </c:strRef>
          </c:cat>
          <c:val>
            <c:numRef>
              <c:f>Sheet2!$L$80:$N$80</c:f>
              <c:numCache>
                <c:formatCode>0.0;_턂</c:formatCode>
                <c:ptCount val="3"/>
                <c:pt idx="0">
                  <c:v>16</c:v>
                </c:pt>
                <c:pt idx="1">
                  <c:v>11.6</c:v>
                </c:pt>
                <c:pt idx="2">
                  <c:v>17.467948717948715</c:v>
                </c:pt>
              </c:numCache>
            </c:numRef>
          </c:val>
        </c:ser>
        <c:ser>
          <c:idx val="1"/>
          <c:order val="1"/>
          <c:tx>
            <c:strRef>
              <c:f>Sheet2!$K$81</c:f>
              <c:strCache>
                <c:ptCount val="1"/>
                <c:pt idx="0">
                  <c:v>中高級店では嫌だが、低価格のお店やスピードが重要なお店では良い</c:v>
                </c:pt>
              </c:strCache>
            </c:strRef>
          </c:tx>
          <c:cat>
            <c:strRef>
              <c:f>Sheet2!$L$79:$N$79</c:f>
              <c:strCache>
                <c:ptCount val="3"/>
                <c:pt idx="0">
                  <c:v>2005年</c:v>
                </c:pt>
                <c:pt idx="1">
                  <c:v>2009年</c:v>
                </c:pt>
                <c:pt idx="2">
                  <c:v>2012年</c:v>
                </c:pt>
              </c:strCache>
            </c:strRef>
          </c:cat>
          <c:val>
            <c:numRef>
              <c:f>Sheet2!$L$81:$N$81</c:f>
              <c:numCache>
                <c:formatCode>0.0;_턂</c:formatCode>
                <c:ptCount val="3"/>
                <c:pt idx="0">
                  <c:v>39.1</c:v>
                </c:pt>
                <c:pt idx="1">
                  <c:v>38.1</c:v>
                </c:pt>
                <c:pt idx="2">
                  <c:v>29.887820512820511</c:v>
                </c:pt>
              </c:numCache>
            </c:numRef>
          </c:val>
        </c:ser>
        <c:ser>
          <c:idx val="2"/>
          <c:order val="2"/>
          <c:tx>
            <c:strRef>
              <c:f>Sheet2!$K$82</c:f>
              <c:strCache>
                <c:ptCount val="1"/>
                <c:pt idx="0">
                  <c:v>そば・うどん専門店では嫌だが、非専門店では良い</c:v>
                </c:pt>
              </c:strCache>
            </c:strRef>
          </c:tx>
          <c:cat>
            <c:strRef>
              <c:f>Sheet2!$L$79:$N$79</c:f>
              <c:strCache>
                <c:ptCount val="3"/>
                <c:pt idx="0">
                  <c:v>2005年</c:v>
                </c:pt>
                <c:pt idx="1">
                  <c:v>2009年</c:v>
                </c:pt>
                <c:pt idx="2">
                  <c:v>2012年</c:v>
                </c:pt>
              </c:strCache>
            </c:strRef>
          </c:cat>
          <c:val>
            <c:numRef>
              <c:f>Sheet2!$L$82:$N$82</c:f>
              <c:numCache>
                <c:formatCode>0.0;_턂</c:formatCode>
                <c:ptCount val="3"/>
                <c:pt idx="0">
                  <c:v>23.4</c:v>
                </c:pt>
                <c:pt idx="1">
                  <c:v>28</c:v>
                </c:pt>
                <c:pt idx="2">
                  <c:v>22.596153846153829</c:v>
                </c:pt>
              </c:numCache>
            </c:numRef>
          </c:val>
        </c:ser>
        <c:ser>
          <c:idx val="3"/>
          <c:order val="3"/>
          <c:tx>
            <c:strRef>
              <c:f>Sheet2!$K$83</c:f>
              <c:strCache>
                <c:ptCount val="1"/>
                <c:pt idx="0">
                  <c:v>おいしければどんなお店でも構わない</c:v>
                </c:pt>
              </c:strCache>
            </c:strRef>
          </c:tx>
          <c:cat>
            <c:strRef>
              <c:f>Sheet2!$L$79:$N$79</c:f>
              <c:strCache>
                <c:ptCount val="3"/>
                <c:pt idx="0">
                  <c:v>2005年</c:v>
                </c:pt>
                <c:pt idx="1">
                  <c:v>2009年</c:v>
                </c:pt>
                <c:pt idx="2">
                  <c:v>2012年</c:v>
                </c:pt>
              </c:strCache>
            </c:strRef>
          </c:cat>
          <c:val>
            <c:numRef>
              <c:f>Sheet2!$L$83:$N$83</c:f>
              <c:numCache>
                <c:formatCode>0.0;_턂</c:formatCode>
                <c:ptCount val="3"/>
                <c:pt idx="0">
                  <c:v>15.9</c:v>
                </c:pt>
                <c:pt idx="1">
                  <c:v>12</c:v>
                </c:pt>
                <c:pt idx="2">
                  <c:v>17.227564102564102</c:v>
                </c:pt>
              </c:numCache>
            </c:numRef>
          </c:val>
        </c:ser>
        <c:ser>
          <c:idx val="4"/>
          <c:order val="4"/>
          <c:tx>
            <c:strRef>
              <c:f>Sheet2!$K$84</c:f>
              <c:strCache>
                <c:ptCount val="1"/>
                <c:pt idx="0">
                  <c:v>安心・安全であればどんなお店でも構わない</c:v>
                </c:pt>
              </c:strCache>
            </c:strRef>
          </c:tx>
          <c:cat>
            <c:strRef>
              <c:f>Sheet2!$L$79:$N$79</c:f>
              <c:strCache>
                <c:ptCount val="3"/>
                <c:pt idx="0">
                  <c:v>2005年</c:v>
                </c:pt>
                <c:pt idx="1">
                  <c:v>2009年</c:v>
                </c:pt>
                <c:pt idx="2">
                  <c:v>2012年</c:v>
                </c:pt>
              </c:strCache>
            </c:strRef>
          </c:cat>
          <c:val>
            <c:numRef>
              <c:f>Sheet2!$L$84:$N$84</c:f>
              <c:numCache>
                <c:formatCode>0.0;_턂</c:formatCode>
                <c:ptCount val="3"/>
                <c:pt idx="0">
                  <c:v>5.6</c:v>
                </c:pt>
                <c:pt idx="1">
                  <c:v>10.3</c:v>
                </c:pt>
                <c:pt idx="2">
                  <c:v>12.820512820512819</c:v>
                </c:pt>
              </c:numCache>
            </c:numRef>
          </c:val>
        </c:ser>
        <c:gapWidth val="300"/>
        <c:overlap val="100"/>
        <c:serLines/>
        <c:axId val="237798912"/>
        <c:axId val="237800448"/>
      </c:barChart>
      <c:catAx>
        <c:axId val="237798912"/>
        <c:scaling>
          <c:orientation val="maxMin"/>
        </c:scaling>
        <c:axPos val="l"/>
        <c:majorTickMark val="none"/>
        <c:tickLblPos val="nextTo"/>
        <c:crossAx val="237800448"/>
        <c:crosses val="autoZero"/>
        <c:auto val="1"/>
        <c:lblAlgn val="ctr"/>
        <c:lblOffset val="100"/>
      </c:catAx>
      <c:valAx>
        <c:axId val="237800448"/>
        <c:scaling>
          <c:orientation val="minMax"/>
        </c:scaling>
        <c:axPos val="t"/>
        <c:majorGridlines/>
        <c:numFmt formatCode="0%" sourceLinked="1"/>
        <c:tickLblPos val="nextTo"/>
        <c:crossAx val="237798912"/>
        <c:crosses val="autoZero"/>
        <c:crossBetween val="between"/>
      </c:valAx>
    </c:plotArea>
    <c:plotVisOnly val="1"/>
  </c:chart>
  <c:txPr>
    <a:bodyPr/>
    <a:lstStyle/>
    <a:p>
      <a:pPr>
        <a:defRPr sz="800"/>
      </a:pPr>
      <a:endParaRPr lang="ja-JP"/>
    </a:p>
  </c:txPr>
  <c:externalData r:id="rId1"/>
</c:chartSpace>
</file>

<file path=ppt/charts/chart61.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Sheet2!$L$54</c:f>
              <c:strCache>
                <c:ptCount val="1"/>
                <c:pt idx="0">
                  <c:v>どんなお店でも飲食店での冷凍めん使用は絶対に嫌</c:v>
                </c:pt>
              </c:strCache>
            </c:strRef>
          </c:tx>
          <c:dLbls>
            <c:dLbl>
              <c:idx val="0"/>
              <c:showVal val="1"/>
            </c:dLbl>
            <c:delete val="1"/>
            <c:txPr>
              <a:bodyPr/>
              <a:lstStyle/>
              <a:p>
                <a:pPr>
                  <a:defRPr>
                    <a:solidFill>
                      <a:schemeClr val="bg1"/>
                    </a:solidFill>
                  </a:defRPr>
                </a:pPr>
                <a:endParaRPr lang="ja-JP"/>
              </a:p>
            </c:txPr>
          </c:dLbls>
          <c:cat>
            <c:strRef>
              <c:f>Sheet2!$K$55:$K$66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Sheet2!$L$55:$L$66</c:f>
              <c:numCache>
                <c:formatCode>0.0_ </c:formatCode>
                <c:ptCount val="12"/>
                <c:pt idx="0">
                  <c:v>17.467948717948715</c:v>
                </c:pt>
                <c:pt idx="1">
                  <c:v>16.506410256410252</c:v>
                </c:pt>
                <c:pt idx="2">
                  <c:v>20.634920634920633</c:v>
                </c:pt>
                <c:pt idx="3">
                  <c:v>16.935483870967694</c:v>
                </c:pt>
                <c:pt idx="4">
                  <c:v>17.788461538461515</c:v>
                </c:pt>
                <c:pt idx="5">
                  <c:v>17.147435897435887</c:v>
                </c:pt>
                <c:pt idx="6">
                  <c:v>13.461538461538462</c:v>
                </c:pt>
                <c:pt idx="7">
                  <c:v>13.461538461538462</c:v>
                </c:pt>
                <c:pt idx="8">
                  <c:v>14.903846153846162</c:v>
                </c:pt>
                <c:pt idx="9">
                  <c:v>17.307692307692307</c:v>
                </c:pt>
                <c:pt idx="10">
                  <c:v>24.038461538461529</c:v>
                </c:pt>
                <c:pt idx="11">
                  <c:v>21.63461538461539</c:v>
                </c:pt>
              </c:numCache>
            </c:numRef>
          </c:val>
        </c:ser>
        <c:ser>
          <c:idx val="1"/>
          <c:order val="1"/>
          <c:tx>
            <c:strRef>
              <c:f>Sheet2!$M$54</c:f>
              <c:strCache>
                <c:ptCount val="1"/>
                <c:pt idx="0">
                  <c:v>中高級店では嫌だが、低価格のお店やスピードが重要なお店では良い</c:v>
                </c:pt>
              </c:strCache>
            </c:strRef>
          </c:tx>
          <c:dLbls>
            <c:dLbl>
              <c:idx val="0"/>
              <c:showVal val="1"/>
            </c:dLbl>
            <c:delete val="1"/>
            <c:txPr>
              <a:bodyPr/>
              <a:lstStyle/>
              <a:p>
                <a:pPr>
                  <a:defRPr>
                    <a:solidFill>
                      <a:schemeClr val="bg1"/>
                    </a:solidFill>
                  </a:defRPr>
                </a:pPr>
                <a:endParaRPr lang="ja-JP"/>
              </a:p>
            </c:txPr>
          </c:dLbls>
          <c:cat>
            <c:strRef>
              <c:f>Sheet2!$K$55:$K$66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Sheet2!$M$55:$M$66</c:f>
              <c:numCache>
                <c:formatCode>0.0_ </c:formatCode>
                <c:ptCount val="12"/>
                <c:pt idx="0">
                  <c:v>29.887820512820511</c:v>
                </c:pt>
                <c:pt idx="1">
                  <c:v>29.967948717948715</c:v>
                </c:pt>
                <c:pt idx="2">
                  <c:v>33.333333333333329</c:v>
                </c:pt>
                <c:pt idx="3">
                  <c:v>27.419354838709676</c:v>
                </c:pt>
                <c:pt idx="4">
                  <c:v>29.487179487179489</c:v>
                </c:pt>
                <c:pt idx="5">
                  <c:v>30.288461538461515</c:v>
                </c:pt>
                <c:pt idx="6">
                  <c:v>34.615384615384571</c:v>
                </c:pt>
                <c:pt idx="7">
                  <c:v>31.730769230769184</c:v>
                </c:pt>
                <c:pt idx="8">
                  <c:v>28.365384615384613</c:v>
                </c:pt>
                <c:pt idx="9">
                  <c:v>31.25</c:v>
                </c:pt>
                <c:pt idx="10">
                  <c:v>26.923076923076923</c:v>
                </c:pt>
                <c:pt idx="11">
                  <c:v>26.442307692307672</c:v>
                </c:pt>
              </c:numCache>
            </c:numRef>
          </c:val>
        </c:ser>
        <c:ser>
          <c:idx val="2"/>
          <c:order val="2"/>
          <c:tx>
            <c:strRef>
              <c:f>Sheet2!$N$54</c:f>
              <c:strCache>
                <c:ptCount val="1"/>
                <c:pt idx="0">
                  <c:v>そば・うどん専門店では嫌だが、非専門店では良い</c:v>
                </c:pt>
              </c:strCache>
            </c:strRef>
          </c:tx>
          <c:dLbls>
            <c:dLbl>
              <c:idx val="0"/>
              <c:showVal val="1"/>
            </c:dLbl>
            <c:delete val="1"/>
            <c:txPr>
              <a:bodyPr/>
              <a:lstStyle/>
              <a:p>
                <a:pPr>
                  <a:defRPr>
                    <a:solidFill>
                      <a:schemeClr val="bg1"/>
                    </a:solidFill>
                  </a:defRPr>
                </a:pPr>
                <a:endParaRPr lang="ja-JP"/>
              </a:p>
            </c:txPr>
          </c:dLbls>
          <c:cat>
            <c:strRef>
              <c:f>Sheet2!$K$55:$K$66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Sheet2!$N$55:$N$66</c:f>
              <c:numCache>
                <c:formatCode>0.0_ </c:formatCode>
                <c:ptCount val="12"/>
                <c:pt idx="0">
                  <c:v>22.596153846153829</c:v>
                </c:pt>
                <c:pt idx="1">
                  <c:v>20.67307692307693</c:v>
                </c:pt>
                <c:pt idx="2">
                  <c:v>19.444444444444446</c:v>
                </c:pt>
                <c:pt idx="3">
                  <c:v>27.956989247311807</c:v>
                </c:pt>
                <c:pt idx="4">
                  <c:v>19.871794871794872</c:v>
                </c:pt>
                <c:pt idx="5">
                  <c:v>25.3205128205128</c:v>
                </c:pt>
                <c:pt idx="6">
                  <c:v>28.846153846153829</c:v>
                </c:pt>
                <c:pt idx="7">
                  <c:v>24.038461538461529</c:v>
                </c:pt>
                <c:pt idx="8">
                  <c:v>25</c:v>
                </c:pt>
                <c:pt idx="9">
                  <c:v>18.75</c:v>
                </c:pt>
                <c:pt idx="10">
                  <c:v>18.75</c:v>
                </c:pt>
                <c:pt idx="11">
                  <c:v>20.192307692307686</c:v>
                </c:pt>
              </c:numCache>
            </c:numRef>
          </c:val>
        </c:ser>
        <c:ser>
          <c:idx val="3"/>
          <c:order val="3"/>
          <c:tx>
            <c:strRef>
              <c:f>Sheet2!$O$54</c:f>
              <c:strCache>
                <c:ptCount val="1"/>
                <c:pt idx="0">
                  <c:v>おいしければどんなお店でも構わない</c:v>
                </c:pt>
              </c:strCache>
            </c:strRef>
          </c:tx>
          <c:dLbls>
            <c:dLbl>
              <c:idx val="0"/>
              <c:showVal val="1"/>
            </c:dLbl>
            <c:delete val="1"/>
            <c:txPr>
              <a:bodyPr/>
              <a:lstStyle/>
              <a:p>
                <a:pPr>
                  <a:defRPr>
                    <a:solidFill>
                      <a:schemeClr val="bg1"/>
                    </a:solidFill>
                  </a:defRPr>
                </a:pPr>
                <a:endParaRPr lang="ja-JP"/>
              </a:p>
            </c:txPr>
          </c:dLbls>
          <c:cat>
            <c:strRef>
              <c:f>Sheet2!$K$55:$K$66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Sheet2!$O$55:$O$66</c:f>
              <c:numCache>
                <c:formatCode>0.0_ </c:formatCode>
                <c:ptCount val="12"/>
                <c:pt idx="0">
                  <c:v>17.227564102564102</c:v>
                </c:pt>
                <c:pt idx="1">
                  <c:v>19.871794871794872</c:v>
                </c:pt>
                <c:pt idx="2">
                  <c:v>15.873015873015872</c:v>
                </c:pt>
                <c:pt idx="3">
                  <c:v>13.709677419354838</c:v>
                </c:pt>
                <c:pt idx="4">
                  <c:v>21.955128205128176</c:v>
                </c:pt>
                <c:pt idx="5">
                  <c:v>12.5</c:v>
                </c:pt>
                <c:pt idx="6">
                  <c:v>11.538461538461538</c:v>
                </c:pt>
                <c:pt idx="7">
                  <c:v>21.153846153846171</c:v>
                </c:pt>
                <c:pt idx="8">
                  <c:v>19.230769230769194</c:v>
                </c:pt>
                <c:pt idx="9">
                  <c:v>21.153846153846171</c:v>
                </c:pt>
                <c:pt idx="10">
                  <c:v>13.942307692307702</c:v>
                </c:pt>
                <c:pt idx="11">
                  <c:v>16.346153846153829</c:v>
                </c:pt>
              </c:numCache>
            </c:numRef>
          </c:val>
        </c:ser>
        <c:ser>
          <c:idx val="4"/>
          <c:order val="4"/>
          <c:tx>
            <c:strRef>
              <c:f>Sheet2!$P$54</c:f>
              <c:strCache>
                <c:ptCount val="1"/>
                <c:pt idx="0">
                  <c:v>安心・安全であればどんなお店でも構わない</c:v>
                </c:pt>
              </c:strCache>
            </c:strRef>
          </c:tx>
          <c:dLbls>
            <c:dLbl>
              <c:idx val="0"/>
              <c:showVal val="1"/>
            </c:dLbl>
            <c:delete val="1"/>
            <c:txPr>
              <a:bodyPr/>
              <a:lstStyle/>
              <a:p>
                <a:pPr>
                  <a:defRPr>
                    <a:solidFill>
                      <a:schemeClr val="bg1"/>
                    </a:solidFill>
                  </a:defRPr>
                </a:pPr>
                <a:endParaRPr lang="ja-JP"/>
              </a:p>
            </c:txPr>
          </c:dLbls>
          <c:cat>
            <c:strRef>
              <c:f>Sheet2!$K$55:$K$66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Sheet2!$P$55:$P$66</c:f>
              <c:numCache>
                <c:formatCode>0.0_ </c:formatCode>
                <c:ptCount val="12"/>
                <c:pt idx="0">
                  <c:v>12.820512820512819</c:v>
                </c:pt>
                <c:pt idx="1">
                  <c:v>12.980769230769249</c:v>
                </c:pt>
                <c:pt idx="2">
                  <c:v>10.714285714285714</c:v>
                </c:pt>
                <c:pt idx="3">
                  <c:v>13.978494623655923</c:v>
                </c:pt>
                <c:pt idx="4">
                  <c:v>10.897435897435916</c:v>
                </c:pt>
                <c:pt idx="5">
                  <c:v>14.743589743589746</c:v>
                </c:pt>
                <c:pt idx="6">
                  <c:v>11.538461538461538</c:v>
                </c:pt>
                <c:pt idx="7">
                  <c:v>9.6153846153846292</c:v>
                </c:pt>
                <c:pt idx="8">
                  <c:v>12.5</c:v>
                </c:pt>
                <c:pt idx="9">
                  <c:v>11.538461538461538</c:v>
                </c:pt>
                <c:pt idx="10">
                  <c:v>16.346153846153829</c:v>
                </c:pt>
                <c:pt idx="11">
                  <c:v>15.384615384615385</c:v>
                </c:pt>
              </c:numCache>
            </c:numRef>
          </c:val>
        </c:ser>
        <c:gapWidth val="55"/>
        <c:overlap val="100"/>
        <c:axId val="237849600"/>
        <c:axId val="237871872"/>
      </c:barChart>
      <c:catAx>
        <c:axId val="237849600"/>
        <c:scaling>
          <c:orientation val="maxMin"/>
        </c:scaling>
        <c:axPos val="l"/>
        <c:majorTickMark val="none"/>
        <c:tickLblPos val="nextTo"/>
        <c:crossAx val="237871872"/>
        <c:crosses val="autoZero"/>
        <c:auto val="1"/>
        <c:lblAlgn val="ctr"/>
        <c:lblOffset val="100"/>
      </c:catAx>
      <c:valAx>
        <c:axId val="237871872"/>
        <c:scaling>
          <c:orientation val="minMax"/>
        </c:scaling>
        <c:axPos val="t"/>
        <c:majorGridlines/>
        <c:numFmt formatCode="0%" sourceLinked="1"/>
        <c:majorTickMark val="none"/>
        <c:tickLblPos val="nextTo"/>
        <c:crossAx val="237849600"/>
        <c:crosses val="autoZero"/>
        <c:crossBetween val="between"/>
      </c:valAx>
    </c:plotArea>
    <c:legend>
      <c:legendPos val="t"/>
    </c:legend>
    <c:plotVisOnly val="1"/>
  </c:chart>
  <c:txPr>
    <a:bodyPr/>
    <a:lstStyle/>
    <a:p>
      <a:pPr>
        <a:defRPr sz="800"/>
      </a:pPr>
      <a:endParaRPr lang="ja-JP"/>
    </a:p>
  </c:txPr>
  <c:externalData r:id="rId1"/>
</c:chartSpace>
</file>

<file path=ppt/charts/chart62.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喫食時間!$K$16</c:f>
              <c:strCache>
                <c:ptCount val="1"/>
                <c:pt idx="0">
                  <c:v>うどん</c:v>
                </c:pt>
              </c:strCache>
            </c:strRef>
          </c:tx>
          <c:cat>
            <c:strRef>
              <c:f>喫食時間!$L$15:$N$15</c:f>
              <c:strCache>
                <c:ptCount val="3"/>
                <c:pt idx="0">
                  <c:v>2005年</c:v>
                </c:pt>
                <c:pt idx="1">
                  <c:v>2009年</c:v>
                </c:pt>
                <c:pt idx="2">
                  <c:v>2012年</c:v>
                </c:pt>
              </c:strCache>
            </c:strRef>
          </c:cat>
          <c:val>
            <c:numRef>
              <c:f>喫食時間!$L$16:$N$16</c:f>
              <c:numCache>
                <c:formatCode>0.0;_턂</c:formatCode>
                <c:ptCount val="3"/>
                <c:pt idx="0">
                  <c:v>81.5</c:v>
                </c:pt>
                <c:pt idx="1">
                  <c:v>74</c:v>
                </c:pt>
                <c:pt idx="2">
                  <c:v>71.428571428571388</c:v>
                </c:pt>
              </c:numCache>
            </c:numRef>
          </c:val>
        </c:ser>
        <c:ser>
          <c:idx val="1"/>
          <c:order val="1"/>
          <c:tx>
            <c:strRef>
              <c:f>喫食時間!$K$17</c:f>
              <c:strCache>
                <c:ptCount val="1"/>
                <c:pt idx="0">
                  <c:v>そば</c:v>
                </c:pt>
              </c:strCache>
            </c:strRef>
          </c:tx>
          <c:cat>
            <c:strRef>
              <c:f>喫食時間!$L$15:$N$15</c:f>
              <c:strCache>
                <c:ptCount val="3"/>
                <c:pt idx="0">
                  <c:v>2005年</c:v>
                </c:pt>
                <c:pt idx="1">
                  <c:v>2009年</c:v>
                </c:pt>
                <c:pt idx="2">
                  <c:v>2012年</c:v>
                </c:pt>
              </c:strCache>
            </c:strRef>
          </c:cat>
          <c:val>
            <c:numRef>
              <c:f>喫食時間!$L$17:$N$17</c:f>
              <c:numCache>
                <c:formatCode>0.0;_턂</c:formatCode>
                <c:ptCount val="3"/>
                <c:pt idx="0">
                  <c:v>4.5</c:v>
                </c:pt>
                <c:pt idx="1">
                  <c:v>3</c:v>
                </c:pt>
                <c:pt idx="2">
                  <c:v>4.7619047619047619</c:v>
                </c:pt>
              </c:numCache>
            </c:numRef>
          </c:val>
        </c:ser>
        <c:ser>
          <c:idx val="2"/>
          <c:order val="2"/>
          <c:tx>
            <c:strRef>
              <c:f>喫食時間!$K$18</c:f>
              <c:strCache>
                <c:ptCount val="1"/>
                <c:pt idx="0">
                  <c:v>ラーメン</c:v>
                </c:pt>
              </c:strCache>
            </c:strRef>
          </c:tx>
          <c:cat>
            <c:strRef>
              <c:f>喫食時間!$L$15:$N$15</c:f>
              <c:strCache>
                <c:ptCount val="3"/>
                <c:pt idx="0">
                  <c:v>2005年</c:v>
                </c:pt>
                <c:pt idx="1">
                  <c:v>2009年</c:v>
                </c:pt>
                <c:pt idx="2">
                  <c:v>2012年</c:v>
                </c:pt>
              </c:strCache>
            </c:strRef>
          </c:cat>
          <c:val>
            <c:numRef>
              <c:f>喫食時間!$L$18:$N$18</c:f>
              <c:numCache>
                <c:formatCode>0.0;_턂</c:formatCode>
                <c:ptCount val="3"/>
                <c:pt idx="0">
                  <c:v>7.5</c:v>
                </c:pt>
                <c:pt idx="1">
                  <c:v>14</c:v>
                </c:pt>
                <c:pt idx="2">
                  <c:v>10.119047619047628</c:v>
                </c:pt>
              </c:numCache>
            </c:numRef>
          </c:val>
        </c:ser>
        <c:ser>
          <c:idx val="3"/>
          <c:order val="3"/>
          <c:tx>
            <c:strRef>
              <c:f>喫食時間!$K$19</c:f>
              <c:strCache>
                <c:ptCount val="1"/>
                <c:pt idx="0">
                  <c:v>スパゲティ</c:v>
                </c:pt>
              </c:strCache>
            </c:strRef>
          </c:tx>
          <c:cat>
            <c:strRef>
              <c:f>喫食時間!$L$15:$N$15</c:f>
              <c:strCache>
                <c:ptCount val="3"/>
                <c:pt idx="0">
                  <c:v>2005年</c:v>
                </c:pt>
                <c:pt idx="1">
                  <c:v>2009年</c:v>
                </c:pt>
                <c:pt idx="2">
                  <c:v>2012年</c:v>
                </c:pt>
              </c:strCache>
            </c:strRef>
          </c:cat>
          <c:val>
            <c:numRef>
              <c:f>喫食時間!$L$19:$N$19</c:f>
              <c:numCache>
                <c:formatCode>0.0;_턂</c:formatCode>
                <c:ptCount val="3"/>
                <c:pt idx="0">
                  <c:v>6.5</c:v>
                </c:pt>
                <c:pt idx="1">
                  <c:v>8.5</c:v>
                </c:pt>
                <c:pt idx="2">
                  <c:v>12.797619047619047</c:v>
                </c:pt>
              </c:numCache>
            </c:numRef>
          </c:val>
        </c:ser>
        <c:ser>
          <c:idx val="4"/>
          <c:order val="4"/>
          <c:tx>
            <c:strRef>
              <c:f>喫食時間!$K$20</c:f>
              <c:strCache>
                <c:ptCount val="1"/>
                <c:pt idx="0">
                  <c:v>その他</c:v>
                </c:pt>
              </c:strCache>
            </c:strRef>
          </c:tx>
          <c:cat>
            <c:strRef>
              <c:f>喫食時間!$L$15:$N$15</c:f>
              <c:strCache>
                <c:ptCount val="3"/>
                <c:pt idx="0">
                  <c:v>2005年</c:v>
                </c:pt>
                <c:pt idx="1">
                  <c:v>2009年</c:v>
                </c:pt>
                <c:pt idx="2">
                  <c:v>2012年</c:v>
                </c:pt>
              </c:strCache>
            </c:strRef>
          </c:cat>
          <c:val>
            <c:numRef>
              <c:f>喫食時間!$L$20:$N$20</c:f>
              <c:numCache>
                <c:formatCode>0.0;_턂</c:formatCode>
                <c:ptCount val="3"/>
                <c:pt idx="0">
                  <c:v>0</c:v>
                </c:pt>
                <c:pt idx="1">
                  <c:v>0.5</c:v>
                </c:pt>
                <c:pt idx="2">
                  <c:v>0.89285714285714257</c:v>
                </c:pt>
              </c:numCache>
            </c:numRef>
          </c:val>
        </c:ser>
        <c:gapWidth val="300"/>
        <c:overlap val="100"/>
        <c:serLines/>
        <c:axId val="238813568"/>
        <c:axId val="238815104"/>
      </c:barChart>
      <c:catAx>
        <c:axId val="238813568"/>
        <c:scaling>
          <c:orientation val="maxMin"/>
        </c:scaling>
        <c:axPos val="l"/>
        <c:majorTickMark val="none"/>
        <c:tickLblPos val="nextTo"/>
        <c:crossAx val="238815104"/>
        <c:crosses val="autoZero"/>
        <c:auto val="1"/>
        <c:lblAlgn val="ctr"/>
        <c:lblOffset val="100"/>
      </c:catAx>
      <c:valAx>
        <c:axId val="238815104"/>
        <c:scaling>
          <c:orientation val="minMax"/>
        </c:scaling>
        <c:axPos val="t"/>
        <c:majorGridlines/>
        <c:numFmt formatCode="0%" sourceLinked="1"/>
        <c:tickLblPos val="nextTo"/>
        <c:crossAx val="238813568"/>
        <c:crosses val="autoZero"/>
        <c:crossBetween val="between"/>
      </c:valAx>
    </c:plotArea>
    <c:legend>
      <c:legendPos val="b"/>
    </c:legend>
    <c:plotVisOnly val="1"/>
  </c:chart>
  <c:txPr>
    <a:bodyPr/>
    <a:lstStyle/>
    <a:p>
      <a:pPr>
        <a:defRPr sz="800"/>
      </a:pPr>
      <a:endParaRPr lang="ja-JP"/>
    </a:p>
  </c:txPr>
  <c:externalData r:id="rId1"/>
</c:chartSpace>
</file>

<file path=ppt/charts/chart63.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喫食時間!$L$1</c:f>
              <c:strCache>
                <c:ptCount val="1"/>
                <c:pt idx="0">
                  <c:v>うどん</c:v>
                </c:pt>
              </c:strCache>
            </c:strRef>
          </c:tx>
          <c:cat>
            <c:strRef>
              <c:f>喫食時間!$K$2:$K$13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喫食時間!$L$2:$L$13</c:f>
              <c:numCache>
                <c:formatCode>0.0_ </c:formatCode>
                <c:ptCount val="12"/>
                <c:pt idx="0">
                  <c:v>71.428571428571388</c:v>
                </c:pt>
                <c:pt idx="1">
                  <c:v>64.197530864197532</c:v>
                </c:pt>
                <c:pt idx="2">
                  <c:v>80.5555555555555</c:v>
                </c:pt>
                <c:pt idx="3">
                  <c:v>76.470588235294088</c:v>
                </c:pt>
                <c:pt idx="4">
                  <c:v>73.214285714285722</c:v>
                </c:pt>
                <c:pt idx="5">
                  <c:v>69.642857142857054</c:v>
                </c:pt>
                <c:pt idx="6">
                  <c:v>74.074074074074048</c:v>
                </c:pt>
                <c:pt idx="7">
                  <c:v>67.241379310344811</c:v>
                </c:pt>
                <c:pt idx="8">
                  <c:v>65.51724137931042</c:v>
                </c:pt>
                <c:pt idx="9">
                  <c:v>82.758620689655245</c:v>
                </c:pt>
                <c:pt idx="10">
                  <c:v>68.518518518518519</c:v>
                </c:pt>
                <c:pt idx="11">
                  <c:v>70.370370370370267</c:v>
                </c:pt>
              </c:numCache>
            </c:numRef>
          </c:val>
        </c:ser>
        <c:ser>
          <c:idx val="1"/>
          <c:order val="1"/>
          <c:tx>
            <c:strRef>
              <c:f>喫食時間!$M$1</c:f>
              <c:strCache>
                <c:ptCount val="1"/>
                <c:pt idx="0">
                  <c:v>そば</c:v>
                </c:pt>
              </c:strCache>
            </c:strRef>
          </c:tx>
          <c:cat>
            <c:strRef>
              <c:f>喫食時間!$K$2:$K$13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喫食時間!$M$2:$M$13</c:f>
              <c:numCache>
                <c:formatCode>0.0_ </c:formatCode>
                <c:ptCount val="12"/>
                <c:pt idx="0">
                  <c:v>4.7619047619047619</c:v>
                </c:pt>
                <c:pt idx="1">
                  <c:v>7.4074074074074066</c:v>
                </c:pt>
                <c:pt idx="2">
                  <c:v>1.3888888888888897</c:v>
                </c:pt>
                <c:pt idx="3">
                  <c:v>2.9411764705882337</c:v>
                </c:pt>
                <c:pt idx="4">
                  <c:v>3.5714285714285707</c:v>
                </c:pt>
                <c:pt idx="5">
                  <c:v>5.9523809523809481</c:v>
                </c:pt>
                <c:pt idx="6">
                  <c:v>0</c:v>
                </c:pt>
                <c:pt idx="7">
                  <c:v>6.8965517241379306</c:v>
                </c:pt>
                <c:pt idx="8">
                  <c:v>0</c:v>
                </c:pt>
                <c:pt idx="9">
                  <c:v>3.4482758620689653</c:v>
                </c:pt>
                <c:pt idx="10">
                  <c:v>9.259259259259272</c:v>
                </c:pt>
                <c:pt idx="11">
                  <c:v>9.259259259259272</c:v>
                </c:pt>
              </c:numCache>
            </c:numRef>
          </c:val>
        </c:ser>
        <c:ser>
          <c:idx val="2"/>
          <c:order val="2"/>
          <c:tx>
            <c:strRef>
              <c:f>喫食時間!$N$1</c:f>
              <c:strCache>
                <c:ptCount val="1"/>
                <c:pt idx="0">
                  <c:v>ラーメン</c:v>
                </c:pt>
              </c:strCache>
            </c:strRef>
          </c:tx>
          <c:cat>
            <c:strRef>
              <c:f>喫食時間!$K$2:$K$13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喫食時間!$N$2:$N$13</c:f>
              <c:numCache>
                <c:formatCode>0.0_ </c:formatCode>
                <c:ptCount val="12"/>
                <c:pt idx="0">
                  <c:v>10.119047619047628</c:v>
                </c:pt>
                <c:pt idx="1">
                  <c:v>11.728395061728387</c:v>
                </c:pt>
                <c:pt idx="2">
                  <c:v>2.7777777777777817</c:v>
                </c:pt>
                <c:pt idx="3">
                  <c:v>12.745098039215685</c:v>
                </c:pt>
                <c:pt idx="4">
                  <c:v>12.5</c:v>
                </c:pt>
                <c:pt idx="5">
                  <c:v>7.7380952380952355</c:v>
                </c:pt>
                <c:pt idx="6">
                  <c:v>12.962962962962969</c:v>
                </c:pt>
                <c:pt idx="7">
                  <c:v>10.344827586206897</c:v>
                </c:pt>
                <c:pt idx="8">
                  <c:v>8.6206896551724146</c:v>
                </c:pt>
                <c:pt idx="9">
                  <c:v>6.8965517241379306</c:v>
                </c:pt>
                <c:pt idx="10">
                  <c:v>11.111111111111098</c:v>
                </c:pt>
                <c:pt idx="11">
                  <c:v>11.111111111111098</c:v>
                </c:pt>
              </c:numCache>
            </c:numRef>
          </c:val>
        </c:ser>
        <c:ser>
          <c:idx val="3"/>
          <c:order val="3"/>
          <c:tx>
            <c:strRef>
              <c:f>喫食時間!$O$1</c:f>
              <c:strCache>
                <c:ptCount val="1"/>
                <c:pt idx="0">
                  <c:v>スパゲティ</c:v>
                </c:pt>
              </c:strCache>
            </c:strRef>
          </c:tx>
          <c:cat>
            <c:strRef>
              <c:f>喫食時間!$K$2:$K$13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喫食時間!$O$2:$O$13</c:f>
              <c:numCache>
                <c:formatCode>0.0_ </c:formatCode>
                <c:ptCount val="12"/>
                <c:pt idx="0">
                  <c:v>12.797619047619047</c:v>
                </c:pt>
                <c:pt idx="1">
                  <c:v>16.049382716049383</c:v>
                </c:pt>
                <c:pt idx="2">
                  <c:v>13.888888888888889</c:v>
                </c:pt>
                <c:pt idx="3">
                  <c:v>6.8627450980392126</c:v>
                </c:pt>
                <c:pt idx="4">
                  <c:v>10.714285714285714</c:v>
                </c:pt>
                <c:pt idx="5">
                  <c:v>14.880952380952381</c:v>
                </c:pt>
                <c:pt idx="6">
                  <c:v>12.962962962962969</c:v>
                </c:pt>
                <c:pt idx="7">
                  <c:v>15.517241379310345</c:v>
                </c:pt>
                <c:pt idx="8">
                  <c:v>24.137931034482783</c:v>
                </c:pt>
                <c:pt idx="9">
                  <c:v>6.8965517241379306</c:v>
                </c:pt>
                <c:pt idx="10">
                  <c:v>11.111111111111098</c:v>
                </c:pt>
                <c:pt idx="11">
                  <c:v>5.5555555555555483</c:v>
                </c:pt>
              </c:numCache>
            </c:numRef>
          </c:val>
        </c:ser>
        <c:ser>
          <c:idx val="4"/>
          <c:order val="4"/>
          <c:tx>
            <c:strRef>
              <c:f>喫食時間!$P$1</c:f>
              <c:strCache>
                <c:ptCount val="1"/>
                <c:pt idx="0">
                  <c:v>その他</c:v>
                </c:pt>
              </c:strCache>
            </c:strRef>
          </c:tx>
          <c:cat>
            <c:strRef>
              <c:f>喫食時間!$K$2:$K$13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喫食時間!$P$2:$P$13</c:f>
              <c:numCache>
                <c:formatCode>0.0_ </c:formatCode>
                <c:ptCount val="12"/>
                <c:pt idx="0">
                  <c:v>0.89285714285714257</c:v>
                </c:pt>
                <c:pt idx="1">
                  <c:v>0.61728395061728392</c:v>
                </c:pt>
                <c:pt idx="2">
                  <c:v>1.3888888888888897</c:v>
                </c:pt>
                <c:pt idx="3">
                  <c:v>0.98039215686274439</c:v>
                </c:pt>
                <c:pt idx="4">
                  <c:v>0</c:v>
                </c:pt>
                <c:pt idx="5">
                  <c:v>1.7857142857142843</c:v>
                </c:pt>
                <c:pt idx="6">
                  <c:v>0</c:v>
                </c:pt>
                <c:pt idx="7">
                  <c:v>0</c:v>
                </c:pt>
                <c:pt idx="8">
                  <c:v>1.7241379310344827</c:v>
                </c:pt>
                <c:pt idx="9">
                  <c:v>0</c:v>
                </c:pt>
                <c:pt idx="10">
                  <c:v>0</c:v>
                </c:pt>
                <c:pt idx="11">
                  <c:v>3.7037037037037042</c:v>
                </c:pt>
              </c:numCache>
            </c:numRef>
          </c:val>
        </c:ser>
        <c:overlap val="100"/>
        <c:axId val="238862720"/>
        <c:axId val="238864256"/>
      </c:barChart>
      <c:catAx>
        <c:axId val="238862720"/>
        <c:scaling>
          <c:orientation val="maxMin"/>
        </c:scaling>
        <c:axPos val="l"/>
        <c:tickLblPos val="nextTo"/>
        <c:crossAx val="238864256"/>
        <c:crosses val="autoZero"/>
        <c:auto val="1"/>
        <c:lblAlgn val="ctr"/>
        <c:lblOffset val="100"/>
      </c:catAx>
      <c:valAx>
        <c:axId val="238864256"/>
        <c:scaling>
          <c:orientation val="minMax"/>
        </c:scaling>
        <c:axPos val="t"/>
        <c:majorGridlines/>
        <c:numFmt formatCode="0%" sourceLinked="1"/>
        <c:tickLblPos val="nextTo"/>
        <c:crossAx val="238862720"/>
        <c:crosses val="autoZero"/>
        <c:crossBetween val="between"/>
      </c:valAx>
    </c:plotArea>
    <c:legend>
      <c:legendPos val="b"/>
    </c:legend>
    <c:plotVisOnly val="1"/>
  </c:chart>
  <c:txPr>
    <a:bodyPr/>
    <a:lstStyle/>
    <a:p>
      <a:pPr>
        <a:defRPr sz="800"/>
      </a:pPr>
      <a:endParaRPr lang="ja-JP"/>
    </a:p>
  </c:txPr>
  <c:externalData r:id="rId1"/>
</c:chartSpace>
</file>

<file path=ppt/charts/chart64.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喫食時間!$L$28</c:f>
              <c:strCache>
                <c:ptCount val="1"/>
                <c:pt idx="0">
                  <c:v>冷凍素材めん</c:v>
                </c:pt>
              </c:strCache>
            </c:strRef>
          </c:tx>
          <c:cat>
            <c:strRef>
              <c:f>喫食時間!$K$29:$K$40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喫食時間!$L$29:$L$40</c:f>
              <c:numCache>
                <c:formatCode>0.0_ </c:formatCode>
                <c:ptCount val="12"/>
                <c:pt idx="0">
                  <c:v>63.988095238095262</c:v>
                </c:pt>
                <c:pt idx="1">
                  <c:v>62.345679012345641</c:v>
                </c:pt>
                <c:pt idx="2">
                  <c:v>59.72222222222225</c:v>
                </c:pt>
                <c:pt idx="3">
                  <c:v>69.607843137254804</c:v>
                </c:pt>
                <c:pt idx="4">
                  <c:v>61.30952380952381</c:v>
                </c:pt>
                <c:pt idx="5">
                  <c:v>66.666666666666657</c:v>
                </c:pt>
                <c:pt idx="6">
                  <c:v>64.81481481481481</c:v>
                </c:pt>
                <c:pt idx="7">
                  <c:v>58.620689655172377</c:v>
                </c:pt>
                <c:pt idx="8">
                  <c:v>60.344827586206826</c:v>
                </c:pt>
                <c:pt idx="9">
                  <c:v>72.41379310344827</c:v>
                </c:pt>
                <c:pt idx="10">
                  <c:v>66.666666666666657</c:v>
                </c:pt>
                <c:pt idx="11">
                  <c:v>61.111111111111114</c:v>
                </c:pt>
              </c:numCache>
            </c:numRef>
          </c:val>
        </c:ser>
        <c:ser>
          <c:idx val="1"/>
          <c:order val="1"/>
          <c:tx>
            <c:strRef>
              <c:f>喫食時間!$M$28</c:f>
              <c:strCache>
                <c:ptCount val="1"/>
                <c:pt idx="0">
                  <c:v>冷凍調理めん</c:v>
                </c:pt>
              </c:strCache>
            </c:strRef>
          </c:tx>
          <c:cat>
            <c:strRef>
              <c:f>喫食時間!$K$29:$K$40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喫食時間!$M$29:$M$40</c:f>
              <c:numCache>
                <c:formatCode>0.0_ </c:formatCode>
                <c:ptCount val="12"/>
                <c:pt idx="0">
                  <c:v>13.690476190476192</c:v>
                </c:pt>
                <c:pt idx="1">
                  <c:v>14.19753086419753</c:v>
                </c:pt>
                <c:pt idx="2">
                  <c:v>18.055555555555554</c:v>
                </c:pt>
                <c:pt idx="3">
                  <c:v>9.8039215686274517</c:v>
                </c:pt>
                <c:pt idx="4">
                  <c:v>10.714285714285714</c:v>
                </c:pt>
                <c:pt idx="5">
                  <c:v>16.666666666666664</c:v>
                </c:pt>
                <c:pt idx="6">
                  <c:v>14.81481481481482</c:v>
                </c:pt>
                <c:pt idx="7">
                  <c:v>18.965517241379267</c:v>
                </c:pt>
                <c:pt idx="8">
                  <c:v>20.689655172413794</c:v>
                </c:pt>
                <c:pt idx="9">
                  <c:v>6.8965517241379306</c:v>
                </c:pt>
                <c:pt idx="10">
                  <c:v>7.4074074074074066</c:v>
                </c:pt>
                <c:pt idx="11">
                  <c:v>12.962962962962969</c:v>
                </c:pt>
              </c:numCache>
            </c:numRef>
          </c:val>
        </c:ser>
        <c:ser>
          <c:idx val="2"/>
          <c:order val="2"/>
          <c:tx>
            <c:strRef>
              <c:f>喫食時間!$N$28</c:f>
              <c:strCache>
                <c:ptCount val="1"/>
                <c:pt idx="0">
                  <c:v>冷凍セットめん</c:v>
                </c:pt>
              </c:strCache>
            </c:strRef>
          </c:tx>
          <c:cat>
            <c:strRef>
              <c:f>喫食時間!$K$29:$K$40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喫食時間!$N$29:$N$40</c:f>
              <c:numCache>
                <c:formatCode>0.0_ </c:formatCode>
                <c:ptCount val="12"/>
                <c:pt idx="0">
                  <c:v>22.321428571428573</c:v>
                </c:pt>
                <c:pt idx="1">
                  <c:v>23.456790123456791</c:v>
                </c:pt>
                <c:pt idx="2">
                  <c:v>22.222222222222193</c:v>
                </c:pt>
                <c:pt idx="3">
                  <c:v>20.58823529411762</c:v>
                </c:pt>
                <c:pt idx="4">
                  <c:v>27.976190476190478</c:v>
                </c:pt>
                <c:pt idx="5">
                  <c:v>16.666666666666664</c:v>
                </c:pt>
                <c:pt idx="6">
                  <c:v>20.370370370370356</c:v>
                </c:pt>
                <c:pt idx="7">
                  <c:v>22.413793103448278</c:v>
                </c:pt>
                <c:pt idx="8">
                  <c:v>18.965517241379267</c:v>
                </c:pt>
                <c:pt idx="9">
                  <c:v>20.689655172413794</c:v>
                </c:pt>
                <c:pt idx="10">
                  <c:v>25.92592592592591</c:v>
                </c:pt>
                <c:pt idx="11">
                  <c:v>25.92592592592591</c:v>
                </c:pt>
              </c:numCache>
            </c:numRef>
          </c:val>
        </c:ser>
        <c:overlap val="100"/>
        <c:axId val="239606784"/>
        <c:axId val="239624960"/>
      </c:barChart>
      <c:catAx>
        <c:axId val="239606784"/>
        <c:scaling>
          <c:orientation val="maxMin"/>
        </c:scaling>
        <c:axPos val="l"/>
        <c:tickLblPos val="nextTo"/>
        <c:crossAx val="239624960"/>
        <c:crosses val="autoZero"/>
        <c:auto val="1"/>
        <c:lblAlgn val="ctr"/>
        <c:lblOffset val="100"/>
      </c:catAx>
      <c:valAx>
        <c:axId val="239624960"/>
        <c:scaling>
          <c:orientation val="minMax"/>
        </c:scaling>
        <c:axPos val="t"/>
        <c:majorGridlines/>
        <c:numFmt formatCode="0%" sourceLinked="1"/>
        <c:tickLblPos val="nextTo"/>
        <c:crossAx val="239606784"/>
        <c:crosses val="autoZero"/>
        <c:crossBetween val="between"/>
      </c:valAx>
    </c:plotArea>
    <c:legend>
      <c:legendPos val="b"/>
    </c:legend>
    <c:plotVisOnly val="1"/>
  </c:chart>
  <c:txPr>
    <a:bodyPr/>
    <a:lstStyle/>
    <a:p>
      <a:pPr>
        <a:defRPr sz="800"/>
      </a:pPr>
      <a:endParaRPr lang="ja-JP"/>
    </a:p>
  </c:txPr>
  <c:externalData r:id="rId1"/>
</c:chartSpace>
</file>

<file path=ppt/charts/chart65.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喫食時間!$L$72</c:f>
              <c:strCache>
                <c:ptCount val="1"/>
                <c:pt idx="0">
                  <c:v>2005年</c:v>
                </c:pt>
              </c:strCache>
            </c:strRef>
          </c:tx>
          <c:cat>
            <c:strRef>
              <c:f>喫食時間!$K$73:$K$78</c:f>
              <c:strCache>
                <c:ptCount val="6"/>
                <c:pt idx="0">
                  <c:v>朝食</c:v>
                </c:pt>
                <c:pt idx="1">
                  <c:v>昼食</c:v>
                </c:pt>
                <c:pt idx="2">
                  <c:v>夕食</c:v>
                </c:pt>
                <c:pt idx="3">
                  <c:v>夜食</c:v>
                </c:pt>
                <c:pt idx="4">
                  <c:v>間食</c:v>
                </c:pt>
                <c:pt idx="5">
                  <c:v>食べない</c:v>
                </c:pt>
              </c:strCache>
            </c:strRef>
          </c:cat>
          <c:val>
            <c:numRef>
              <c:f>喫食時間!$L$73:$L$78</c:f>
              <c:numCache>
                <c:formatCode>0.0;_턂</c:formatCode>
                <c:ptCount val="6"/>
                <c:pt idx="0">
                  <c:v>8</c:v>
                </c:pt>
                <c:pt idx="1">
                  <c:v>66</c:v>
                </c:pt>
                <c:pt idx="2">
                  <c:v>43</c:v>
                </c:pt>
                <c:pt idx="3">
                  <c:v>23</c:v>
                </c:pt>
                <c:pt idx="4">
                  <c:v>12.5</c:v>
                </c:pt>
                <c:pt idx="5">
                  <c:v>2</c:v>
                </c:pt>
              </c:numCache>
            </c:numRef>
          </c:val>
        </c:ser>
        <c:ser>
          <c:idx val="1"/>
          <c:order val="1"/>
          <c:tx>
            <c:strRef>
              <c:f>喫食時間!$M$72</c:f>
              <c:strCache>
                <c:ptCount val="1"/>
                <c:pt idx="0">
                  <c:v>2009年</c:v>
                </c:pt>
              </c:strCache>
            </c:strRef>
          </c:tx>
          <c:cat>
            <c:strRef>
              <c:f>喫食時間!$K$73:$K$78</c:f>
              <c:strCache>
                <c:ptCount val="6"/>
                <c:pt idx="0">
                  <c:v>朝食</c:v>
                </c:pt>
                <c:pt idx="1">
                  <c:v>昼食</c:v>
                </c:pt>
                <c:pt idx="2">
                  <c:v>夕食</c:v>
                </c:pt>
                <c:pt idx="3">
                  <c:v>夜食</c:v>
                </c:pt>
                <c:pt idx="4">
                  <c:v>間食</c:v>
                </c:pt>
                <c:pt idx="5">
                  <c:v>食べない</c:v>
                </c:pt>
              </c:strCache>
            </c:strRef>
          </c:cat>
          <c:val>
            <c:numRef>
              <c:f>喫食時間!$M$73:$M$78</c:f>
              <c:numCache>
                <c:formatCode>0.0;_턂</c:formatCode>
                <c:ptCount val="6"/>
                <c:pt idx="0">
                  <c:v>2.5</c:v>
                </c:pt>
                <c:pt idx="1">
                  <c:v>60.5</c:v>
                </c:pt>
                <c:pt idx="2">
                  <c:v>48.5</c:v>
                </c:pt>
                <c:pt idx="3">
                  <c:v>18.5</c:v>
                </c:pt>
                <c:pt idx="4">
                  <c:v>7.5</c:v>
                </c:pt>
                <c:pt idx="5">
                  <c:v>4.5</c:v>
                </c:pt>
              </c:numCache>
            </c:numRef>
          </c:val>
        </c:ser>
        <c:ser>
          <c:idx val="2"/>
          <c:order val="2"/>
          <c:tx>
            <c:strRef>
              <c:f>喫食時間!$N$72</c:f>
              <c:strCache>
                <c:ptCount val="1"/>
                <c:pt idx="0">
                  <c:v>2012年</c:v>
                </c:pt>
              </c:strCache>
            </c:strRef>
          </c:tx>
          <c:cat>
            <c:strRef>
              <c:f>喫食時間!$K$73:$K$78</c:f>
              <c:strCache>
                <c:ptCount val="6"/>
                <c:pt idx="0">
                  <c:v>朝食</c:v>
                </c:pt>
                <c:pt idx="1">
                  <c:v>昼食</c:v>
                </c:pt>
                <c:pt idx="2">
                  <c:v>夕食</c:v>
                </c:pt>
                <c:pt idx="3">
                  <c:v>夜食</c:v>
                </c:pt>
                <c:pt idx="4">
                  <c:v>間食</c:v>
                </c:pt>
                <c:pt idx="5">
                  <c:v>食べない</c:v>
                </c:pt>
              </c:strCache>
            </c:strRef>
          </c:cat>
          <c:val>
            <c:numRef>
              <c:f>喫食時間!$N$73:$N$78</c:f>
              <c:numCache>
                <c:formatCode>0.0;_턂</c:formatCode>
                <c:ptCount val="6"/>
                <c:pt idx="0">
                  <c:v>4.1666666666666661</c:v>
                </c:pt>
                <c:pt idx="1">
                  <c:v>65.178571428571317</c:v>
                </c:pt>
                <c:pt idx="2">
                  <c:v>39.880952380952387</c:v>
                </c:pt>
                <c:pt idx="3">
                  <c:v>10.119047619047628</c:v>
                </c:pt>
                <c:pt idx="4">
                  <c:v>5.0595238095238093</c:v>
                </c:pt>
                <c:pt idx="5">
                  <c:v>6.5476190476190466</c:v>
                </c:pt>
              </c:numCache>
            </c:numRef>
          </c:val>
        </c:ser>
        <c:axId val="240732416"/>
        <c:axId val="240734208"/>
      </c:barChart>
      <c:catAx>
        <c:axId val="240732416"/>
        <c:scaling>
          <c:orientation val="minMax"/>
        </c:scaling>
        <c:axPos val="b"/>
        <c:tickLblPos val="nextTo"/>
        <c:crossAx val="240734208"/>
        <c:crosses val="autoZero"/>
        <c:auto val="1"/>
        <c:lblAlgn val="ctr"/>
        <c:lblOffset val="100"/>
      </c:catAx>
      <c:valAx>
        <c:axId val="240734208"/>
        <c:scaling>
          <c:orientation val="minMax"/>
          <c:max val="70"/>
        </c:scaling>
        <c:axPos val="l"/>
        <c:majorGridlines/>
        <c:numFmt formatCode="0.0;_턂" sourceLinked="1"/>
        <c:tickLblPos val="nextTo"/>
        <c:crossAx val="240732416"/>
        <c:crosses val="autoZero"/>
        <c:crossBetween val="between"/>
      </c:valAx>
    </c:plotArea>
    <c:legend>
      <c:legendPos val="b"/>
    </c:legend>
    <c:plotVisOnly val="1"/>
  </c:chart>
  <c:txPr>
    <a:bodyPr/>
    <a:lstStyle/>
    <a:p>
      <a:pPr>
        <a:defRPr sz="800"/>
      </a:pPr>
      <a:endParaRPr lang="ja-JP"/>
    </a:p>
  </c:txPr>
  <c:externalData r:id="rId1"/>
</c:chartSpace>
</file>

<file path=ppt/charts/chart66.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喫食時間!$L$58</c:f>
              <c:strCache>
                <c:ptCount val="1"/>
                <c:pt idx="0">
                  <c:v>朝食</c:v>
                </c:pt>
              </c:strCache>
            </c:strRef>
          </c:tx>
          <c:cat>
            <c:strRef>
              <c:f>喫食時間!$K$59:$K$70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喫食時間!$L$59:$L$70</c:f>
              <c:numCache>
                <c:formatCode>0.0_ </c:formatCode>
                <c:ptCount val="12"/>
                <c:pt idx="0">
                  <c:v>4.1666666666666661</c:v>
                </c:pt>
                <c:pt idx="1">
                  <c:v>4.9382716049382758</c:v>
                </c:pt>
                <c:pt idx="2">
                  <c:v>2.7777777777777817</c:v>
                </c:pt>
                <c:pt idx="3">
                  <c:v>3.9215686274509798</c:v>
                </c:pt>
                <c:pt idx="4">
                  <c:v>1.7857142857142843</c:v>
                </c:pt>
                <c:pt idx="5">
                  <c:v>6.5476190476190466</c:v>
                </c:pt>
                <c:pt idx="6">
                  <c:v>5.5555555555555483</c:v>
                </c:pt>
                <c:pt idx="7">
                  <c:v>6.8965517241379306</c:v>
                </c:pt>
                <c:pt idx="8">
                  <c:v>10.344827586206897</c:v>
                </c:pt>
                <c:pt idx="9">
                  <c:v>1.7241379310344827</c:v>
                </c:pt>
                <c:pt idx="10">
                  <c:v>0</c:v>
                </c:pt>
                <c:pt idx="11">
                  <c:v>0</c:v>
                </c:pt>
              </c:numCache>
            </c:numRef>
          </c:val>
        </c:ser>
        <c:ser>
          <c:idx val="1"/>
          <c:order val="1"/>
          <c:tx>
            <c:strRef>
              <c:f>喫食時間!$M$58</c:f>
              <c:strCache>
                <c:ptCount val="1"/>
                <c:pt idx="0">
                  <c:v>昼食</c:v>
                </c:pt>
              </c:strCache>
            </c:strRef>
          </c:tx>
          <c:cat>
            <c:strRef>
              <c:f>喫食時間!$K$59:$K$70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喫食時間!$M$59:$M$70</c:f>
              <c:numCache>
                <c:formatCode>0.0_ </c:formatCode>
                <c:ptCount val="12"/>
                <c:pt idx="0">
                  <c:v>65.178571428571317</c:v>
                </c:pt>
                <c:pt idx="1">
                  <c:v>62.345679012345641</c:v>
                </c:pt>
                <c:pt idx="2">
                  <c:v>62.5</c:v>
                </c:pt>
                <c:pt idx="3">
                  <c:v>71.568627450980387</c:v>
                </c:pt>
                <c:pt idx="4">
                  <c:v>62.5</c:v>
                </c:pt>
                <c:pt idx="5">
                  <c:v>67.857142857142819</c:v>
                </c:pt>
                <c:pt idx="6">
                  <c:v>55.555555555555557</c:v>
                </c:pt>
                <c:pt idx="7">
                  <c:v>65.51724137931042</c:v>
                </c:pt>
                <c:pt idx="8">
                  <c:v>53.448275862068961</c:v>
                </c:pt>
                <c:pt idx="9">
                  <c:v>62.068965517241374</c:v>
                </c:pt>
                <c:pt idx="10">
                  <c:v>75.925925925925924</c:v>
                </c:pt>
                <c:pt idx="11">
                  <c:v>79.629629629629633</c:v>
                </c:pt>
              </c:numCache>
            </c:numRef>
          </c:val>
        </c:ser>
        <c:ser>
          <c:idx val="2"/>
          <c:order val="2"/>
          <c:tx>
            <c:strRef>
              <c:f>喫食時間!$N$58</c:f>
              <c:strCache>
                <c:ptCount val="1"/>
                <c:pt idx="0">
                  <c:v>夕食</c:v>
                </c:pt>
              </c:strCache>
            </c:strRef>
          </c:tx>
          <c:cat>
            <c:strRef>
              <c:f>喫食時間!$K$59:$K$70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喫食時間!$N$59:$N$70</c:f>
              <c:numCache>
                <c:formatCode>0.0_ </c:formatCode>
                <c:ptCount val="12"/>
                <c:pt idx="0">
                  <c:v>39.880952380952387</c:v>
                </c:pt>
                <c:pt idx="1">
                  <c:v>36.419753086419753</c:v>
                </c:pt>
                <c:pt idx="2">
                  <c:v>36.111111111111107</c:v>
                </c:pt>
                <c:pt idx="3">
                  <c:v>48.03921568627451</c:v>
                </c:pt>
                <c:pt idx="4">
                  <c:v>42.857142857142819</c:v>
                </c:pt>
                <c:pt idx="5">
                  <c:v>36.904761904761905</c:v>
                </c:pt>
                <c:pt idx="6">
                  <c:v>42.592592592592602</c:v>
                </c:pt>
                <c:pt idx="7">
                  <c:v>53.448275862068961</c:v>
                </c:pt>
                <c:pt idx="8">
                  <c:v>50</c:v>
                </c:pt>
                <c:pt idx="9">
                  <c:v>37.931034482758584</c:v>
                </c:pt>
                <c:pt idx="10">
                  <c:v>33.333333333333329</c:v>
                </c:pt>
                <c:pt idx="11">
                  <c:v>20.370370370370356</c:v>
                </c:pt>
              </c:numCache>
            </c:numRef>
          </c:val>
        </c:ser>
        <c:ser>
          <c:idx val="3"/>
          <c:order val="3"/>
          <c:tx>
            <c:strRef>
              <c:f>喫食時間!$O$58</c:f>
              <c:strCache>
                <c:ptCount val="1"/>
                <c:pt idx="0">
                  <c:v>夜食</c:v>
                </c:pt>
              </c:strCache>
            </c:strRef>
          </c:tx>
          <c:cat>
            <c:strRef>
              <c:f>喫食時間!$K$59:$K$70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喫食時間!$O$59:$O$70</c:f>
              <c:numCache>
                <c:formatCode>0.0_ </c:formatCode>
                <c:ptCount val="12"/>
                <c:pt idx="0">
                  <c:v>10.119047619047628</c:v>
                </c:pt>
                <c:pt idx="1">
                  <c:v>9.259259259259272</c:v>
                </c:pt>
                <c:pt idx="2">
                  <c:v>9.7222222222222232</c:v>
                </c:pt>
                <c:pt idx="3">
                  <c:v>11.76470588235294</c:v>
                </c:pt>
                <c:pt idx="4">
                  <c:v>14.880952380952381</c:v>
                </c:pt>
                <c:pt idx="5">
                  <c:v>5.3571428571428532</c:v>
                </c:pt>
                <c:pt idx="6">
                  <c:v>20.370370370370356</c:v>
                </c:pt>
                <c:pt idx="7">
                  <c:v>13.793103448275849</c:v>
                </c:pt>
                <c:pt idx="8">
                  <c:v>15.517241379310345</c:v>
                </c:pt>
                <c:pt idx="9">
                  <c:v>6.8965517241379306</c:v>
                </c:pt>
                <c:pt idx="10">
                  <c:v>0</c:v>
                </c:pt>
                <c:pt idx="11">
                  <c:v>3.7037037037037042</c:v>
                </c:pt>
              </c:numCache>
            </c:numRef>
          </c:val>
        </c:ser>
        <c:ser>
          <c:idx val="4"/>
          <c:order val="4"/>
          <c:tx>
            <c:strRef>
              <c:f>喫食時間!$P$58</c:f>
              <c:strCache>
                <c:ptCount val="1"/>
                <c:pt idx="0">
                  <c:v>間食</c:v>
                </c:pt>
              </c:strCache>
            </c:strRef>
          </c:tx>
          <c:cat>
            <c:strRef>
              <c:f>喫食時間!$K$59:$K$70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喫食時間!$P$59:$P$70</c:f>
              <c:numCache>
                <c:formatCode>0.0_ </c:formatCode>
                <c:ptCount val="12"/>
                <c:pt idx="0">
                  <c:v>5.0595238095238093</c:v>
                </c:pt>
                <c:pt idx="1">
                  <c:v>5.5555555555555483</c:v>
                </c:pt>
                <c:pt idx="2">
                  <c:v>1.3888888888888897</c:v>
                </c:pt>
                <c:pt idx="3">
                  <c:v>6.8627450980392126</c:v>
                </c:pt>
                <c:pt idx="4">
                  <c:v>5.9523809523809481</c:v>
                </c:pt>
                <c:pt idx="5">
                  <c:v>4.1666666666666661</c:v>
                </c:pt>
                <c:pt idx="6">
                  <c:v>7.4074074074074066</c:v>
                </c:pt>
                <c:pt idx="7">
                  <c:v>6.8965517241379306</c:v>
                </c:pt>
                <c:pt idx="8">
                  <c:v>3.4482758620689653</c:v>
                </c:pt>
                <c:pt idx="9">
                  <c:v>1.7241379310344827</c:v>
                </c:pt>
                <c:pt idx="10">
                  <c:v>5.5555555555555483</c:v>
                </c:pt>
                <c:pt idx="11">
                  <c:v>5.5555555555555483</c:v>
                </c:pt>
              </c:numCache>
            </c:numRef>
          </c:val>
        </c:ser>
        <c:ser>
          <c:idx val="5"/>
          <c:order val="5"/>
          <c:tx>
            <c:strRef>
              <c:f>喫食時間!$Q$58</c:f>
              <c:strCache>
                <c:ptCount val="1"/>
                <c:pt idx="0">
                  <c:v>食べない</c:v>
                </c:pt>
              </c:strCache>
            </c:strRef>
          </c:tx>
          <c:cat>
            <c:strRef>
              <c:f>喫食時間!$K$59:$K$70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喫食時間!$Q$59:$Q$70</c:f>
              <c:numCache>
                <c:formatCode>0.0_ </c:formatCode>
                <c:ptCount val="12"/>
                <c:pt idx="0">
                  <c:v>6.5476190476190466</c:v>
                </c:pt>
                <c:pt idx="1">
                  <c:v>9.8765432098765515</c:v>
                </c:pt>
                <c:pt idx="2">
                  <c:v>5.5555555555555483</c:v>
                </c:pt>
                <c:pt idx="3">
                  <c:v>1.9607843137254899</c:v>
                </c:pt>
                <c:pt idx="4">
                  <c:v>6.5476190476190466</c:v>
                </c:pt>
                <c:pt idx="5">
                  <c:v>6.5476190476190466</c:v>
                </c:pt>
                <c:pt idx="6">
                  <c:v>3.7037037037037042</c:v>
                </c:pt>
                <c:pt idx="7">
                  <c:v>6.8965517241379306</c:v>
                </c:pt>
                <c:pt idx="8">
                  <c:v>13.793103448275849</c:v>
                </c:pt>
                <c:pt idx="9">
                  <c:v>5.1724137931034484</c:v>
                </c:pt>
                <c:pt idx="10">
                  <c:v>5.5555555555555483</c:v>
                </c:pt>
                <c:pt idx="11">
                  <c:v>3.7037037037037042</c:v>
                </c:pt>
              </c:numCache>
            </c:numRef>
          </c:val>
        </c:ser>
        <c:marker val="1"/>
        <c:axId val="240778240"/>
        <c:axId val="240792320"/>
      </c:lineChart>
      <c:catAx>
        <c:axId val="240778240"/>
        <c:scaling>
          <c:orientation val="minMax"/>
        </c:scaling>
        <c:axPos val="b"/>
        <c:tickLblPos val="nextTo"/>
        <c:crossAx val="240792320"/>
        <c:crosses val="autoZero"/>
        <c:auto val="1"/>
        <c:lblAlgn val="ctr"/>
        <c:lblOffset val="100"/>
      </c:catAx>
      <c:valAx>
        <c:axId val="240792320"/>
        <c:scaling>
          <c:orientation val="minMax"/>
          <c:max val="80"/>
        </c:scaling>
        <c:axPos val="l"/>
        <c:majorGridlines/>
        <c:numFmt formatCode="0.0_ " sourceLinked="1"/>
        <c:tickLblPos val="nextTo"/>
        <c:crossAx val="240778240"/>
        <c:crosses val="autoZero"/>
        <c:crossBetween val="between"/>
      </c:valAx>
    </c:plotArea>
    <c:legend>
      <c:legendPos val="r"/>
    </c:legend>
    <c:plotVisOnly val="1"/>
  </c:chart>
  <c:txPr>
    <a:bodyPr/>
    <a:lstStyle/>
    <a:p>
      <a:pPr>
        <a:defRPr sz="800"/>
      </a:pPr>
      <a:endParaRPr lang="ja-JP"/>
    </a:p>
  </c:txPr>
  <c:externalData r:id="rId1"/>
</c:chartSpace>
</file>

<file path=ppt/charts/chart67.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喫食時間!$L$99</c:f>
              <c:strCache>
                <c:ptCount val="1"/>
                <c:pt idx="0">
                  <c:v>2005年</c:v>
                </c:pt>
              </c:strCache>
            </c:strRef>
          </c:tx>
          <c:cat>
            <c:strRef>
              <c:f>喫食時間!$K$100:$K$105</c:f>
              <c:strCache>
                <c:ptCount val="6"/>
                <c:pt idx="0">
                  <c:v>朝食</c:v>
                </c:pt>
                <c:pt idx="1">
                  <c:v>昼食</c:v>
                </c:pt>
                <c:pt idx="2">
                  <c:v>夕食</c:v>
                </c:pt>
                <c:pt idx="3">
                  <c:v>夜食</c:v>
                </c:pt>
                <c:pt idx="4">
                  <c:v>間食</c:v>
                </c:pt>
                <c:pt idx="5">
                  <c:v>食べない</c:v>
                </c:pt>
              </c:strCache>
            </c:strRef>
          </c:cat>
          <c:val>
            <c:numRef>
              <c:f>喫食時間!$L$100:$L$105</c:f>
              <c:numCache>
                <c:formatCode>0.0;_턂</c:formatCode>
                <c:ptCount val="6"/>
                <c:pt idx="0">
                  <c:v>3.5</c:v>
                </c:pt>
                <c:pt idx="1">
                  <c:v>26.5</c:v>
                </c:pt>
                <c:pt idx="2">
                  <c:v>12</c:v>
                </c:pt>
                <c:pt idx="3">
                  <c:v>10</c:v>
                </c:pt>
                <c:pt idx="4">
                  <c:v>6</c:v>
                </c:pt>
                <c:pt idx="5">
                  <c:v>59</c:v>
                </c:pt>
              </c:numCache>
            </c:numRef>
          </c:val>
        </c:ser>
        <c:ser>
          <c:idx val="1"/>
          <c:order val="1"/>
          <c:tx>
            <c:strRef>
              <c:f>喫食時間!$M$99</c:f>
              <c:strCache>
                <c:ptCount val="1"/>
                <c:pt idx="0">
                  <c:v>2009年</c:v>
                </c:pt>
              </c:strCache>
            </c:strRef>
          </c:tx>
          <c:cat>
            <c:strRef>
              <c:f>喫食時間!$K$100:$K$105</c:f>
              <c:strCache>
                <c:ptCount val="6"/>
                <c:pt idx="0">
                  <c:v>朝食</c:v>
                </c:pt>
                <c:pt idx="1">
                  <c:v>昼食</c:v>
                </c:pt>
                <c:pt idx="2">
                  <c:v>夕食</c:v>
                </c:pt>
                <c:pt idx="3">
                  <c:v>夜食</c:v>
                </c:pt>
                <c:pt idx="4">
                  <c:v>間食</c:v>
                </c:pt>
                <c:pt idx="5">
                  <c:v>食べない</c:v>
                </c:pt>
              </c:strCache>
            </c:strRef>
          </c:cat>
          <c:val>
            <c:numRef>
              <c:f>喫食時間!$M$100:$M$105</c:f>
              <c:numCache>
                <c:formatCode>0.0;_턂</c:formatCode>
                <c:ptCount val="6"/>
                <c:pt idx="0">
                  <c:v>1.5</c:v>
                </c:pt>
                <c:pt idx="1">
                  <c:v>35.5</c:v>
                </c:pt>
                <c:pt idx="2">
                  <c:v>24</c:v>
                </c:pt>
                <c:pt idx="3">
                  <c:v>9.5</c:v>
                </c:pt>
                <c:pt idx="4">
                  <c:v>5.5</c:v>
                </c:pt>
                <c:pt idx="5">
                  <c:v>43</c:v>
                </c:pt>
              </c:numCache>
            </c:numRef>
          </c:val>
        </c:ser>
        <c:ser>
          <c:idx val="2"/>
          <c:order val="2"/>
          <c:tx>
            <c:strRef>
              <c:f>喫食時間!$N$99</c:f>
              <c:strCache>
                <c:ptCount val="1"/>
                <c:pt idx="0">
                  <c:v>2012年</c:v>
                </c:pt>
              </c:strCache>
            </c:strRef>
          </c:tx>
          <c:cat>
            <c:strRef>
              <c:f>喫食時間!$K$100:$K$105</c:f>
              <c:strCache>
                <c:ptCount val="6"/>
                <c:pt idx="0">
                  <c:v>朝食</c:v>
                </c:pt>
                <c:pt idx="1">
                  <c:v>昼食</c:v>
                </c:pt>
                <c:pt idx="2">
                  <c:v>夕食</c:v>
                </c:pt>
                <c:pt idx="3">
                  <c:v>夜食</c:v>
                </c:pt>
                <c:pt idx="4">
                  <c:v>間食</c:v>
                </c:pt>
                <c:pt idx="5">
                  <c:v>食べない</c:v>
                </c:pt>
              </c:strCache>
            </c:strRef>
          </c:cat>
          <c:val>
            <c:numRef>
              <c:f>喫食時間!$N$100:$N$105</c:f>
              <c:numCache>
                <c:formatCode>0.0;_턂</c:formatCode>
                <c:ptCount val="6"/>
                <c:pt idx="0">
                  <c:v>2.0833333333333348</c:v>
                </c:pt>
                <c:pt idx="1">
                  <c:v>38.988095238095262</c:v>
                </c:pt>
                <c:pt idx="2">
                  <c:v>15.476190476190473</c:v>
                </c:pt>
                <c:pt idx="3">
                  <c:v>7.4404761904761934</c:v>
                </c:pt>
                <c:pt idx="4">
                  <c:v>3.2738095238095237</c:v>
                </c:pt>
                <c:pt idx="5">
                  <c:v>46.428571428571466</c:v>
                </c:pt>
              </c:numCache>
            </c:numRef>
          </c:val>
        </c:ser>
        <c:axId val="241924352"/>
        <c:axId val="241930240"/>
      </c:barChart>
      <c:catAx>
        <c:axId val="241924352"/>
        <c:scaling>
          <c:orientation val="minMax"/>
        </c:scaling>
        <c:axPos val="b"/>
        <c:tickLblPos val="nextTo"/>
        <c:crossAx val="241930240"/>
        <c:crosses val="autoZero"/>
        <c:auto val="1"/>
        <c:lblAlgn val="ctr"/>
        <c:lblOffset val="100"/>
      </c:catAx>
      <c:valAx>
        <c:axId val="241930240"/>
        <c:scaling>
          <c:orientation val="minMax"/>
          <c:max val="70"/>
        </c:scaling>
        <c:axPos val="l"/>
        <c:majorGridlines/>
        <c:numFmt formatCode="0.0;_턂" sourceLinked="1"/>
        <c:tickLblPos val="nextTo"/>
        <c:crossAx val="241924352"/>
        <c:crosses val="autoZero"/>
        <c:crossBetween val="between"/>
      </c:valAx>
    </c:plotArea>
    <c:legend>
      <c:legendPos val="b"/>
    </c:legend>
    <c:plotVisOnly val="1"/>
  </c:chart>
  <c:txPr>
    <a:bodyPr/>
    <a:lstStyle/>
    <a:p>
      <a:pPr>
        <a:defRPr sz="800"/>
      </a:pPr>
      <a:endParaRPr lang="ja-JP"/>
    </a:p>
  </c:txPr>
  <c:externalData r:id="rId1"/>
</c:chartSpace>
</file>

<file path=ppt/charts/chart68.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喫食時間!$L$85</c:f>
              <c:strCache>
                <c:ptCount val="1"/>
                <c:pt idx="0">
                  <c:v>朝食</c:v>
                </c:pt>
              </c:strCache>
            </c:strRef>
          </c:tx>
          <c:cat>
            <c:strRef>
              <c:f>喫食時間!$K$86:$K$97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喫食時間!$L$86:$L$97</c:f>
              <c:numCache>
                <c:formatCode>0.0_ </c:formatCode>
                <c:ptCount val="12"/>
                <c:pt idx="0">
                  <c:v>2.0833333333333348</c:v>
                </c:pt>
                <c:pt idx="1">
                  <c:v>3.7037037037037042</c:v>
                </c:pt>
                <c:pt idx="2">
                  <c:v>0</c:v>
                </c:pt>
                <c:pt idx="3">
                  <c:v>0.98039215686274439</c:v>
                </c:pt>
                <c:pt idx="4">
                  <c:v>1.1904761904761905</c:v>
                </c:pt>
                <c:pt idx="5">
                  <c:v>2.9761904761904758</c:v>
                </c:pt>
                <c:pt idx="6">
                  <c:v>3.7037037037037042</c:v>
                </c:pt>
                <c:pt idx="7">
                  <c:v>3.4482758620689653</c:v>
                </c:pt>
                <c:pt idx="8">
                  <c:v>0</c:v>
                </c:pt>
                <c:pt idx="9">
                  <c:v>0</c:v>
                </c:pt>
                <c:pt idx="10">
                  <c:v>3.7037037037037042</c:v>
                </c:pt>
                <c:pt idx="11">
                  <c:v>1.8518518518518521</c:v>
                </c:pt>
              </c:numCache>
            </c:numRef>
          </c:val>
        </c:ser>
        <c:ser>
          <c:idx val="1"/>
          <c:order val="1"/>
          <c:tx>
            <c:strRef>
              <c:f>喫食時間!$M$85</c:f>
              <c:strCache>
                <c:ptCount val="1"/>
                <c:pt idx="0">
                  <c:v>昼食</c:v>
                </c:pt>
              </c:strCache>
            </c:strRef>
          </c:tx>
          <c:cat>
            <c:strRef>
              <c:f>喫食時間!$K$86:$K$97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喫食時間!$M$86:$M$97</c:f>
              <c:numCache>
                <c:formatCode>0.0_ </c:formatCode>
                <c:ptCount val="12"/>
                <c:pt idx="0">
                  <c:v>38.988095238095262</c:v>
                </c:pt>
                <c:pt idx="1">
                  <c:v>41.975308641975339</c:v>
                </c:pt>
                <c:pt idx="2">
                  <c:v>38.888888888888893</c:v>
                </c:pt>
                <c:pt idx="3">
                  <c:v>34.313725490196042</c:v>
                </c:pt>
                <c:pt idx="4">
                  <c:v>41.666666666666615</c:v>
                </c:pt>
                <c:pt idx="5">
                  <c:v>36.30952380952381</c:v>
                </c:pt>
                <c:pt idx="6">
                  <c:v>29.629629629629626</c:v>
                </c:pt>
                <c:pt idx="7">
                  <c:v>36.206896551724107</c:v>
                </c:pt>
                <c:pt idx="8">
                  <c:v>22.413793103448278</c:v>
                </c:pt>
                <c:pt idx="9">
                  <c:v>43.103448275862036</c:v>
                </c:pt>
                <c:pt idx="10">
                  <c:v>48.148148148148188</c:v>
                </c:pt>
                <c:pt idx="11">
                  <c:v>55.555555555555557</c:v>
                </c:pt>
              </c:numCache>
            </c:numRef>
          </c:val>
        </c:ser>
        <c:ser>
          <c:idx val="2"/>
          <c:order val="2"/>
          <c:tx>
            <c:strRef>
              <c:f>喫食時間!$N$85</c:f>
              <c:strCache>
                <c:ptCount val="1"/>
                <c:pt idx="0">
                  <c:v>夕食</c:v>
                </c:pt>
              </c:strCache>
            </c:strRef>
          </c:tx>
          <c:cat>
            <c:strRef>
              <c:f>喫食時間!$K$86:$K$97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喫食時間!$N$86:$N$97</c:f>
              <c:numCache>
                <c:formatCode>0.0_ </c:formatCode>
                <c:ptCount val="12"/>
                <c:pt idx="0">
                  <c:v>15.476190476190473</c:v>
                </c:pt>
                <c:pt idx="1">
                  <c:v>15.432098765432098</c:v>
                </c:pt>
                <c:pt idx="2">
                  <c:v>9.7222222222222232</c:v>
                </c:pt>
                <c:pt idx="3">
                  <c:v>19.607843137254918</c:v>
                </c:pt>
                <c:pt idx="4">
                  <c:v>19.047619047619033</c:v>
                </c:pt>
                <c:pt idx="5">
                  <c:v>11.904761904761903</c:v>
                </c:pt>
                <c:pt idx="6">
                  <c:v>16.666666666666664</c:v>
                </c:pt>
                <c:pt idx="7">
                  <c:v>25.862068965517242</c:v>
                </c:pt>
                <c:pt idx="8">
                  <c:v>6.8965517241379306</c:v>
                </c:pt>
                <c:pt idx="9">
                  <c:v>13.793103448275849</c:v>
                </c:pt>
                <c:pt idx="10">
                  <c:v>16.666666666666664</c:v>
                </c:pt>
                <c:pt idx="11">
                  <c:v>12.962962962962969</c:v>
                </c:pt>
              </c:numCache>
            </c:numRef>
          </c:val>
        </c:ser>
        <c:ser>
          <c:idx val="3"/>
          <c:order val="3"/>
          <c:tx>
            <c:strRef>
              <c:f>喫食時間!$O$85</c:f>
              <c:strCache>
                <c:ptCount val="1"/>
                <c:pt idx="0">
                  <c:v>夜食</c:v>
                </c:pt>
              </c:strCache>
            </c:strRef>
          </c:tx>
          <c:cat>
            <c:strRef>
              <c:f>喫食時間!$K$86:$K$97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喫食時間!$O$86:$O$97</c:f>
              <c:numCache>
                <c:formatCode>0.0_ </c:formatCode>
                <c:ptCount val="12"/>
                <c:pt idx="0">
                  <c:v>7.4404761904761934</c:v>
                </c:pt>
                <c:pt idx="1">
                  <c:v>7.4074074074074066</c:v>
                </c:pt>
                <c:pt idx="2">
                  <c:v>8.3333333333333321</c:v>
                </c:pt>
                <c:pt idx="3">
                  <c:v>6.8627450980392126</c:v>
                </c:pt>
                <c:pt idx="4">
                  <c:v>11.309523809523817</c:v>
                </c:pt>
                <c:pt idx="5">
                  <c:v>3.5714285714285707</c:v>
                </c:pt>
                <c:pt idx="6">
                  <c:v>12.962962962962969</c:v>
                </c:pt>
                <c:pt idx="7">
                  <c:v>10.344827586206897</c:v>
                </c:pt>
                <c:pt idx="8">
                  <c:v>10.344827586206897</c:v>
                </c:pt>
                <c:pt idx="9">
                  <c:v>6.8965517241379306</c:v>
                </c:pt>
                <c:pt idx="10">
                  <c:v>0</c:v>
                </c:pt>
                <c:pt idx="11">
                  <c:v>3.7037037037037042</c:v>
                </c:pt>
              </c:numCache>
            </c:numRef>
          </c:val>
        </c:ser>
        <c:ser>
          <c:idx val="4"/>
          <c:order val="4"/>
          <c:tx>
            <c:strRef>
              <c:f>喫食時間!$P$85</c:f>
              <c:strCache>
                <c:ptCount val="1"/>
                <c:pt idx="0">
                  <c:v>間食</c:v>
                </c:pt>
              </c:strCache>
            </c:strRef>
          </c:tx>
          <c:cat>
            <c:strRef>
              <c:f>喫食時間!$K$86:$K$97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喫食時間!$P$86:$P$97</c:f>
              <c:numCache>
                <c:formatCode>0.0_ </c:formatCode>
                <c:ptCount val="12"/>
                <c:pt idx="0">
                  <c:v>3.2738095238095237</c:v>
                </c:pt>
                <c:pt idx="1">
                  <c:v>4.320987654320982</c:v>
                </c:pt>
                <c:pt idx="2">
                  <c:v>1.3888888888888897</c:v>
                </c:pt>
                <c:pt idx="3">
                  <c:v>2.9411764705882337</c:v>
                </c:pt>
                <c:pt idx="4">
                  <c:v>4.7619047619047619</c:v>
                </c:pt>
                <c:pt idx="5">
                  <c:v>1.7857142857142843</c:v>
                </c:pt>
                <c:pt idx="6">
                  <c:v>3.7037037037037042</c:v>
                </c:pt>
                <c:pt idx="7">
                  <c:v>6.8965517241379306</c:v>
                </c:pt>
                <c:pt idx="8">
                  <c:v>1.7241379310344827</c:v>
                </c:pt>
                <c:pt idx="9">
                  <c:v>1.7241379310344827</c:v>
                </c:pt>
                <c:pt idx="10">
                  <c:v>0</c:v>
                </c:pt>
                <c:pt idx="11">
                  <c:v>5.5555555555555483</c:v>
                </c:pt>
              </c:numCache>
            </c:numRef>
          </c:val>
        </c:ser>
        <c:ser>
          <c:idx val="5"/>
          <c:order val="5"/>
          <c:tx>
            <c:strRef>
              <c:f>喫食時間!$Q$85</c:f>
              <c:strCache>
                <c:ptCount val="1"/>
                <c:pt idx="0">
                  <c:v>食べない</c:v>
                </c:pt>
              </c:strCache>
            </c:strRef>
          </c:tx>
          <c:cat>
            <c:strRef>
              <c:f>喫食時間!$K$86:$K$97</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喫食時間!$Q$86:$Q$97</c:f>
              <c:numCache>
                <c:formatCode>0.0_ </c:formatCode>
                <c:ptCount val="12"/>
                <c:pt idx="0">
                  <c:v>46.428571428571466</c:v>
                </c:pt>
                <c:pt idx="1">
                  <c:v>41.975308641975339</c:v>
                </c:pt>
                <c:pt idx="2">
                  <c:v>48.611111111111107</c:v>
                </c:pt>
                <c:pt idx="3">
                  <c:v>51.960784313725497</c:v>
                </c:pt>
                <c:pt idx="4">
                  <c:v>40.476190476190474</c:v>
                </c:pt>
                <c:pt idx="5">
                  <c:v>52.380952380952387</c:v>
                </c:pt>
                <c:pt idx="6">
                  <c:v>42.592592592592602</c:v>
                </c:pt>
                <c:pt idx="7">
                  <c:v>46.551724137931025</c:v>
                </c:pt>
                <c:pt idx="8">
                  <c:v>70.689655172413694</c:v>
                </c:pt>
                <c:pt idx="9">
                  <c:v>44.827586206896527</c:v>
                </c:pt>
                <c:pt idx="10">
                  <c:v>40.740740740740762</c:v>
                </c:pt>
                <c:pt idx="11">
                  <c:v>31.481481481481481</c:v>
                </c:pt>
              </c:numCache>
            </c:numRef>
          </c:val>
        </c:ser>
        <c:marker val="1"/>
        <c:axId val="241949696"/>
        <c:axId val="241967872"/>
      </c:lineChart>
      <c:catAx>
        <c:axId val="241949696"/>
        <c:scaling>
          <c:orientation val="minMax"/>
        </c:scaling>
        <c:axPos val="b"/>
        <c:tickLblPos val="nextTo"/>
        <c:crossAx val="241967872"/>
        <c:crosses val="autoZero"/>
        <c:auto val="1"/>
        <c:lblAlgn val="ctr"/>
        <c:lblOffset val="100"/>
      </c:catAx>
      <c:valAx>
        <c:axId val="241967872"/>
        <c:scaling>
          <c:orientation val="minMax"/>
          <c:max val="80"/>
        </c:scaling>
        <c:axPos val="l"/>
        <c:majorGridlines/>
        <c:numFmt formatCode="0.0_ " sourceLinked="1"/>
        <c:tickLblPos val="nextTo"/>
        <c:crossAx val="241949696"/>
        <c:crosses val="autoZero"/>
        <c:crossBetween val="between"/>
      </c:valAx>
    </c:plotArea>
    <c:legend>
      <c:legendPos val="r"/>
    </c:legend>
    <c:plotVisOnly val="1"/>
  </c:chart>
  <c:txPr>
    <a:bodyPr/>
    <a:lstStyle/>
    <a:p>
      <a:pPr>
        <a:defRPr sz="800"/>
      </a:pPr>
      <a:endParaRPr lang="ja-JP"/>
    </a:p>
  </c:txPr>
  <c:externalData r:id="rId1"/>
</c:chartSpace>
</file>

<file path=ppt/charts/chart69.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喫食時間!$L$126</c:f>
              <c:strCache>
                <c:ptCount val="1"/>
                <c:pt idx="0">
                  <c:v>2005年</c:v>
                </c:pt>
              </c:strCache>
            </c:strRef>
          </c:tx>
          <c:cat>
            <c:strRef>
              <c:f>喫食時間!$K$127:$K$132</c:f>
              <c:strCache>
                <c:ptCount val="6"/>
                <c:pt idx="0">
                  <c:v>朝食</c:v>
                </c:pt>
                <c:pt idx="1">
                  <c:v>昼食</c:v>
                </c:pt>
                <c:pt idx="2">
                  <c:v>夕食</c:v>
                </c:pt>
                <c:pt idx="3">
                  <c:v>夜食</c:v>
                </c:pt>
                <c:pt idx="4">
                  <c:v>間食</c:v>
                </c:pt>
                <c:pt idx="5">
                  <c:v>食べない</c:v>
                </c:pt>
              </c:strCache>
            </c:strRef>
          </c:cat>
          <c:val>
            <c:numRef>
              <c:f>喫食時間!$L$127:$L$132</c:f>
              <c:numCache>
                <c:formatCode>0.0;_턂</c:formatCode>
                <c:ptCount val="6"/>
                <c:pt idx="0">
                  <c:v>2</c:v>
                </c:pt>
                <c:pt idx="1">
                  <c:v>29.5</c:v>
                </c:pt>
                <c:pt idx="2">
                  <c:v>14.5</c:v>
                </c:pt>
                <c:pt idx="3">
                  <c:v>15.5</c:v>
                </c:pt>
                <c:pt idx="4">
                  <c:v>8</c:v>
                </c:pt>
                <c:pt idx="5">
                  <c:v>50</c:v>
                </c:pt>
              </c:numCache>
            </c:numRef>
          </c:val>
        </c:ser>
        <c:ser>
          <c:idx val="1"/>
          <c:order val="1"/>
          <c:tx>
            <c:strRef>
              <c:f>喫食時間!$M$126</c:f>
              <c:strCache>
                <c:ptCount val="1"/>
                <c:pt idx="0">
                  <c:v>2009年</c:v>
                </c:pt>
              </c:strCache>
            </c:strRef>
          </c:tx>
          <c:cat>
            <c:strRef>
              <c:f>喫食時間!$K$127:$K$132</c:f>
              <c:strCache>
                <c:ptCount val="6"/>
                <c:pt idx="0">
                  <c:v>朝食</c:v>
                </c:pt>
                <c:pt idx="1">
                  <c:v>昼食</c:v>
                </c:pt>
                <c:pt idx="2">
                  <c:v>夕食</c:v>
                </c:pt>
                <c:pt idx="3">
                  <c:v>夜食</c:v>
                </c:pt>
                <c:pt idx="4">
                  <c:v>間食</c:v>
                </c:pt>
                <c:pt idx="5">
                  <c:v>食べない</c:v>
                </c:pt>
              </c:strCache>
            </c:strRef>
          </c:cat>
          <c:val>
            <c:numRef>
              <c:f>喫食時間!$M$127:$M$132</c:f>
              <c:numCache>
                <c:formatCode>0.0;_턂</c:formatCode>
                <c:ptCount val="6"/>
                <c:pt idx="0">
                  <c:v>2</c:v>
                </c:pt>
                <c:pt idx="1">
                  <c:v>49.5</c:v>
                </c:pt>
                <c:pt idx="2">
                  <c:v>27</c:v>
                </c:pt>
                <c:pt idx="3">
                  <c:v>17.5</c:v>
                </c:pt>
                <c:pt idx="4">
                  <c:v>7.5</c:v>
                </c:pt>
                <c:pt idx="5">
                  <c:v>30</c:v>
                </c:pt>
              </c:numCache>
            </c:numRef>
          </c:val>
        </c:ser>
        <c:ser>
          <c:idx val="2"/>
          <c:order val="2"/>
          <c:tx>
            <c:strRef>
              <c:f>喫食時間!$N$126</c:f>
              <c:strCache>
                <c:ptCount val="1"/>
                <c:pt idx="0">
                  <c:v>2012年</c:v>
                </c:pt>
              </c:strCache>
            </c:strRef>
          </c:tx>
          <c:cat>
            <c:strRef>
              <c:f>喫食時間!$K$127:$K$132</c:f>
              <c:strCache>
                <c:ptCount val="6"/>
                <c:pt idx="0">
                  <c:v>朝食</c:v>
                </c:pt>
                <c:pt idx="1">
                  <c:v>昼食</c:v>
                </c:pt>
                <c:pt idx="2">
                  <c:v>夕食</c:v>
                </c:pt>
                <c:pt idx="3">
                  <c:v>夜食</c:v>
                </c:pt>
                <c:pt idx="4">
                  <c:v>間食</c:v>
                </c:pt>
                <c:pt idx="5">
                  <c:v>食べない</c:v>
                </c:pt>
              </c:strCache>
            </c:strRef>
          </c:cat>
          <c:val>
            <c:numRef>
              <c:f>喫食時間!$N$127:$N$132</c:f>
              <c:numCache>
                <c:formatCode>0.0;_턂</c:formatCode>
                <c:ptCount val="6"/>
                <c:pt idx="0">
                  <c:v>0.59523809523809523</c:v>
                </c:pt>
                <c:pt idx="1">
                  <c:v>44.94047619047619</c:v>
                </c:pt>
                <c:pt idx="2">
                  <c:v>20.238095238095227</c:v>
                </c:pt>
                <c:pt idx="3">
                  <c:v>7.4404761904761934</c:v>
                </c:pt>
                <c:pt idx="4">
                  <c:v>2.9761904761904758</c:v>
                </c:pt>
                <c:pt idx="5">
                  <c:v>39.880952380952387</c:v>
                </c:pt>
              </c:numCache>
            </c:numRef>
          </c:val>
        </c:ser>
        <c:axId val="242940160"/>
        <c:axId val="242950144"/>
      </c:barChart>
      <c:catAx>
        <c:axId val="242940160"/>
        <c:scaling>
          <c:orientation val="minMax"/>
        </c:scaling>
        <c:axPos val="b"/>
        <c:tickLblPos val="nextTo"/>
        <c:crossAx val="242950144"/>
        <c:crosses val="autoZero"/>
        <c:auto val="1"/>
        <c:lblAlgn val="ctr"/>
        <c:lblOffset val="100"/>
      </c:catAx>
      <c:valAx>
        <c:axId val="242950144"/>
        <c:scaling>
          <c:orientation val="minMax"/>
          <c:max val="70"/>
        </c:scaling>
        <c:axPos val="l"/>
        <c:majorGridlines/>
        <c:numFmt formatCode="0.0;_턂" sourceLinked="1"/>
        <c:tickLblPos val="nextTo"/>
        <c:crossAx val="242940160"/>
        <c:crosses val="autoZero"/>
        <c:crossBetween val="between"/>
      </c:valAx>
    </c:plotArea>
    <c:legend>
      <c:legendPos val="b"/>
    </c:legend>
    <c:plotVisOnly val="1"/>
  </c:chart>
  <c:txPr>
    <a:bodyPr/>
    <a:lstStyle/>
    <a:p>
      <a:pPr>
        <a:defRPr sz="800"/>
      </a:pPr>
      <a:endParaRPr lang="ja-JP"/>
    </a:p>
  </c:txPr>
  <c:externalData r:id="rId1"/>
</c:chartSpace>
</file>

<file path=ppt/charts/chart7.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Sheet1!$L$103</c:f>
              <c:strCache>
                <c:ptCount val="1"/>
                <c:pt idx="0">
                  <c:v>週1回以上</c:v>
                </c:pt>
              </c:strCache>
            </c:strRef>
          </c:tx>
          <c:dLbls>
            <c:txPr>
              <a:bodyPr/>
              <a:lstStyle/>
              <a:p>
                <a:pPr>
                  <a:defRPr>
                    <a:solidFill>
                      <a:schemeClr val="bg1"/>
                    </a:solidFill>
                  </a:defRPr>
                </a:pPr>
                <a:endParaRPr lang="ja-JP"/>
              </a:p>
            </c:txPr>
            <c:showVal val="1"/>
          </c:dLbls>
          <c:cat>
            <c:strRef>
              <c:f>Sheet1!$M$102:$O$102</c:f>
              <c:strCache>
                <c:ptCount val="3"/>
                <c:pt idx="0">
                  <c:v>2005年</c:v>
                </c:pt>
                <c:pt idx="1">
                  <c:v>2009年</c:v>
                </c:pt>
                <c:pt idx="2">
                  <c:v>2012年</c:v>
                </c:pt>
              </c:strCache>
            </c:strRef>
          </c:cat>
          <c:val>
            <c:numRef>
              <c:f>Sheet1!$M$103:$O$103</c:f>
              <c:numCache>
                <c:formatCode>0.0%</c:formatCode>
                <c:ptCount val="3"/>
                <c:pt idx="0">
                  <c:v>0.223</c:v>
                </c:pt>
                <c:pt idx="1">
                  <c:v>0.21000000000000021</c:v>
                </c:pt>
                <c:pt idx="2">
                  <c:v>0.18600000000000025</c:v>
                </c:pt>
              </c:numCache>
            </c:numRef>
          </c:val>
        </c:ser>
        <c:ser>
          <c:idx val="1"/>
          <c:order val="1"/>
          <c:tx>
            <c:strRef>
              <c:f>Sheet1!$L$104</c:f>
              <c:strCache>
                <c:ptCount val="1"/>
                <c:pt idx="0">
                  <c:v>2～3週間に1回</c:v>
                </c:pt>
              </c:strCache>
            </c:strRef>
          </c:tx>
          <c:dLbls>
            <c:txPr>
              <a:bodyPr/>
              <a:lstStyle/>
              <a:p>
                <a:pPr>
                  <a:defRPr>
                    <a:solidFill>
                      <a:schemeClr val="bg1"/>
                    </a:solidFill>
                  </a:defRPr>
                </a:pPr>
                <a:endParaRPr lang="ja-JP"/>
              </a:p>
            </c:txPr>
            <c:showVal val="1"/>
          </c:dLbls>
          <c:cat>
            <c:strRef>
              <c:f>Sheet1!$M$102:$O$102</c:f>
              <c:strCache>
                <c:ptCount val="3"/>
                <c:pt idx="0">
                  <c:v>2005年</c:v>
                </c:pt>
                <c:pt idx="1">
                  <c:v>2009年</c:v>
                </c:pt>
                <c:pt idx="2">
                  <c:v>2012年</c:v>
                </c:pt>
              </c:strCache>
            </c:strRef>
          </c:cat>
          <c:val>
            <c:numRef>
              <c:f>Sheet1!$M$104:$O$104</c:f>
              <c:numCache>
                <c:formatCode>0.0%</c:formatCode>
                <c:ptCount val="3"/>
                <c:pt idx="0">
                  <c:v>0.37600000000000044</c:v>
                </c:pt>
                <c:pt idx="1">
                  <c:v>0.3800000000000005</c:v>
                </c:pt>
                <c:pt idx="2">
                  <c:v>0.32100000000000051</c:v>
                </c:pt>
              </c:numCache>
            </c:numRef>
          </c:val>
        </c:ser>
        <c:ser>
          <c:idx val="2"/>
          <c:order val="2"/>
          <c:tx>
            <c:strRef>
              <c:f>Sheet1!$L$105</c:f>
              <c:strCache>
                <c:ptCount val="1"/>
                <c:pt idx="0">
                  <c:v>月1回</c:v>
                </c:pt>
              </c:strCache>
            </c:strRef>
          </c:tx>
          <c:dLbls>
            <c:txPr>
              <a:bodyPr/>
              <a:lstStyle/>
              <a:p>
                <a:pPr>
                  <a:defRPr>
                    <a:solidFill>
                      <a:schemeClr val="bg1"/>
                    </a:solidFill>
                  </a:defRPr>
                </a:pPr>
                <a:endParaRPr lang="ja-JP"/>
              </a:p>
            </c:txPr>
            <c:showVal val="1"/>
          </c:dLbls>
          <c:cat>
            <c:strRef>
              <c:f>Sheet1!$M$102:$O$102</c:f>
              <c:strCache>
                <c:ptCount val="3"/>
                <c:pt idx="0">
                  <c:v>2005年</c:v>
                </c:pt>
                <c:pt idx="1">
                  <c:v>2009年</c:v>
                </c:pt>
                <c:pt idx="2">
                  <c:v>2012年</c:v>
                </c:pt>
              </c:strCache>
            </c:strRef>
          </c:cat>
          <c:val>
            <c:numRef>
              <c:f>Sheet1!$M$105:$O$105</c:f>
              <c:numCache>
                <c:formatCode>0.0%</c:formatCode>
                <c:ptCount val="3"/>
                <c:pt idx="0">
                  <c:v>0.26800000000000002</c:v>
                </c:pt>
                <c:pt idx="1">
                  <c:v>0.23400000000000001</c:v>
                </c:pt>
                <c:pt idx="2">
                  <c:v>0.24800000000000022</c:v>
                </c:pt>
              </c:numCache>
            </c:numRef>
          </c:val>
        </c:ser>
        <c:ser>
          <c:idx val="3"/>
          <c:order val="3"/>
          <c:tx>
            <c:strRef>
              <c:f>Sheet1!$L$106</c:f>
              <c:strCache>
                <c:ptCount val="1"/>
                <c:pt idx="0">
                  <c:v>2～3月に1回</c:v>
                </c:pt>
              </c:strCache>
            </c:strRef>
          </c:tx>
          <c:dLbls>
            <c:txPr>
              <a:bodyPr/>
              <a:lstStyle/>
              <a:p>
                <a:pPr>
                  <a:defRPr>
                    <a:solidFill>
                      <a:schemeClr val="bg1"/>
                    </a:solidFill>
                  </a:defRPr>
                </a:pPr>
                <a:endParaRPr lang="ja-JP"/>
              </a:p>
            </c:txPr>
            <c:showVal val="1"/>
          </c:dLbls>
          <c:cat>
            <c:strRef>
              <c:f>Sheet1!$M$102:$O$102</c:f>
              <c:strCache>
                <c:ptCount val="3"/>
                <c:pt idx="0">
                  <c:v>2005年</c:v>
                </c:pt>
                <c:pt idx="1">
                  <c:v>2009年</c:v>
                </c:pt>
                <c:pt idx="2">
                  <c:v>2012年</c:v>
                </c:pt>
              </c:strCache>
            </c:strRef>
          </c:cat>
          <c:val>
            <c:numRef>
              <c:f>Sheet1!$M$106:$O$106</c:f>
              <c:numCache>
                <c:formatCode>0.0%</c:formatCode>
                <c:ptCount val="3"/>
                <c:pt idx="0">
                  <c:v>9.4000000000000028E-2</c:v>
                </c:pt>
                <c:pt idx="1">
                  <c:v>0.10299999999999998</c:v>
                </c:pt>
                <c:pt idx="2">
                  <c:v>0.14100000000000001</c:v>
                </c:pt>
              </c:numCache>
            </c:numRef>
          </c:val>
        </c:ser>
        <c:ser>
          <c:idx val="4"/>
          <c:order val="4"/>
          <c:tx>
            <c:strRef>
              <c:f>Sheet1!$L$107</c:f>
              <c:strCache>
                <c:ptCount val="1"/>
                <c:pt idx="0">
                  <c:v>それ以下</c:v>
                </c:pt>
              </c:strCache>
            </c:strRef>
          </c:tx>
          <c:cat>
            <c:strRef>
              <c:f>Sheet1!$M$102:$O$102</c:f>
              <c:strCache>
                <c:ptCount val="3"/>
                <c:pt idx="0">
                  <c:v>2005年</c:v>
                </c:pt>
                <c:pt idx="1">
                  <c:v>2009年</c:v>
                </c:pt>
                <c:pt idx="2">
                  <c:v>2012年</c:v>
                </c:pt>
              </c:strCache>
            </c:strRef>
          </c:cat>
          <c:val>
            <c:numRef>
              <c:f>Sheet1!$M$107:$O$107</c:f>
              <c:numCache>
                <c:formatCode>0.0%</c:formatCode>
                <c:ptCount val="3"/>
                <c:pt idx="0">
                  <c:v>4.0000000000000022E-2</c:v>
                </c:pt>
                <c:pt idx="1">
                  <c:v>7.0000000000000021E-2</c:v>
                </c:pt>
                <c:pt idx="2">
                  <c:v>0.10400000000000002</c:v>
                </c:pt>
              </c:numCache>
            </c:numRef>
          </c:val>
        </c:ser>
        <c:gapWidth val="300"/>
        <c:overlap val="100"/>
        <c:serLines/>
        <c:axId val="193204992"/>
        <c:axId val="193206528"/>
      </c:barChart>
      <c:catAx>
        <c:axId val="193204992"/>
        <c:scaling>
          <c:orientation val="maxMin"/>
        </c:scaling>
        <c:axPos val="l"/>
        <c:majorTickMark val="none"/>
        <c:tickLblPos val="nextTo"/>
        <c:txPr>
          <a:bodyPr/>
          <a:lstStyle/>
          <a:p>
            <a:pPr>
              <a:defRPr sz="800"/>
            </a:pPr>
            <a:endParaRPr lang="ja-JP"/>
          </a:p>
        </c:txPr>
        <c:crossAx val="193206528"/>
        <c:crosses val="autoZero"/>
        <c:auto val="1"/>
        <c:lblAlgn val="ctr"/>
        <c:lblOffset val="100"/>
      </c:catAx>
      <c:valAx>
        <c:axId val="193206528"/>
        <c:scaling>
          <c:orientation val="minMax"/>
        </c:scaling>
        <c:axPos val="t"/>
        <c:majorGridlines/>
        <c:numFmt formatCode="0%" sourceLinked="1"/>
        <c:tickLblPos val="nextTo"/>
        <c:txPr>
          <a:bodyPr/>
          <a:lstStyle/>
          <a:p>
            <a:pPr>
              <a:defRPr sz="800"/>
            </a:pPr>
            <a:endParaRPr lang="ja-JP"/>
          </a:p>
        </c:txPr>
        <c:crossAx val="193204992"/>
        <c:crosses val="autoZero"/>
        <c:crossBetween val="between"/>
      </c:valAx>
    </c:plotArea>
    <c:legend>
      <c:legendPos val="b"/>
      <c:txPr>
        <a:bodyPr/>
        <a:lstStyle/>
        <a:p>
          <a:pPr>
            <a:defRPr sz="800"/>
          </a:pPr>
          <a:endParaRPr lang="ja-JP"/>
        </a:p>
      </c:txPr>
    </c:legend>
    <c:plotVisOnly val="1"/>
  </c:chart>
  <c:externalData r:id="rId1"/>
</c:chartSpace>
</file>

<file path=ppt/charts/chart70.xml><?xml version="1.0" encoding="utf-8"?>
<c:chartSpace xmlns:c="http://schemas.openxmlformats.org/drawingml/2006/chart" xmlns:a="http://schemas.openxmlformats.org/drawingml/2006/main" xmlns:r="http://schemas.openxmlformats.org/officeDocument/2006/relationships">
  <c:date1904 val="1"/>
  <c:lang val="ja-JP"/>
  <c:chart>
    <c:plotArea>
      <c:layout/>
      <c:lineChart>
        <c:grouping val="standard"/>
        <c:ser>
          <c:idx val="0"/>
          <c:order val="0"/>
          <c:tx>
            <c:strRef>
              <c:f>喫食時間!$L$112</c:f>
              <c:strCache>
                <c:ptCount val="1"/>
                <c:pt idx="0">
                  <c:v>朝食</c:v>
                </c:pt>
              </c:strCache>
            </c:strRef>
          </c:tx>
          <c:cat>
            <c:strRef>
              <c:f>喫食時間!$K$113:$K$124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喫食時間!$L$113:$L$124</c:f>
              <c:numCache>
                <c:formatCode>0.0_ </c:formatCode>
                <c:ptCount val="12"/>
                <c:pt idx="0">
                  <c:v>0.59523809523809523</c:v>
                </c:pt>
                <c:pt idx="1">
                  <c:v>1.2345679012345681</c:v>
                </c:pt>
                <c:pt idx="2">
                  <c:v>0</c:v>
                </c:pt>
                <c:pt idx="3">
                  <c:v>0</c:v>
                </c:pt>
                <c:pt idx="4">
                  <c:v>0</c:v>
                </c:pt>
                <c:pt idx="5">
                  <c:v>1.1904761904761905</c:v>
                </c:pt>
                <c:pt idx="6">
                  <c:v>1.8518518518518521</c:v>
                </c:pt>
                <c:pt idx="7">
                  <c:v>1.7241379310344827</c:v>
                </c:pt>
                <c:pt idx="8">
                  <c:v>0</c:v>
                </c:pt>
                <c:pt idx="9">
                  <c:v>0</c:v>
                </c:pt>
                <c:pt idx="10">
                  <c:v>0</c:v>
                </c:pt>
                <c:pt idx="11">
                  <c:v>0</c:v>
                </c:pt>
              </c:numCache>
            </c:numRef>
          </c:val>
        </c:ser>
        <c:ser>
          <c:idx val="1"/>
          <c:order val="1"/>
          <c:tx>
            <c:strRef>
              <c:f>喫食時間!$M$112</c:f>
              <c:strCache>
                <c:ptCount val="1"/>
                <c:pt idx="0">
                  <c:v>昼食</c:v>
                </c:pt>
              </c:strCache>
            </c:strRef>
          </c:tx>
          <c:cat>
            <c:strRef>
              <c:f>喫食時間!$K$113:$K$124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喫食時間!$M$113:$M$124</c:f>
              <c:numCache>
                <c:formatCode>0.0_ </c:formatCode>
                <c:ptCount val="12"/>
                <c:pt idx="0">
                  <c:v>44.94047619047619</c:v>
                </c:pt>
                <c:pt idx="1">
                  <c:v>45.679012345679062</c:v>
                </c:pt>
                <c:pt idx="2">
                  <c:v>43.055555555555557</c:v>
                </c:pt>
                <c:pt idx="3">
                  <c:v>45.098039215686278</c:v>
                </c:pt>
                <c:pt idx="4">
                  <c:v>47.023809523809526</c:v>
                </c:pt>
                <c:pt idx="5">
                  <c:v>42.857142857142819</c:v>
                </c:pt>
                <c:pt idx="6">
                  <c:v>42.592592592592602</c:v>
                </c:pt>
                <c:pt idx="7">
                  <c:v>39.655172413793096</c:v>
                </c:pt>
                <c:pt idx="8">
                  <c:v>37.931034482758584</c:v>
                </c:pt>
                <c:pt idx="9">
                  <c:v>44.827586206896527</c:v>
                </c:pt>
                <c:pt idx="10">
                  <c:v>42.592592592592602</c:v>
                </c:pt>
                <c:pt idx="11">
                  <c:v>62.962962962962962</c:v>
                </c:pt>
              </c:numCache>
            </c:numRef>
          </c:val>
        </c:ser>
        <c:ser>
          <c:idx val="2"/>
          <c:order val="2"/>
          <c:tx>
            <c:strRef>
              <c:f>喫食時間!$N$112</c:f>
              <c:strCache>
                <c:ptCount val="1"/>
                <c:pt idx="0">
                  <c:v>夕食</c:v>
                </c:pt>
              </c:strCache>
            </c:strRef>
          </c:tx>
          <c:cat>
            <c:strRef>
              <c:f>喫食時間!$K$113:$K$124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喫食時間!$N$113:$N$124</c:f>
              <c:numCache>
                <c:formatCode>0.0_ </c:formatCode>
                <c:ptCount val="12"/>
                <c:pt idx="0">
                  <c:v>20.238095238095227</c:v>
                </c:pt>
                <c:pt idx="1">
                  <c:v>23.456790123456791</c:v>
                </c:pt>
                <c:pt idx="2">
                  <c:v>6.9444444444444464</c:v>
                </c:pt>
                <c:pt idx="3">
                  <c:v>24.509803921568633</c:v>
                </c:pt>
                <c:pt idx="4">
                  <c:v>23.809523809523778</c:v>
                </c:pt>
                <c:pt idx="5">
                  <c:v>16.666666666666664</c:v>
                </c:pt>
                <c:pt idx="6">
                  <c:v>37.037037037037024</c:v>
                </c:pt>
                <c:pt idx="7">
                  <c:v>29.310344827586203</c:v>
                </c:pt>
                <c:pt idx="8">
                  <c:v>22.413793103448278</c:v>
                </c:pt>
                <c:pt idx="9">
                  <c:v>12.068965517241379</c:v>
                </c:pt>
                <c:pt idx="10">
                  <c:v>18.51851851851853</c:v>
                </c:pt>
                <c:pt idx="11">
                  <c:v>1.8518518518518521</c:v>
                </c:pt>
              </c:numCache>
            </c:numRef>
          </c:val>
        </c:ser>
        <c:ser>
          <c:idx val="3"/>
          <c:order val="3"/>
          <c:tx>
            <c:strRef>
              <c:f>喫食時間!$O$112</c:f>
              <c:strCache>
                <c:ptCount val="1"/>
                <c:pt idx="0">
                  <c:v>夜食</c:v>
                </c:pt>
              </c:strCache>
            </c:strRef>
          </c:tx>
          <c:cat>
            <c:strRef>
              <c:f>喫食時間!$K$113:$K$124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喫食時間!$O$113:$O$124</c:f>
              <c:numCache>
                <c:formatCode>0.0_ </c:formatCode>
                <c:ptCount val="12"/>
                <c:pt idx="0">
                  <c:v>7.4404761904761934</c:v>
                </c:pt>
                <c:pt idx="1">
                  <c:v>9.259259259259272</c:v>
                </c:pt>
                <c:pt idx="2">
                  <c:v>4.1666666666666661</c:v>
                </c:pt>
                <c:pt idx="3">
                  <c:v>6.8627450980392126</c:v>
                </c:pt>
                <c:pt idx="4">
                  <c:v>11.309523809523817</c:v>
                </c:pt>
                <c:pt idx="5">
                  <c:v>3.5714285714285707</c:v>
                </c:pt>
                <c:pt idx="6">
                  <c:v>16.666666666666664</c:v>
                </c:pt>
                <c:pt idx="7">
                  <c:v>13.793103448275849</c:v>
                </c:pt>
                <c:pt idx="8">
                  <c:v>8.6206896551724146</c:v>
                </c:pt>
                <c:pt idx="9">
                  <c:v>3.4482758620689653</c:v>
                </c:pt>
                <c:pt idx="10">
                  <c:v>0</c:v>
                </c:pt>
                <c:pt idx="11">
                  <c:v>1.8518518518518521</c:v>
                </c:pt>
              </c:numCache>
            </c:numRef>
          </c:val>
        </c:ser>
        <c:ser>
          <c:idx val="4"/>
          <c:order val="4"/>
          <c:tx>
            <c:strRef>
              <c:f>喫食時間!$P$112</c:f>
              <c:strCache>
                <c:ptCount val="1"/>
                <c:pt idx="0">
                  <c:v>間食</c:v>
                </c:pt>
              </c:strCache>
            </c:strRef>
          </c:tx>
          <c:cat>
            <c:strRef>
              <c:f>喫食時間!$K$113:$K$124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喫食時間!$P$113:$P$124</c:f>
              <c:numCache>
                <c:formatCode>0.0_ </c:formatCode>
                <c:ptCount val="12"/>
                <c:pt idx="0">
                  <c:v>2.9761904761904758</c:v>
                </c:pt>
                <c:pt idx="1">
                  <c:v>4.320987654320982</c:v>
                </c:pt>
                <c:pt idx="2">
                  <c:v>0</c:v>
                </c:pt>
                <c:pt idx="3">
                  <c:v>2.9411764705882337</c:v>
                </c:pt>
                <c:pt idx="4">
                  <c:v>2.9761904761904758</c:v>
                </c:pt>
                <c:pt idx="5">
                  <c:v>2.9761904761904758</c:v>
                </c:pt>
                <c:pt idx="6">
                  <c:v>3.7037037037037042</c:v>
                </c:pt>
                <c:pt idx="7">
                  <c:v>3.4482758620689653</c:v>
                </c:pt>
                <c:pt idx="8">
                  <c:v>3.4482758620689653</c:v>
                </c:pt>
                <c:pt idx="9">
                  <c:v>1.7241379310344827</c:v>
                </c:pt>
                <c:pt idx="10">
                  <c:v>1.8518518518518521</c:v>
                </c:pt>
                <c:pt idx="11">
                  <c:v>3.7037037037037042</c:v>
                </c:pt>
              </c:numCache>
            </c:numRef>
          </c:val>
        </c:ser>
        <c:ser>
          <c:idx val="5"/>
          <c:order val="5"/>
          <c:tx>
            <c:strRef>
              <c:f>喫食時間!$Q$112</c:f>
              <c:strCache>
                <c:ptCount val="1"/>
                <c:pt idx="0">
                  <c:v>食べない</c:v>
                </c:pt>
              </c:strCache>
            </c:strRef>
          </c:tx>
          <c:cat>
            <c:strRef>
              <c:f>喫食時間!$K$113:$K$124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喫食時間!$Q$113:$Q$124</c:f>
              <c:numCache>
                <c:formatCode>0.0_ </c:formatCode>
                <c:ptCount val="12"/>
                <c:pt idx="0">
                  <c:v>39.880952380952387</c:v>
                </c:pt>
                <c:pt idx="1">
                  <c:v>37.654320987654295</c:v>
                </c:pt>
                <c:pt idx="2">
                  <c:v>47.22222222222225</c:v>
                </c:pt>
                <c:pt idx="3">
                  <c:v>38.235294117647044</c:v>
                </c:pt>
                <c:pt idx="4">
                  <c:v>34.523809523809526</c:v>
                </c:pt>
                <c:pt idx="5">
                  <c:v>45.238095238095291</c:v>
                </c:pt>
                <c:pt idx="6">
                  <c:v>24.074074074074087</c:v>
                </c:pt>
                <c:pt idx="7">
                  <c:v>44.827586206896527</c:v>
                </c:pt>
                <c:pt idx="8">
                  <c:v>46.551724137931025</c:v>
                </c:pt>
                <c:pt idx="9">
                  <c:v>46.551724137931025</c:v>
                </c:pt>
                <c:pt idx="10">
                  <c:v>40.740740740740762</c:v>
                </c:pt>
                <c:pt idx="11">
                  <c:v>35.185185185185183</c:v>
                </c:pt>
              </c:numCache>
            </c:numRef>
          </c:val>
        </c:ser>
        <c:marker val="1"/>
        <c:axId val="242994176"/>
        <c:axId val="243004160"/>
      </c:lineChart>
      <c:catAx>
        <c:axId val="242994176"/>
        <c:scaling>
          <c:orientation val="minMax"/>
        </c:scaling>
        <c:axPos val="b"/>
        <c:tickLblPos val="nextTo"/>
        <c:crossAx val="243004160"/>
        <c:crosses val="autoZero"/>
        <c:auto val="1"/>
        <c:lblAlgn val="ctr"/>
        <c:lblOffset val="100"/>
      </c:catAx>
      <c:valAx>
        <c:axId val="243004160"/>
        <c:scaling>
          <c:orientation val="minMax"/>
          <c:max val="80"/>
        </c:scaling>
        <c:axPos val="l"/>
        <c:majorGridlines/>
        <c:numFmt formatCode="0.0_ " sourceLinked="1"/>
        <c:tickLblPos val="nextTo"/>
        <c:crossAx val="242994176"/>
        <c:crosses val="autoZero"/>
        <c:crossBetween val="between"/>
      </c:valAx>
    </c:plotArea>
    <c:legend>
      <c:legendPos val="r"/>
    </c:legend>
    <c:plotVisOnly val="1"/>
  </c:chart>
  <c:txPr>
    <a:bodyPr/>
    <a:lstStyle/>
    <a:p>
      <a:pPr>
        <a:defRPr sz="800"/>
      </a:pPr>
      <a:endParaRPr lang="ja-JP"/>
    </a:p>
  </c:txPr>
  <c:externalData r:id="rId1"/>
</c:chartSpace>
</file>

<file path=ppt/charts/chart71.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喫食時間!$L$153</c:f>
              <c:strCache>
                <c:ptCount val="1"/>
                <c:pt idx="0">
                  <c:v>2005年</c:v>
                </c:pt>
              </c:strCache>
            </c:strRef>
          </c:tx>
          <c:cat>
            <c:strRef>
              <c:f>喫食時間!$K$154:$K$159</c:f>
              <c:strCache>
                <c:ptCount val="6"/>
                <c:pt idx="0">
                  <c:v>朝食</c:v>
                </c:pt>
                <c:pt idx="1">
                  <c:v>昼食</c:v>
                </c:pt>
                <c:pt idx="2">
                  <c:v>夕食</c:v>
                </c:pt>
                <c:pt idx="3">
                  <c:v>夜食</c:v>
                </c:pt>
                <c:pt idx="4">
                  <c:v>間食</c:v>
                </c:pt>
                <c:pt idx="5">
                  <c:v>食べない</c:v>
                </c:pt>
              </c:strCache>
            </c:strRef>
          </c:cat>
          <c:val>
            <c:numRef>
              <c:f>喫食時間!$L$154:$L$159</c:f>
              <c:numCache>
                <c:formatCode>0.0;_턂</c:formatCode>
                <c:ptCount val="6"/>
                <c:pt idx="0">
                  <c:v>2.5</c:v>
                </c:pt>
                <c:pt idx="1">
                  <c:v>26.5</c:v>
                </c:pt>
                <c:pt idx="2">
                  <c:v>11.5</c:v>
                </c:pt>
                <c:pt idx="3">
                  <c:v>7</c:v>
                </c:pt>
                <c:pt idx="4">
                  <c:v>4</c:v>
                </c:pt>
                <c:pt idx="5">
                  <c:v>63</c:v>
                </c:pt>
              </c:numCache>
            </c:numRef>
          </c:val>
        </c:ser>
        <c:ser>
          <c:idx val="1"/>
          <c:order val="1"/>
          <c:tx>
            <c:strRef>
              <c:f>喫食時間!$M$153</c:f>
              <c:strCache>
                <c:ptCount val="1"/>
                <c:pt idx="0">
                  <c:v>2009年</c:v>
                </c:pt>
              </c:strCache>
            </c:strRef>
          </c:tx>
          <c:cat>
            <c:strRef>
              <c:f>喫食時間!$K$154:$K$159</c:f>
              <c:strCache>
                <c:ptCount val="6"/>
                <c:pt idx="0">
                  <c:v>朝食</c:v>
                </c:pt>
                <c:pt idx="1">
                  <c:v>昼食</c:v>
                </c:pt>
                <c:pt idx="2">
                  <c:v>夕食</c:v>
                </c:pt>
                <c:pt idx="3">
                  <c:v>夜食</c:v>
                </c:pt>
                <c:pt idx="4">
                  <c:v>間食</c:v>
                </c:pt>
                <c:pt idx="5">
                  <c:v>食べない</c:v>
                </c:pt>
              </c:strCache>
            </c:strRef>
          </c:cat>
          <c:val>
            <c:numRef>
              <c:f>喫食時間!$M$154:$M$159</c:f>
              <c:numCache>
                <c:formatCode>0.0;_턂</c:formatCode>
                <c:ptCount val="6"/>
                <c:pt idx="0">
                  <c:v>0</c:v>
                </c:pt>
                <c:pt idx="1">
                  <c:v>41.5</c:v>
                </c:pt>
                <c:pt idx="2">
                  <c:v>29</c:v>
                </c:pt>
                <c:pt idx="3">
                  <c:v>9</c:v>
                </c:pt>
                <c:pt idx="4">
                  <c:v>5.5</c:v>
                </c:pt>
                <c:pt idx="5">
                  <c:v>41</c:v>
                </c:pt>
              </c:numCache>
            </c:numRef>
          </c:val>
        </c:ser>
        <c:ser>
          <c:idx val="2"/>
          <c:order val="2"/>
          <c:tx>
            <c:strRef>
              <c:f>喫食時間!$N$153</c:f>
              <c:strCache>
                <c:ptCount val="1"/>
                <c:pt idx="0">
                  <c:v>2012年</c:v>
                </c:pt>
              </c:strCache>
            </c:strRef>
          </c:tx>
          <c:cat>
            <c:strRef>
              <c:f>喫食時間!$K$154:$K$159</c:f>
              <c:strCache>
                <c:ptCount val="6"/>
                <c:pt idx="0">
                  <c:v>朝食</c:v>
                </c:pt>
                <c:pt idx="1">
                  <c:v>昼食</c:v>
                </c:pt>
                <c:pt idx="2">
                  <c:v>夕食</c:v>
                </c:pt>
                <c:pt idx="3">
                  <c:v>夜食</c:v>
                </c:pt>
                <c:pt idx="4">
                  <c:v>間食</c:v>
                </c:pt>
                <c:pt idx="5">
                  <c:v>食べない</c:v>
                </c:pt>
              </c:strCache>
            </c:strRef>
          </c:cat>
          <c:val>
            <c:numRef>
              <c:f>喫食時間!$N$154:$N$159</c:f>
              <c:numCache>
                <c:formatCode>0.0;_턂</c:formatCode>
                <c:ptCount val="6"/>
                <c:pt idx="0">
                  <c:v>2.0833333333333348</c:v>
                </c:pt>
                <c:pt idx="1">
                  <c:v>43.452380952380956</c:v>
                </c:pt>
                <c:pt idx="2">
                  <c:v>22.023809523809533</c:v>
                </c:pt>
                <c:pt idx="3">
                  <c:v>4.1666666666666661</c:v>
                </c:pt>
                <c:pt idx="4">
                  <c:v>1.7857142857142843</c:v>
                </c:pt>
                <c:pt idx="5">
                  <c:v>41.071428571428534</c:v>
                </c:pt>
              </c:numCache>
            </c:numRef>
          </c:val>
        </c:ser>
        <c:axId val="244128000"/>
        <c:axId val="244142080"/>
      </c:barChart>
      <c:catAx>
        <c:axId val="244128000"/>
        <c:scaling>
          <c:orientation val="minMax"/>
        </c:scaling>
        <c:axPos val="b"/>
        <c:tickLblPos val="nextTo"/>
        <c:crossAx val="244142080"/>
        <c:crosses val="autoZero"/>
        <c:auto val="1"/>
        <c:lblAlgn val="ctr"/>
        <c:lblOffset val="100"/>
      </c:catAx>
      <c:valAx>
        <c:axId val="244142080"/>
        <c:scaling>
          <c:orientation val="minMax"/>
          <c:max val="70"/>
        </c:scaling>
        <c:axPos val="l"/>
        <c:majorGridlines/>
        <c:numFmt formatCode="0.0;_턂" sourceLinked="1"/>
        <c:tickLblPos val="nextTo"/>
        <c:crossAx val="244128000"/>
        <c:crosses val="autoZero"/>
        <c:crossBetween val="between"/>
      </c:valAx>
    </c:plotArea>
    <c:legend>
      <c:legendPos val="b"/>
    </c:legend>
    <c:plotVisOnly val="1"/>
  </c:chart>
  <c:txPr>
    <a:bodyPr/>
    <a:lstStyle/>
    <a:p>
      <a:pPr>
        <a:defRPr sz="800"/>
      </a:pPr>
      <a:endParaRPr lang="ja-JP"/>
    </a:p>
  </c:txPr>
  <c:externalData r:id="rId1"/>
</c:chartSpace>
</file>

<file path=ppt/charts/chart72.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喫食時間!$L$139</c:f>
              <c:strCache>
                <c:ptCount val="1"/>
                <c:pt idx="0">
                  <c:v>朝食</c:v>
                </c:pt>
              </c:strCache>
            </c:strRef>
          </c:tx>
          <c:cat>
            <c:strRef>
              <c:f>喫食時間!$K$140:$K$151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喫食時間!$L$140:$L$151</c:f>
              <c:numCache>
                <c:formatCode>0.0_ </c:formatCode>
                <c:ptCount val="12"/>
                <c:pt idx="0">
                  <c:v>2.0833333333333348</c:v>
                </c:pt>
                <c:pt idx="1">
                  <c:v>3.0864197530864201</c:v>
                </c:pt>
                <c:pt idx="2">
                  <c:v>0</c:v>
                </c:pt>
                <c:pt idx="3">
                  <c:v>1.9607843137254899</c:v>
                </c:pt>
                <c:pt idx="4">
                  <c:v>2.3809523809523809</c:v>
                </c:pt>
                <c:pt idx="5">
                  <c:v>1.7857142857142843</c:v>
                </c:pt>
                <c:pt idx="6">
                  <c:v>7.4074074074074066</c:v>
                </c:pt>
                <c:pt idx="7">
                  <c:v>3.4482758620689653</c:v>
                </c:pt>
                <c:pt idx="8">
                  <c:v>0</c:v>
                </c:pt>
                <c:pt idx="9">
                  <c:v>1.7241379310344827</c:v>
                </c:pt>
                <c:pt idx="10">
                  <c:v>0</c:v>
                </c:pt>
                <c:pt idx="11">
                  <c:v>0</c:v>
                </c:pt>
              </c:numCache>
            </c:numRef>
          </c:val>
        </c:ser>
        <c:ser>
          <c:idx val="1"/>
          <c:order val="1"/>
          <c:tx>
            <c:strRef>
              <c:f>喫食時間!$M$139</c:f>
              <c:strCache>
                <c:ptCount val="1"/>
                <c:pt idx="0">
                  <c:v>昼食</c:v>
                </c:pt>
              </c:strCache>
            </c:strRef>
          </c:tx>
          <c:cat>
            <c:strRef>
              <c:f>喫食時間!$K$140:$K$151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喫食時間!$M$140:$M$151</c:f>
              <c:numCache>
                <c:formatCode>0.0_ </c:formatCode>
                <c:ptCount val="12"/>
                <c:pt idx="0">
                  <c:v>43.452380952380956</c:v>
                </c:pt>
                <c:pt idx="1">
                  <c:v>46.913580246913575</c:v>
                </c:pt>
                <c:pt idx="2">
                  <c:v>40.277777777777779</c:v>
                </c:pt>
                <c:pt idx="3">
                  <c:v>40.196078431372548</c:v>
                </c:pt>
                <c:pt idx="4">
                  <c:v>41.071428571428534</c:v>
                </c:pt>
                <c:pt idx="5">
                  <c:v>45.833333333333329</c:v>
                </c:pt>
                <c:pt idx="6">
                  <c:v>42.592592592592602</c:v>
                </c:pt>
                <c:pt idx="7">
                  <c:v>43.103448275862036</c:v>
                </c:pt>
                <c:pt idx="8">
                  <c:v>53.448275862068961</c:v>
                </c:pt>
                <c:pt idx="9">
                  <c:v>44.827586206896527</c:v>
                </c:pt>
                <c:pt idx="10">
                  <c:v>44.444444444444386</c:v>
                </c:pt>
                <c:pt idx="11">
                  <c:v>31.481481481481481</c:v>
                </c:pt>
              </c:numCache>
            </c:numRef>
          </c:val>
        </c:ser>
        <c:ser>
          <c:idx val="2"/>
          <c:order val="2"/>
          <c:tx>
            <c:strRef>
              <c:f>喫食時間!$N$139</c:f>
              <c:strCache>
                <c:ptCount val="1"/>
                <c:pt idx="0">
                  <c:v>夕食</c:v>
                </c:pt>
              </c:strCache>
            </c:strRef>
          </c:tx>
          <c:cat>
            <c:strRef>
              <c:f>喫食時間!$K$140:$K$151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喫食時間!$N$140:$N$151</c:f>
              <c:numCache>
                <c:formatCode>0.0_ </c:formatCode>
                <c:ptCount val="12"/>
                <c:pt idx="0">
                  <c:v>22.023809523809533</c:v>
                </c:pt>
                <c:pt idx="1">
                  <c:v>25.92592592592591</c:v>
                </c:pt>
                <c:pt idx="2">
                  <c:v>13.888888888888889</c:v>
                </c:pt>
                <c:pt idx="3">
                  <c:v>21.568627450980376</c:v>
                </c:pt>
                <c:pt idx="4">
                  <c:v>26.190476190476193</c:v>
                </c:pt>
                <c:pt idx="5">
                  <c:v>17.857142857142843</c:v>
                </c:pt>
                <c:pt idx="6">
                  <c:v>31.481481481481481</c:v>
                </c:pt>
                <c:pt idx="7">
                  <c:v>27.586206896551701</c:v>
                </c:pt>
                <c:pt idx="8">
                  <c:v>17.241379310344829</c:v>
                </c:pt>
                <c:pt idx="9">
                  <c:v>17.241379310344829</c:v>
                </c:pt>
                <c:pt idx="10">
                  <c:v>18.51851851851853</c:v>
                </c:pt>
                <c:pt idx="11">
                  <c:v>20.370370370370356</c:v>
                </c:pt>
              </c:numCache>
            </c:numRef>
          </c:val>
        </c:ser>
        <c:ser>
          <c:idx val="3"/>
          <c:order val="3"/>
          <c:tx>
            <c:strRef>
              <c:f>喫食時間!$O$139</c:f>
              <c:strCache>
                <c:ptCount val="1"/>
                <c:pt idx="0">
                  <c:v>夜食</c:v>
                </c:pt>
              </c:strCache>
            </c:strRef>
          </c:tx>
          <c:cat>
            <c:strRef>
              <c:f>喫食時間!$K$140:$K$151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喫食時間!$O$140:$O$151</c:f>
              <c:numCache>
                <c:formatCode>0.0_ </c:formatCode>
                <c:ptCount val="12"/>
                <c:pt idx="0">
                  <c:v>4.1666666666666661</c:v>
                </c:pt>
                <c:pt idx="1">
                  <c:v>4.9382716049382758</c:v>
                </c:pt>
                <c:pt idx="2">
                  <c:v>4.1666666666666661</c:v>
                </c:pt>
                <c:pt idx="3">
                  <c:v>2.9411764705882337</c:v>
                </c:pt>
                <c:pt idx="4">
                  <c:v>6.5476190476190466</c:v>
                </c:pt>
                <c:pt idx="5">
                  <c:v>1.7857142857142843</c:v>
                </c:pt>
                <c:pt idx="6">
                  <c:v>7.4074074074074066</c:v>
                </c:pt>
                <c:pt idx="7">
                  <c:v>3.4482758620689653</c:v>
                </c:pt>
                <c:pt idx="8">
                  <c:v>8.6206896551724146</c:v>
                </c:pt>
                <c:pt idx="9">
                  <c:v>1.7241379310344827</c:v>
                </c:pt>
                <c:pt idx="10">
                  <c:v>0</c:v>
                </c:pt>
                <c:pt idx="11">
                  <c:v>3.7037037037037042</c:v>
                </c:pt>
              </c:numCache>
            </c:numRef>
          </c:val>
        </c:ser>
        <c:ser>
          <c:idx val="4"/>
          <c:order val="4"/>
          <c:tx>
            <c:strRef>
              <c:f>喫食時間!$P$139</c:f>
              <c:strCache>
                <c:ptCount val="1"/>
                <c:pt idx="0">
                  <c:v>間食</c:v>
                </c:pt>
              </c:strCache>
            </c:strRef>
          </c:tx>
          <c:cat>
            <c:strRef>
              <c:f>喫食時間!$K$140:$K$151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喫食時間!$P$140:$P$151</c:f>
              <c:numCache>
                <c:formatCode>0.0_ </c:formatCode>
                <c:ptCount val="12"/>
                <c:pt idx="0">
                  <c:v>1.7857142857142843</c:v>
                </c:pt>
                <c:pt idx="1">
                  <c:v>3.0864197530864201</c:v>
                </c:pt>
                <c:pt idx="2">
                  <c:v>1.3888888888888897</c:v>
                </c:pt>
                <c:pt idx="3">
                  <c:v>0</c:v>
                </c:pt>
                <c:pt idx="4">
                  <c:v>1.1904761904761905</c:v>
                </c:pt>
                <c:pt idx="5">
                  <c:v>2.3809523809523809</c:v>
                </c:pt>
                <c:pt idx="6">
                  <c:v>3.7037037037037042</c:v>
                </c:pt>
                <c:pt idx="7">
                  <c:v>0</c:v>
                </c:pt>
                <c:pt idx="8">
                  <c:v>1.7241379310344827</c:v>
                </c:pt>
                <c:pt idx="9">
                  <c:v>0</c:v>
                </c:pt>
                <c:pt idx="10">
                  <c:v>1.8518518518518521</c:v>
                </c:pt>
                <c:pt idx="11">
                  <c:v>3.7037037037037042</c:v>
                </c:pt>
              </c:numCache>
            </c:numRef>
          </c:val>
        </c:ser>
        <c:ser>
          <c:idx val="5"/>
          <c:order val="5"/>
          <c:tx>
            <c:strRef>
              <c:f>喫食時間!$Q$139</c:f>
              <c:strCache>
                <c:ptCount val="1"/>
                <c:pt idx="0">
                  <c:v>食べない</c:v>
                </c:pt>
              </c:strCache>
            </c:strRef>
          </c:tx>
          <c:cat>
            <c:strRef>
              <c:f>喫食時間!$K$140:$K$151</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喫食時間!$Q$140:$Q$151</c:f>
              <c:numCache>
                <c:formatCode>0.0_ </c:formatCode>
                <c:ptCount val="12"/>
                <c:pt idx="0">
                  <c:v>41.071428571428534</c:v>
                </c:pt>
                <c:pt idx="1">
                  <c:v>35.185185185185183</c:v>
                </c:pt>
                <c:pt idx="2">
                  <c:v>43.055555555555557</c:v>
                </c:pt>
                <c:pt idx="3">
                  <c:v>49.019607843137244</c:v>
                </c:pt>
                <c:pt idx="4">
                  <c:v>41.666666666666615</c:v>
                </c:pt>
                <c:pt idx="5">
                  <c:v>40.476190476190474</c:v>
                </c:pt>
                <c:pt idx="6">
                  <c:v>35.185185185185183</c:v>
                </c:pt>
                <c:pt idx="7">
                  <c:v>43.103448275862036</c:v>
                </c:pt>
                <c:pt idx="8">
                  <c:v>37.931034482758584</c:v>
                </c:pt>
                <c:pt idx="9">
                  <c:v>43.103448275862036</c:v>
                </c:pt>
                <c:pt idx="10">
                  <c:v>42.592592592592602</c:v>
                </c:pt>
                <c:pt idx="11">
                  <c:v>44.444444444444386</c:v>
                </c:pt>
              </c:numCache>
            </c:numRef>
          </c:val>
        </c:ser>
        <c:marker val="1"/>
        <c:axId val="244157440"/>
        <c:axId val="244175616"/>
      </c:lineChart>
      <c:catAx>
        <c:axId val="244157440"/>
        <c:scaling>
          <c:orientation val="minMax"/>
        </c:scaling>
        <c:axPos val="b"/>
        <c:tickLblPos val="nextTo"/>
        <c:crossAx val="244175616"/>
        <c:crosses val="autoZero"/>
        <c:auto val="1"/>
        <c:lblAlgn val="ctr"/>
        <c:lblOffset val="100"/>
      </c:catAx>
      <c:valAx>
        <c:axId val="244175616"/>
        <c:scaling>
          <c:orientation val="minMax"/>
          <c:max val="80"/>
        </c:scaling>
        <c:axPos val="l"/>
        <c:majorGridlines/>
        <c:numFmt formatCode="0.0_ " sourceLinked="1"/>
        <c:tickLblPos val="nextTo"/>
        <c:crossAx val="244157440"/>
        <c:crosses val="autoZero"/>
        <c:crossBetween val="between"/>
      </c:valAx>
    </c:plotArea>
    <c:legend>
      <c:legendPos val="r"/>
    </c:legend>
    <c:plotVisOnly val="1"/>
  </c:chart>
  <c:txPr>
    <a:bodyPr/>
    <a:lstStyle/>
    <a:p>
      <a:pPr>
        <a:defRPr sz="800"/>
      </a:pPr>
      <a:endParaRPr lang="ja-JP"/>
    </a:p>
  </c:txPr>
  <c:externalData r:id="rId1"/>
</c:chartSpace>
</file>

<file path=ppt/charts/chart73.xml><?xml version="1.0" encoding="utf-8"?>
<c:chartSpace xmlns:c="http://schemas.openxmlformats.org/drawingml/2006/chart" xmlns:a="http://schemas.openxmlformats.org/drawingml/2006/main" xmlns:r="http://schemas.openxmlformats.org/officeDocument/2006/relationships">
  <c:lang val="ja-JP"/>
  <c:chart>
    <c:plotArea>
      <c:layout>
        <c:manualLayout>
          <c:layoutTarget val="inner"/>
          <c:xMode val="edge"/>
          <c:yMode val="edge"/>
          <c:x val="7.8234949232598536E-2"/>
          <c:y val="5.4931335830212327E-2"/>
          <c:w val="0.7464264461723078"/>
          <c:h val="0.52191414275462689"/>
        </c:manualLayout>
      </c:layout>
      <c:barChart>
        <c:barDir val="col"/>
        <c:grouping val="clustered"/>
        <c:ser>
          <c:idx val="0"/>
          <c:order val="0"/>
          <c:tx>
            <c:strRef>
              <c:f>喫食時間!$L$191</c:f>
              <c:strCache>
                <c:ptCount val="1"/>
                <c:pt idx="0">
                  <c:v>2005年</c:v>
                </c:pt>
              </c:strCache>
            </c:strRef>
          </c:tx>
          <c:cat>
            <c:strRef>
              <c:f>喫食時間!$K$192:$K$198</c:f>
              <c:strCache>
                <c:ptCount val="7"/>
                <c:pt idx="0">
                  <c:v>調理が面倒</c:v>
                </c:pt>
                <c:pt idx="1">
                  <c:v>調理に時間がかかる</c:v>
                </c:pt>
                <c:pt idx="2">
                  <c:v>後片付けが面倒</c:v>
                </c:pt>
                <c:pt idx="3">
                  <c:v>ボリュームが多い</c:v>
                </c:pt>
                <c:pt idx="4">
                  <c:v>栄養バランスが悪そう</c:v>
                </c:pt>
                <c:pt idx="5">
                  <c:v>朝食を摂る習慣がない</c:v>
                </c:pt>
                <c:pt idx="6">
                  <c:v>家では朝食を摂らない</c:v>
                </c:pt>
              </c:strCache>
            </c:strRef>
          </c:cat>
          <c:val>
            <c:numRef>
              <c:f>喫食時間!$L$192:$L$198</c:f>
              <c:numCache>
                <c:formatCode>0.0;_턂</c:formatCode>
                <c:ptCount val="7"/>
                <c:pt idx="0">
                  <c:v>18.600000000000001</c:v>
                </c:pt>
                <c:pt idx="1">
                  <c:v>15.8</c:v>
                </c:pt>
                <c:pt idx="2">
                  <c:v>8.2000000000000011</c:v>
                </c:pt>
                <c:pt idx="3">
                  <c:v>26.2</c:v>
                </c:pt>
                <c:pt idx="4">
                  <c:v>8.7000000000000011</c:v>
                </c:pt>
                <c:pt idx="5">
                  <c:v>13.1</c:v>
                </c:pt>
                <c:pt idx="6" formatCode="General">
                  <c:v>8.2000000000000011</c:v>
                </c:pt>
              </c:numCache>
            </c:numRef>
          </c:val>
        </c:ser>
        <c:ser>
          <c:idx val="1"/>
          <c:order val="1"/>
          <c:tx>
            <c:strRef>
              <c:f>喫食時間!$M$191</c:f>
              <c:strCache>
                <c:ptCount val="1"/>
                <c:pt idx="0">
                  <c:v>2009年</c:v>
                </c:pt>
              </c:strCache>
            </c:strRef>
          </c:tx>
          <c:cat>
            <c:strRef>
              <c:f>喫食時間!$K$192:$K$198</c:f>
              <c:strCache>
                <c:ptCount val="7"/>
                <c:pt idx="0">
                  <c:v>調理が面倒</c:v>
                </c:pt>
                <c:pt idx="1">
                  <c:v>調理に時間がかかる</c:v>
                </c:pt>
                <c:pt idx="2">
                  <c:v>後片付けが面倒</c:v>
                </c:pt>
                <c:pt idx="3">
                  <c:v>ボリュームが多い</c:v>
                </c:pt>
                <c:pt idx="4">
                  <c:v>栄養バランスが悪そう</c:v>
                </c:pt>
                <c:pt idx="5">
                  <c:v>朝食を摂る習慣がない</c:v>
                </c:pt>
                <c:pt idx="6">
                  <c:v>家では朝食を摂らない</c:v>
                </c:pt>
              </c:strCache>
            </c:strRef>
          </c:cat>
          <c:val>
            <c:numRef>
              <c:f>喫食時間!$M$192:$M$198</c:f>
              <c:numCache>
                <c:formatCode>0.0;_턂</c:formatCode>
                <c:ptCount val="7"/>
                <c:pt idx="0">
                  <c:v>32.6</c:v>
                </c:pt>
                <c:pt idx="1">
                  <c:v>25.9</c:v>
                </c:pt>
                <c:pt idx="2">
                  <c:v>14</c:v>
                </c:pt>
                <c:pt idx="3">
                  <c:v>33.200000000000003</c:v>
                </c:pt>
                <c:pt idx="4">
                  <c:v>20.2</c:v>
                </c:pt>
                <c:pt idx="5">
                  <c:v>16.600000000000001</c:v>
                </c:pt>
                <c:pt idx="6" formatCode="General">
                  <c:v>5.2</c:v>
                </c:pt>
              </c:numCache>
            </c:numRef>
          </c:val>
        </c:ser>
        <c:ser>
          <c:idx val="2"/>
          <c:order val="2"/>
          <c:tx>
            <c:strRef>
              <c:f>喫食時間!$N$191</c:f>
              <c:strCache>
                <c:ptCount val="1"/>
                <c:pt idx="0">
                  <c:v>2012年</c:v>
                </c:pt>
              </c:strCache>
            </c:strRef>
          </c:tx>
          <c:cat>
            <c:strRef>
              <c:f>喫食時間!$K$192:$K$198</c:f>
              <c:strCache>
                <c:ptCount val="7"/>
                <c:pt idx="0">
                  <c:v>調理が面倒</c:v>
                </c:pt>
                <c:pt idx="1">
                  <c:v>調理に時間がかかる</c:v>
                </c:pt>
                <c:pt idx="2">
                  <c:v>後片付けが面倒</c:v>
                </c:pt>
                <c:pt idx="3">
                  <c:v>ボリュームが多い</c:v>
                </c:pt>
                <c:pt idx="4">
                  <c:v>栄養バランスが悪そう</c:v>
                </c:pt>
                <c:pt idx="5">
                  <c:v>朝食を摂る習慣がない</c:v>
                </c:pt>
                <c:pt idx="6">
                  <c:v>家では朝食を摂らない</c:v>
                </c:pt>
              </c:strCache>
            </c:strRef>
          </c:cat>
          <c:val>
            <c:numRef>
              <c:f>喫食時間!$N$192:$N$198</c:f>
              <c:numCache>
                <c:formatCode>0.0;_턂</c:formatCode>
                <c:ptCount val="7"/>
                <c:pt idx="0">
                  <c:v>27.936507936507915</c:v>
                </c:pt>
                <c:pt idx="1">
                  <c:v>25.079365079365079</c:v>
                </c:pt>
                <c:pt idx="2">
                  <c:v>11.428571428571416</c:v>
                </c:pt>
                <c:pt idx="3">
                  <c:v>34.920634920634917</c:v>
                </c:pt>
                <c:pt idx="4">
                  <c:v>25.396825396825392</c:v>
                </c:pt>
                <c:pt idx="5">
                  <c:v>15.238095238095239</c:v>
                </c:pt>
                <c:pt idx="6">
                  <c:v>4.7619047619047619</c:v>
                </c:pt>
              </c:numCache>
            </c:numRef>
          </c:val>
        </c:ser>
        <c:axId val="245324032"/>
        <c:axId val="245338112"/>
      </c:barChart>
      <c:catAx>
        <c:axId val="245324032"/>
        <c:scaling>
          <c:orientation val="minMax"/>
        </c:scaling>
        <c:axPos val="b"/>
        <c:tickLblPos val="nextTo"/>
        <c:txPr>
          <a:bodyPr rot="0" vert="eaVert"/>
          <a:lstStyle/>
          <a:p>
            <a:pPr>
              <a:defRPr sz="800"/>
            </a:pPr>
            <a:endParaRPr lang="ja-JP"/>
          </a:p>
        </c:txPr>
        <c:crossAx val="245338112"/>
        <c:crosses val="autoZero"/>
        <c:auto val="1"/>
        <c:lblAlgn val="ctr"/>
        <c:lblOffset val="100"/>
      </c:catAx>
      <c:valAx>
        <c:axId val="245338112"/>
        <c:scaling>
          <c:orientation val="minMax"/>
        </c:scaling>
        <c:axPos val="l"/>
        <c:majorGridlines/>
        <c:numFmt formatCode="0.0;_턂" sourceLinked="1"/>
        <c:tickLblPos val="nextTo"/>
        <c:crossAx val="245324032"/>
        <c:crosses val="autoZero"/>
        <c:crossBetween val="between"/>
      </c:valAx>
    </c:plotArea>
    <c:legend>
      <c:legendPos val="r"/>
    </c:legend>
    <c:plotVisOnly val="1"/>
  </c:chart>
  <c:txPr>
    <a:bodyPr/>
    <a:lstStyle/>
    <a:p>
      <a:pPr>
        <a:defRPr sz="800"/>
      </a:pPr>
      <a:endParaRPr lang="ja-JP"/>
    </a:p>
  </c:txPr>
  <c:externalData r:id="rId1"/>
</c:chartSpace>
</file>

<file path=ppt/charts/chart74.xml><?xml version="1.0" encoding="utf-8"?>
<c:chartSpace xmlns:c="http://schemas.openxmlformats.org/drawingml/2006/chart" xmlns:a="http://schemas.openxmlformats.org/drawingml/2006/main" xmlns:r="http://schemas.openxmlformats.org/officeDocument/2006/relationships">
  <c:lang val="ja-JP"/>
  <c:chart>
    <c:plotArea>
      <c:layout>
        <c:manualLayout>
          <c:layoutTarget val="inner"/>
          <c:xMode val="edge"/>
          <c:yMode val="edge"/>
          <c:x val="8.3099737532808401E-2"/>
          <c:y val="4.9745185007933589E-2"/>
          <c:w val="0.62681692913385822"/>
          <c:h val="0.78457735465290157"/>
        </c:manualLayout>
      </c:layout>
      <c:lineChart>
        <c:grouping val="standard"/>
        <c:ser>
          <c:idx val="0"/>
          <c:order val="0"/>
          <c:tx>
            <c:strRef>
              <c:f>喫食時間!$L$166</c:f>
              <c:strCache>
                <c:ptCount val="1"/>
                <c:pt idx="0">
                  <c:v>調理が面倒</c:v>
                </c:pt>
              </c:strCache>
            </c:strRef>
          </c:tx>
          <c:cat>
            <c:strRef>
              <c:f>喫食時間!$K$167:$K$178</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喫食時間!$L$167:$L$178</c:f>
              <c:numCache>
                <c:formatCode>0.0_ </c:formatCode>
                <c:ptCount val="12"/>
                <c:pt idx="0">
                  <c:v>27.936507936507915</c:v>
                </c:pt>
                <c:pt idx="1">
                  <c:v>25.503355704697995</c:v>
                </c:pt>
                <c:pt idx="2">
                  <c:v>27.142857142857157</c:v>
                </c:pt>
                <c:pt idx="3">
                  <c:v>32.291666666666615</c:v>
                </c:pt>
                <c:pt idx="4">
                  <c:v>38.993710691823928</c:v>
                </c:pt>
                <c:pt idx="5">
                  <c:v>16.666666666666664</c:v>
                </c:pt>
                <c:pt idx="6">
                  <c:v>33.333333333333329</c:v>
                </c:pt>
                <c:pt idx="7">
                  <c:v>35.849056603773541</c:v>
                </c:pt>
                <c:pt idx="8">
                  <c:v>30.76923076923077</c:v>
                </c:pt>
                <c:pt idx="9">
                  <c:v>22.807017543859647</c:v>
                </c:pt>
                <c:pt idx="10">
                  <c:v>21.153846153846168</c:v>
                </c:pt>
                <c:pt idx="11">
                  <c:v>24.528301886792452</c:v>
                </c:pt>
              </c:numCache>
            </c:numRef>
          </c:val>
        </c:ser>
        <c:ser>
          <c:idx val="1"/>
          <c:order val="1"/>
          <c:tx>
            <c:strRef>
              <c:f>喫食時間!$M$166</c:f>
              <c:strCache>
                <c:ptCount val="1"/>
                <c:pt idx="0">
                  <c:v>調理に時間がかかる</c:v>
                </c:pt>
              </c:strCache>
            </c:strRef>
          </c:tx>
          <c:cat>
            <c:strRef>
              <c:f>喫食時間!$K$167:$K$178</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喫食時間!$M$167:$M$178</c:f>
              <c:numCache>
                <c:formatCode>0.0_ </c:formatCode>
                <c:ptCount val="12"/>
                <c:pt idx="0">
                  <c:v>25.079365079365079</c:v>
                </c:pt>
                <c:pt idx="1">
                  <c:v>28.187919463087248</c:v>
                </c:pt>
                <c:pt idx="2">
                  <c:v>20</c:v>
                </c:pt>
                <c:pt idx="3">
                  <c:v>23.958333333333293</c:v>
                </c:pt>
                <c:pt idx="4">
                  <c:v>33.962264150943355</c:v>
                </c:pt>
                <c:pt idx="5">
                  <c:v>16.025641025641026</c:v>
                </c:pt>
                <c:pt idx="6">
                  <c:v>25</c:v>
                </c:pt>
                <c:pt idx="7">
                  <c:v>28.301886792452844</c:v>
                </c:pt>
                <c:pt idx="8">
                  <c:v>34.615384615384578</c:v>
                </c:pt>
                <c:pt idx="9">
                  <c:v>19.298245614035086</c:v>
                </c:pt>
                <c:pt idx="10">
                  <c:v>17.307692307692307</c:v>
                </c:pt>
                <c:pt idx="11">
                  <c:v>26.415094339622627</c:v>
                </c:pt>
              </c:numCache>
            </c:numRef>
          </c:val>
        </c:ser>
        <c:ser>
          <c:idx val="2"/>
          <c:order val="2"/>
          <c:tx>
            <c:strRef>
              <c:f>喫食時間!$N$166</c:f>
              <c:strCache>
                <c:ptCount val="1"/>
                <c:pt idx="0">
                  <c:v>後片付けが面倒</c:v>
                </c:pt>
              </c:strCache>
            </c:strRef>
          </c:tx>
          <c:cat>
            <c:strRef>
              <c:f>喫食時間!$K$167:$K$178</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喫食時間!$N$167:$N$178</c:f>
              <c:numCache>
                <c:formatCode>0.0_ </c:formatCode>
                <c:ptCount val="12"/>
                <c:pt idx="0">
                  <c:v>11.428571428571416</c:v>
                </c:pt>
                <c:pt idx="1">
                  <c:v>12.080536912751688</c:v>
                </c:pt>
                <c:pt idx="2">
                  <c:v>7.1428571428571415</c:v>
                </c:pt>
                <c:pt idx="3">
                  <c:v>13.541666666666666</c:v>
                </c:pt>
                <c:pt idx="4">
                  <c:v>15.09433962264151</c:v>
                </c:pt>
                <c:pt idx="5">
                  <c:v>7.6923076923076925</c:v>
                </c:pt>
                <c:pt idx="6">
                  <c:v>8.3333333333333321</c:v>
                </c:pt>
                <c:pt idx="7">
                  <c:v>16.98113207547167</c:v>
                </c:pt>
                <c:pt idx="8">
                  <c:v>15.384615384615385</c:v>
                </c:pt>
                <c:pt idx="9">
                  <c:v>14.035087719298255</c:v>
                </c:pt>
                <c:pt idx="10">
                  <c:v>7.6923076923076925</c:v>
                </c:pt>
                <c:pt idx="11">
                  <c:v>5.6603773584905666</c:v>
                </c:pt>
              </c:numCache>
            </c:numRef>
          </c:val>
        </c:ser>
        <c:ser>
          <c:idx val="3"/>
          <c:order val="3"/>
          <c:tx>
            <c:strRef>
              <c:f>喫食時間!$O$166</c:f>
              <c:strCache>
                <c:ptCount val="1"/>
                <c:pt idx="0">
                  <c:v>ボリュームが多い</c:v>
                </c:pt>
              </c:strCache>
            </c:strRef>
          </c:tx>
          <c:cat>
            <c:strRef>
              <c:f>喫食時間!$K$167:$K$178</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喫食時間!$O$167:$O$178</c:f>
              <c:numCache>
                <c:formatCode>0.0_ </c:formatCode>
                <c:ptCount val="12"/>
                <c:pt idx="0">
                  <c:v>34.920634920634917</c:v>
                </c:pt>
                <c:pt idx="1">
                  <c:v>29.530201342281881</c:v>
                </c:pt>
                <c:pt idx="2">
                  <c:v>30</c:v>
                </c:pt>
                <c:pt idx="3">
                  <c:v>46.875</c:v>
                </c:pt>
                <c:pt idx="4">
                  <c:v>28.301886792452844</c:v>
                </c:pt>
                <c:pt idx="5">
                  <c:v>41.666666666666615</c:v>
                </c:pt>
                <c:pt idx="6">
                  <c:v>29.166666666666668</c:v>
                </c:pt>
                <c:pt idx="7">
                  <c:v>37.735849056603776</c:v>
                </c:pt>
                <c:pt idx="8">
                  <c:v>38.461538461538446</c:v>
                </c:pt>
                <c:pt idx="9">
                  <c:v>43.859649122806985</c:v>
                </c:pt>
                <c:pt idx="10">
                  <c:v>32.692307692307693</c:v>
                </c:pt>
                <c:pt idx="11">
                  <c:v>26.415094339622627</c:v>
                </c:pt>
              </c:numCache>
            </c:numRef>
          </c:val>
        </c:ser>
        <c:ser>
          <c:idx val="4"/>
          <c:order val="4"/>
          <c:tx>
            <c:strRef>
              <c:f>喫食時間!$P$166</c:f>
              <c:strCache>
                <c:ptCount val="1"/>
                <c:pt idx="0">
                  <c:v>栄養バランスが悪そう</c:v>
                </c:pt>
              </c:strCache>
            </c:strRef>
          </c:tx>
          <c:cat>
            <c:strRef>
              <c:f>喫食時間!$K$167:$K$178</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喫食時間!$P$167:$P$178</c:f>
              <c:numCache>
                <c:formatCode>0.0_ </c:formatCode>
                <c:ptCount val="12"/>
                <c:pt idx="0">
                  <c:v>25.396825396825392</c:v>
                </c:pt>
                <c:pt idx="1">
                  <c:v>24.832214765100687</c:v>
                </c:pt>
                <c:pt idx="2">
                  <c:v>32.857142857142819</c:v>
                </c:pt>
                <c:pt idx="3">
                  <c:v>20.833333333333311</c:v>
                </c:pt>
                <c:pt idx="4">
                  <c:v>24.528301886792452</c:v>
                </c:pt>
                <c:pt idx="5">
                  <c:v>26.28205128205127</c:v>
                </c:pt>
                <c:pt idx="6">
                  <c:v>14.583333333333334</c:v>
                </c:pt>
                <c:pt idx="7">
                  <c:v>16.98113207547167</c:v>
                </c:pt>
                <c:pt idx="8">
                  <c:v>25</c:v>
                </c:pt>
                <c:pt idx="9">
                  <c:v>22.807017543859647</c:v>
                </c:pt>
                <c:pt idx="10">
                  <c:v>40.384615384615358</c:v>
                </c:pt>
                <c:pt idx="11">
                  <c:v>32.075471698113205</c:v>
                </c:pt>
              </c:numCache>
            </c:numRef>
          </c:val>
        </c:ser>
        <c:ser>
          <c:idx val="5"/>
          <c:order val="5"/>
          <c:tx>
            <c:strRef>
              <c:f>喫食時間!$Q$166</c:f>
              <c:strCache>
                <c:ptCount val="1"/>
                <c:pt idx="0">
                  <c:v>朝食を摂る習慣がない</c:v>
                </c:pt>
              </c:strCache>
            </c:strRef>
          </c:tx>
          <c:cat>
            <c:strRef>
              <c:f>喫食時間!$K$167:$K$178</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喫食時間!$Q$167:$Q$178</c:f>
              <c:numCache>
                <c:formatCode>0.0_ </c:formatCode>
                <c:ptCount val="12"/>
                <c:pt idx="0">
                  <c:v>15.238095238095239</c:v>
                </c:pt>
                <c:pt idx="1">
                  <c:v>16.778523489932873</c:v>
                </c:pt>
                <c:pt idx="2">
                  <c:v>14.285714285714286</c:v>
                </c:pt>
                <c:pt idx="3">
                  <c:v>13.541666666666666</c:v>
                </c:pt>
                <c:pt idx="4">
                  <c:v>13.836477987421384</c:v>
                </c:pt>
                <c:pt idx="5">
                  <c:v>16.666666666666664</c:v>
                </c:pt>
                <c:pt idx="6">
                  <c:v>25</c:v>
                </c:pt>
                <c:pt idx="7">
                  <c:v>22.641509433962252</c:v>
                </c:pt>
                <c:pt idx="8">
                  <c:v>9.6153846153846274</c:v>
                </c:pt>
                <c:pt idx="9">
                  <c:v>10.526315789473676</c:v>
                </c:pt>
                <c:pt idx="10">
                  <c:v>11.538461538461538</c:v>
                </c:pt>
                <c:pt idx="11">
                  <c:v>13.207547169811319</c:v>
                </c:pt>
              </c:numCache>
            </c:numRef>
          </c:val>
        </c:ser>
        <c:ser>
          <c:idx val="6"/>
          <c:order val="6"/>
          <c:tx>
            <c:strRef>
              <c:f>喫食時間!$R$166</c:f>
              <c:strCache>
                <c:ptCount val="1"/>
                <c:pt idx="0">
                  <c:v>家では朝食を摂らない（外食もしくは会社で、など）</c:v>
                </c:pt>
              </c:strCache>
            </c:strRef>
          </c:tx>
          <c:cat>
            <c:strRef>
              <c:f>喫食時間!$K$167:$K$178</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喫食時間!$R$167:$R$178</c:f>
              <c:numCache>
                <c:formatCode>0.0_ </c:formatCode>
                <c:ptCount val="12"/>
                <c:pt idx="0">
                  <c:v>4.7619047619047619</c:v>
                </c:pt>
                <c:pt idx="1">
                  <c:v>6.0402684563758404</c:v>
                </c:pt>
                <c:pt idx="2">
                  <c:v>2.8571428571428572</c:v>
                </c:pt>
                <c:pt idx="3">
                  <c:v>4.1666666666666661</c:v>
                </c:pt>
                <c:pt idx="4">
                  <c:v>6.2893081761006329</c:v>
                </c:pt>
                <c:pt idx="5">
                  <c:v>3.2051282051282048</c:v>
                </c:pt>
                <c:pt idx="6">
                  <c:v>6.25</c:v>
                </c:pt>
                <c:pt idx="7">
                  <c:v>7.5471698113207548</c:v>
                </c:pt>
                <c:pt idx="8">
                  <c:v>3.8461538461538463</c:v>
                </c:pt>
                <c:pt idx="9">
                  <c:v>5.2631578947368416</c:v>
                </c:pt>
                <c:pt idx="10">
                  <c:v>5.7692307692307692</c:v>
                </c:pt>
                <c:pt idx="11">
                  <c:v>0</c:v>
                </c:pt>
              </c:numCache>
            </c:numRef>
          </c:val>
        </c:ser>
        <c:marker val="1"/>
        <c:axId val="245387264"/>
        <c:axId val="245388800"/>
      </c:lineChart>
      <c:catAx>
        <c:axId val="245387264"/>
        <c:scaling>
          <c:orientation val="minMax"/>
        </c:scaling>
        <c:axPos val="b"/>
        <c:tickLblPos val="nextTo"/>
        <c:crossAx val="245388800"/>
        <c:crosses val="autoZero"/>
        <c:auto val="1"/>
        <c:lblAlgn val="ctr"/>
        <c:lblOffset val="100"/>
      </c:catAx>
      <c:valAx>
        <c:axId val="245388800"/>
        <c:scaling>
          <c:orientation val="minMax"/>
        </c:scaling>
        <c:axPos val="l"/>
        <c:majorGridlines/>
        <c:numFmt formatCode="0.0_ " sourceLinked="1"/>
        <c:tickLblPos val="nextTo"/>
        <c:crossAx val="245387264"/>
        <c:crosses val="autoZero"/>
        <c:crossBetween val="between"/>
      </c:valAx>
    </c:plotArea>
    <c:legend>
      <c:legendPos val="r"/>
      <c:layout>
        <c:manualLayout>
          <c:xMode val="edge"/>
          <c:yMode val="edge"/>
          <c:x val="0.72102777777777782"/>
          <c:y val="0.17547088785006806"/>
          <c:w val="0.26230555555555557"/>
          <c:h val="0.64905822429986482"/>
        </c:manualLayout>
      </c:layout>
      <c:txPr>
        <a:bodyPr/>
        <a:lstStyle/>
        <a:p>
          <a:pPr>
            <a:defRPr sz="600"/>
          </a:pPr>
          <a:endParaRPr lang="ja-JP"/>
        </a:p>
      </c:txPr>
    </c:legend>
    <c:plotVisOnly val="1"/>
  </c:chart>
  <c:txPr>
    <a:bodyPr/>
    <a:lstStyle/>
    <a:p>
      <a:pPr>
        <a:defRPr sz="800"/>
      </a:pPr>
      <a:endParaRPr lang="ja-JP"/>
    </a:p>
  </c:txPr>
  <c:externalData r:id="rId1"/>
</c:chartSpace>
</file>

<file path=ppt/charts/chart75.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Sheet2!$M$17</c:f>
              <c:strCache>
                <c:ptCount val="1"/>
                <c:pt idx="0">
                  <c:v>2005年※</c:v>
                </c:pt>
              </c:strCache>
            </c:strRef>
          </c:tx>
          <c:cat>
            <c:strRef>
              <c:f>Sheet2!$L$18:$L$25</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Sheet2!$M$18:$M$25</c:f>
              <c:numCache>
                <c:formatCode>0.0;_턂</c:formatCode>
                <c:ptCount val="8"/>
                <c:pt idx="0">
                  <c:v>34</c:v>
                </c:pt>
                <c:pt idx="1">
                  <c:v>9.5</c:v>
                </c:pt>
                <c:pt idx="2">
                  <c:v>58</c:v>
                </c:pt>
                <c:pt idx="3">
                  <c:v>66</c:v>
                </c:pt>
                <c:pt idx="4">
                  <c:v>78.5</c:v>
                </c:pt>
                <c:pt idx="5">
                  <c:v>14.5</c:v>
                </c:pt>
                <c:pt idx="6" formatCode="0.0_ ">
                  <c:v>32.5</c:v>
                </c:pt>
                <c:pt idx="7" formatCode="0.0_ ">
                  <c:v>8</c:v>
                </c:pt>
              </c:numCache>
            </c:numRef>
          </c:val>
        </c:ser>
        <c:ser>
          <c:idx val="1"/>
          <c:order val="1"/>
          <c:tx>
            <c:strRef>
              <c:f>Sheet2!$N$17</c:f>
              <c:strCache>
                <c:ptCount val="1"/>
                <c:pt idx="0">
                  <c:v>2009年※</c:v>
                </c:pt>
              </c:strCache>
            </c:strRef>
          </c:tx>
          <c:cat>
            <c:strRef>
              <c:f>Sheet2!$L$18:$L$25</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Sheet2!$N$18:$N$25</c:f>
              <c:numCache>
                <c:formatCode>0.0;_턂</c:formatCode>
                <c:ptCount val="8"/>
                <c:pt idx="0">
                  <c:v>33.5</c:v>
                </c:pt>
                <c:pt idx="1">
                  <c:v>8.5</c:v>
                </c:pt>
                <c:pt idx="2">
                  <c:v>59.5</c:v>
                </c:pt>
                <c:pt idx="3">
                  <c:v>63</c:v>
                </c:pt>
                <c:pt idx="4">
                  <c:v>76.5</c:v>
                </c:pt>
                <c:pt idx="5">
                  <c:v>12.5</c:v>
                </c:pt>
                <c:pt idx="6" formatCode="0.0_ ">
                  <c:v>34</c:v>
                </c:pt>
                <c:pt idx="7" formatCode="0.0_ ">
                  <c:v>7.5</c:v>
                </c:pt>
              </c:numCache>
            </c:numRef>
          </c:val>
        </c:ser>
        <c:ser>
          <c:idx val="2"/>
          <c:order val="2"/>
          <c:tx>
            <c:strRef>
              <c:f>Sheet2!$O$17</c:f>
              <c:strCache>
                <c:ptCount val="1"/>
                <c:pt idx="0">
                  <c:v>2012年</c:v>
                </c:pt>
              </c:strCache>
            </c:strRef>
          </c:tx>
          <c:cat>
            <c:strRef>
              <c:f>Sheet2!$L$18:$L$25</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Sheet2!$O$18:$O$25</c:f>
              <c:numCache>
                <c:formatCode>0.0;_턂</c:formatCode>
                <c:ptCount val="8"/>
                <c:pt idx="0">
                  <c:v>38.85350318471334</c:v>
                </c:pt>
                <c:pt idx="1">
                  <c:v>7.9617834394904454</c:v>
                </c:pt>
                <c:pt idx="2">
                  <c:v>54.140127388535056</c:v>
                </c:pt>
                <c:pt idx="3">
                  <c:v>64.331210191082803</c:v>
                </c:pt>
                <c:pt idx="4">
                  <c:v>79.617834394904449</c:v>
                </c:pt>
                <c:pt idx="5">
                  <c:v>23.56687898089173</c:v>
                </c:pt>
                <c:pt idx="6">
                  <c:v>35.350318471337523</c:v>
                </c:pt>
                <c:pt idx="7">
                  <c:v>16.242038216560491</c:v>
                </c:pt>
              </c:numCache>
            </c:numRef>
          </c:val>
        </c:ser>
        <c:axId val="245619328"/>
        <c:axId val="245625216"/>
      </c:barChart>
      <c:catAx>
        <c:axId val="245619328"/>
        <c:scaling>
          <c:orientation val="minMax"/>
        </c:scaling>
        <c:axPos val="b"/>
        <c:tickLblPos val="nextTo"/>
        <c:crossAx val="245625216"/>
        <c:crosses val="autoZero"/>
        <c:auto val="1"/>
        <c:lblAlgn val="ctr"/>
        <c:lblOffset val="100"/>
      </c:catAx>
      <c:valAx>
        <c:axId val="245625216"/>
        <c:scaling>
          <c:orientation val="minMax"/>
        </c:scaling>
        <c:axPos val="l"/>
        <c:majorGridlines/>
        <c:numFmt formatCode="0.0;_턂" sourceLinked="1"/>
        <c:tickLblPos val="nextTo"/>
        <c:crossAx val="245619328"/>
        <c:crosses val="autoZero"/>
        <c:crossBetween val="between"/>
      </c:valAx>
    </c:plotArea>
    <c:legend>
      <c:legendPos val="r"/>
    </c:legend>
    <c:plotVisOnly val="1"/>
  </c:chart>
  <c:txPr>
    <a:bodyPr/>
    <a:lstStyle/>
    <a:p>
      <a:pPr>
        <a:defRPr sz="800"/>
      </a:pPr>
      <a:endParaRPr lang="ja-JP"/>
    </a:p>
  </c:txPr>
  <c:externalData r:id="rId1"/>
</c:chartSpace>
</file>

<file path=ppt/charts/chart76.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Sheet2!$M$3</c:f>
              <c:strCache>
                <c:ptCount val="1"/>
                <c:pt idx="0">
                  <c:v>肉類</c:v>
                </c:pt>
              </c:strCache>
            </c:strRef>
          </c:tx>
          <c:cat>
            <c:strRef>
              <c:f>Sheet2!$L$4:$L$15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Sheet2!$M$4:$M$15</c:f>
              <c:numCache>
                <c:formatCode>0.0_ </c:formatCode>
                <c:ptCount val="12"/>
                <c:pt idx="0">
                  <c:v>38.85350318471334</c:v>
                </c:pt>
                <c:pt idx="1">
                  <c:v>39.041095890410958</c:v>
                </c:pt>
                <c:pt idx="2">
                  <c:v>33.823529411764675</c:v>
                </c:pt>
                <c:pt idx="3">
                  <c:v>42</c:v>
                </c:pt>
                <c:pt idx="4">
                  <c:v>40.764331210191123</c:v>
                </c:pt>
                <c:pt idx="5">
                  <c:v>36.942675159235634</c:v>
                </c:pt>
                <c:pt idx="6">
                  <c:v>25</c:v>
                </c:pt>
                <c:pt idx="7">
                  <c:v>44.444444444444386</c:v>
                </c:pt>
                <c:pt idx="8">
                  <c:v>32</c:v>
                </c:pt>
                <c:pt idx="9">
                  <c:v>38.181818181818159</c:v>
                </c:pt>
                <c:pt idx="10">
                  <c:v>54.901960784313701</c:v>
                </c:pt>
                <c:pt idx="11">
                  <c:v>38.461538461538446</c:v>
                </c:pt>
              </c:numCache>
            </c:numRef>
          </c:val>
        </c:ser>
        <c:ser>
          <c:idx val="1"/>
          <c:order val="1"/>
          <c:tx>
            <c:strRef>
              <c:f>Sheet2!$N$3</c:f>
              <c:strCache>
                <c:ptCount val="1"/>
                <c:pt idx="0">
                  <c:v>魚介類</c:v>
                </c:pt>
              </c:strCache>
            </c:strRef>
          </c:tx>
          <c:cat>
            <c:strRef>
              <c:f>Sheet2!$L$4:$L$15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Sheet2!$N$4:$N$15</c:f>
              <c:numCache>
                <c:formatCode>0.0_ </c:formatCode>
                <c:ptCount val="12"/>
                <c:pt idx="0">
                  <c:v>7.9617834394904454</c:v>
                </c:pt>
                <c:pt idx="1">
                  <c:v>7.5342465753424674</c:v>
                </c:pt>
                <c:pt idx="2">
                  <c:v>5.8823529411764675</c:v>
                </c:pt>
                <c:pt idx="3">
                  <c:v>10</c:v>
                </c:pt>
                <c:pt idx="4">
                  <c:v>12.101910828025478</c:v>
                </c:pt>
                <c:pt idx="5">
                  <c:v>3.8216560509554141</c:v>
                </c:pt>
                <c:pt idx="6">
                  <c:v>1.9230769230769245</c:v>
                </c:pt>
                <c:pt idx="7">
                  <c:v>9.259259259259272</c:v>
                </c:pt>
                <c:pt idx="8">
                  <c:v>8</c:v>
                </c:pt>
                <c:pt idx="9">
                  <c:v>12.727272727272712</c:v>
                </c:pt>
                <c:pt idx="10">
                  <c:v>3.9215686274509798</c:v>
                </c:pt>
                <c:pt idx="11">
                  <c:v>11.538461538461538</c:v>
                </c:pt>
              </c:numCache>
            </c:numRef>
          </c:val>
        </c:ser>
        <c:ser>
          <c:idx val="2"/>
          <c:order val="2"/>
          <c:tx>
            <c:strRef>
              <c:f>Sheet2!$O$3</c:f>
              <c:strCache>
                <c:ptCount val="1"/>
                <c:pt idx="0">
                  <c:v>野菜類</c:v>
                </c:pt>
              </c:strCache>
            </c:strRef>
          </c:tx>
          <c:cat>
            <c:strRef>
              <c:f>Sheet2!$L$4:$L$15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Sheet2!$O$4:$O$15</c:f>
              <c:numCache>
                <c:formatCode>0.0_ </c:formatCode>
                <c:ptCount val="12"/>
                <c:pt idx="0">
                  <c:v>54.140127388535056</c:v>
                </c:pt>
                <c:pt idx="1">
                  <c:v>55.479452054794493</c:v>
                </c:pt>
                <c:pt idx="2">
                  <c:v>52.941176470588225</c:v>
                </c:pt>
                <c:pt idx="3">
                  <c:v>53</c:v>
                </c:pt>
                <c:pt idx="4">
                  <c:v>49.681528662420384</c:v>
                </c:pt>
                <c:pt idx="5">
                  <c:v>58.598726114649679</c:v>
                </c:pt>
                <c:pt idx="6">
                  <c:v>51.923076923076955</c:v>
                </c:pt>
                <c:pt idx="7">
                  <c:v>50</c:v>
                </c:pt>
                <c:pt idx="8">
                  <c:v>44</c:v>
                </c:pt>
                <c:pt idx="9">
                  <c:v>50.909090909090907</c:v>
                </c:pt>
                <c:pt idx="10">
                  <c:v>70.588235294117666</c:v>
                </c:pt>
                <c:pt idx="11">
                  <c:v>57.692307692307686</c:v>
                </c:pt>
              </c:numCache>
            </c:numRef>
          </c:val>
        </c:ser>
        <c:ser>
          <c:idx val="3"/>
          <c:order val="3"/>
          <c:tx>
            <c:strRef>
              <c:f>Sheet2!$P$3</c:f>
              <c:strCache>
                <c:ptCount val="1"/>
                <c:pt idx="0">
                  <c:v>卵</c:v>
                </c:pt>
              </c:strCache>
            </c:strRef>
          </c:tx>
          <c:cat>
            <c:strRef>
              <c:f>Sheet2!$L$4:$L$15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Sheet2!$P$4:$P$15</c:f>
              <c:numCache>
                <c:formatCode>0.0_ </c:formatCode>
                <c:ptCount val="12"/>
                <c:pt idx="0">
                  <c:v>64.331210191082803</c:v>
                </c:pt>
                <c:pt idx="1">
                  <c:v>65.068493150684816</c:v>
                </c:pt>
                <c:pt idx="2">
                  <c:v>63.235294117647044</c:v>
                </c:pt>
                <c:pt idx="3">
                  <c:v>64</c:v>
                </c:pt>
                <c:pt idx="4">
                  <c:v>60.509554140127413</c:v>
                </c:pt>
                <c:pt idx="5">
                  <c:v>68.152866242038158</c:v>
                </c:pt>
                <c:pt idx="6">
                  <c:v>65.384615384615444</c:v>
                </c:pt>
                <c:pt idx="7">
                  <c:v>68.518518518518519</c:v>
                </c:pt>
                <c:pt idx="8">
                  <c:v>60</c:v>
                </c:pt>
                <c:pt idx="9">
                  <c:v>63.636363636363626</c:v>
                </c:pt>
                <c:pt idx="10">
                  <c:v>68.627450980392197</c:v>
                </c:pt>
                <c:pt idx="11">
                  <c:v>59.615384615384578</c:v>
                </c:pt>
              </c:numCache>
            </c:numRef>
          </c:val>
        </c:ser>
        <c:ser>
          <c:idx val="4"/>
          <c:order val="4"/>
          <c:tx>
            <c:strRef>
              <c:f>Sheet2!$Q$3</c:f>
              <c:strCache>
                <c:ptCount val="1"/>
                <c:pt idx="0">
                  <c:v>やくみ</c:v>
                </c:pt>
              </c:strCache>
            </c:strRef>
          </c:tx>
          <c:cat>
            <c:strRef>
              <c:f>Sheet2!$L$4:$L$15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Sheet2!$Q$4:$Q$15</c:f>
              <c:numCache>
                <c:formatCode>0.0_ </c:formatCode>
                <c:ptCount val="12"/>
                <c:pt idx="0">
                  <c:v>79.617834394904449</c:v>
                </c:pt>
                <c:pt idx="1">
                  <c:v>78.082191780821859</c:v>
                </c:pt>
                <c:pt idx="2">
                  <c:v>80.882352941176478</c:v>
                </c:pt>
                <c:pt idx="3">
                  <c:v>81</c:v>
                </c:pt>
                <c:pt idx="4">
                  <c:v>78.343949044585983</c:v>
                </c:pt>
                <c:pt idx="5">
                  <c:v>80.891719745222986</c:v>
                </c:pt>
                <c:pt idx="6">
                  <c:v>59.615384615384578</c:v>
                </c:pt>
                <c:pt idx="7">
                  <c:v>77.777777777777729</c:v>
                </c:pt>
                <c:pt idx="8">
                  <c:v>84</c:v>
                </c:pt>
                <c:pt idx="9">
                  <c:v>85.454545454545467</c:v>
                </c:pt>
                <c:pt idx="10">
                  <c:v>84.313725490196077</c:v>
                </c:pt>
                <c:pt idx="11">
                  <c:v>86.538461538461448</c:v>
                </c:pt>
              </c:numCache>
            </c:numRef>
          </c:val>
        </c:ser>
        <c:ser>
          <c:idx val="5"/>
          <c:order val="5"/>
          <c:tx>
            <c:strRef>
              <c:f>Sheet2!$R$3</c:f>
              <c:strCache>
                <c:ptCount val="1"/>
                <c:pt idx="0">
                  <c:v>ねりもの類</c:v>
                </c:pt>
              </c:strCache>
            </c:strRef>
          </c:tx>
          <c:cat>
            <c:strRef>
              <c:f>Sheet2!$L$4:$L$15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Sheet2!$R$4:$R$15</c:f>
              <c:numCache>
                <c:formatCode>0.0_ </c:formatCode>
                <c:ptCount val="12"/>
                <c:pt idx="0">
                  <c:v>23.56687898089173</c:v>
                </c:pt>
                <c:pt idx="1">
                  <c:v>23.287671232876697</c:v>
                </c:pt>
                <c:pt idx="2">
                  <c:v>22.058823529411764</c:v>
                </c:pt>
                <c:pt idx="3">
                  <c:v>25</c:v>
                </c:pt>
                <c:pt idx="4">
                  <c:v>19.745222929936283</c:v>
                </c:pt>
                <c:pt idx="5">
                  <c:v>27.388535031847116</c:v>
                </c:pt>
                <c:pt idx="6">
                  <c:v>13.461538461538462</c:v>
                </c:pt>
                <c:pt idx="7">
                  <c:v>25.92592592592591</c:v>
                </c:pt>
                <c:pt idx="8">
                  <c:v>8</c:v>
                </c:pt>
                <c:pt idx="9">
                  <c:v>16.363636363636349</c:v>
                </c:pt>
                <c:pt idx="10">
                  <c:v>41.17647058823529</c:v>
                </c:pt>
                <c:pt idx="11">
                  <c:v>36.538461538461526</c:v>
                </c:pt>
              </c:numCache>
            </c:numRef>
          </c:val>
        </c:ser>
        <c:ser>
          <c:idx val="6"/>
          <c:order val="6"/>
          <c:tx>
            <c:strRef>
              <c:f>Sheet2!$S$3</c:f>
              <c:strCache>
                <c:ptCount val="1"/>
                <c:pt idx="0">
                  <c:v>海藻類</c:v>
                </c:pt>
              </c:strCache>
            </c:strRef>
          </c:tx>
          <c:cat>
            <c:strRef>
              <c:f>Sheet2!$L$4:$L$15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Sheet2!$S$4:$S$15</c:f>
              <c:numCache>
                <c:formatCode>0.0_ </c:formatCode>
                <c:ptCount val="12"/>
                <c:pt idx="0">
                  <c:v>35.350318471337523</c:v>
                </c:pt>
                <c:pt idx="1">
                  <c:v>40.410958904109613</c:v>
                </c:pt>
                <c:pt idx="2">
                  <c:v>26.47058823529412</c:v>
                </c:pt>
                <c:pt idx="3">
                  <c:v>34</c:v>
                </c:pt>
                <c:pt idx="4">
                  <c:v>28.02547770700637</c:v>
                </c:pt>
                <c:pt idx="5">
                  <c:v>42.675159235668829</c:v>
                </c:pt>
                <c:pt idx="6">
                  <c:v>30.76923076923077</c:v>
                </c:pt>
                <c:pt idx="7">
                  <c:v>38.888888888888893</c:v>
                </c:pt>
                <c:pt idx="8">
                  <c:v>26</c:v>
                </c:pt>
                <c:pt idx="9">
                  <c:v>30.909090909090907</c:v>
                </c:pt>
                <c:pt idx="10">
                  <c:v>47.058823529411754</c:v>
                </c:pt>
                <c:pt idx="11">
                  <c:v>38.461538461538446</c:v>
                </c:pt>
              </c:numCache>
            </c:numRef>
          </c:val>
        </c:ser>
        <c:ser>
          <c:idx val="7"/>
          <c:order val="7"/>
          <c:tx>
            <c:strRef>
              <c:f>Sheet2!$T$3</c:f>
              <c:strCache>
                <c:ptCount val="1"/>
                <c:pt idx="0">
                  <c:v>その他</c:v>
                </c:pt>
              </c:strCache>
            </c:strRef>
          </c:tx>
          <c:cat>
            <c:strRef>
              <c:f>Sheet2!$L$4:$L$15</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Sheet2!$T$4:$T$15</c:f>
              <c:numCache>
                <c:formatCode>0.0_ </c:formatCode>
                <c:ptCount val="12"/>
                <c:pt idx="0">
                  <c:v>16.242038216560491</c:v>
                </c:pt>
                <c:pt idx="1">
                  <c:v>20.547945205479451</c:v>
                </c:pt>
                <c:pt idx="2">
                  <c:v>11.76470588235294</c:v>
                </c:pt>
                <c:pt idx="3">
                  <c:v>13</c:v>
                </c:pt>
                <c:pt idx="4">
                  <c:v>14.012738853503192</c:v>
                </c:pt>
                <c:pt idx="5">
                  <c:v>18.471337579617817</c:v>
                </c:pt>
                <c:pt idx="6">
                  <c:v>11.538461538461538</c:v>
                </c:pt>
                <c:pt idx="7">
                  <c:v>14.81481481481482</c:v>
                </c:pt>
                <c:pt idx="8">
                  <c:v>16</c:v>
                </c:pt>
                <c:pt idx="9">
                  <c:v>25.454545454545453</c:v>
                </c:pt>
                <c:pt idx="10">
                  <c:v>17.647058823529427</c:v>
                </c:pt>
                <c:pt idx="11">
                  <c:v>11.538461538461538</c:v>
                </c:pt>
              </c:numCache>
            </c:numRef>
          </c:val>
        </c:ser>
        <c:marker val="1"/>
        <c:axId val="246924416"/>
        <c:axId val="246925952"/>
      </c:lineChart>
      <c:catAx>
        <c:axId val="246924416"/>
        <c:scaling>
          <c:orientation val="minMax"/>
        </c:scaling>
        <c:axPos val="b"/>
        <c:tickLblPos val="nextTo"/>
        <c:crossAx val="246925952"/>
        <c:crosses val="autoZero"/>
        <c:auto val="1"/>
        <c:lblAlgn val="ctr"/>
        <c:lblOffset val="100"/>
      </c:catAx>
      <c:valAx>
        <c:axId val="246925952"/>
        <c:scaling>
          <c:orientation val="minMax"/>
        </c:scaling>
        <c:axPos val="l"/>
        <c:majorGridlines/>
        <c:numFmt formatCode="0.0_ " sourceLinked="1"/>
        <c:tickLblPos val="nextTo"/>
        <c:crossAx val="246924416"/>
        <c:crosses val="autoZero"/>
        <c:crossBetween val="between"/>
      </c:valAx>
    </c:plotArea>
    <c:legend>
      <c:legendPos val="r"/>
    </c:legend>
    <c:plotVisOnly val="1"/>
  </c:chart>
  <c:txPr>
    <a:bodyPr/>
    <a:lstStyle/>
    <a:p>
      <a:pPr>
        <a:defRPr sz="800"/>
      </a:pPr>
      <a:endParaRPr lang="ja-JP"/>
    </a:p>
  </c:txPr>
  <c:externalData r:id="rId1"/>
</c:chartSpace>
</file>

<file path=ppt/charts/chart77.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Sheet2!$M$44</c:f>
              <c:strCache>
                <c:ptCount val="1"/>
                <c:pt idx="0">
                  <c:v>2005年※</c:v>
                </c:pt>
              </c:strCache>
            </c:strRef>
          </c:tx>
          <c:cat>
            <c:strRef>
              <c:f>Sheet2!$L$45:$L$52</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Sheet2!$M$45:$M$52</c:f>
              <c:numCache>
                <c:formatCode>0.0;_턂</c:formatCode>
                <c:ptCount val="8"/>
                <c:pt idx="0">
                  <c:v>34</c:v>
                </c:pt>
                <c:pt idx="1">
                  <c:v>9.5</c:v>
                </c:pt>
                <c:pt idx="2">
                  <c:v>58</c:v>
                </c:pt>
                <c:pt idx="3">
                  <c:v>66</c:v>
                </c:pt>
                <c:pt idx="4">
                  <c:v>78.5</c:v>
                </c:pt>
                <c:pt idx="5">
                  <c:v>14.5</c:v>
                </c:pt>
                <c:pt idx="6" formatCode="0.0_ ">
                  <c:v>32.5</c:v>
                </c:pt>
                <c:pt idx="7" formatCode="0.0_ ">
                  <c:v>8</c:v>
                </c:pt>
              </c:numCache>
            </c:numRef>
          </c:val>
        </c:ser>
        <c:ser>
          <c:idx val="1"/>
          <c:order val="1"/>
          <c:tx>
            <c:strRef>
              <c:f>Sheet2!$N$44</c:f>
              <c:strCache>
                <c:ptCount val="1"/>
                <c:pt idx="0">
                  <c:v>2009年※</c:v>
                </c:pt>
              </c:strCache>
            </c:strRef>
          </c:tx>
          <c:cat>
            <c:strRef>
              <c:f>Sheet2!$L$45:$L$52</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Sheet2!$N$45:$N$52</c:f>
              <c:numCache>
                <c:formatCode>0.0;_턂</c:formatCode>
                <c:ptCount val="8"/>
                <c:pt idx="0">
                  <c:v>33.5</c:v>
                </c:pt>
                <c:pt idx="1">
                  <c:v>8.5</c:v>
                </c:pt>
                <c:pt idx="2">
                  <c:v>59.5</c:v>
                </c:pt>
                <c:pt idx="3">
                  <c:v>63</c:v>
                </c:pt>
                <c:pt idx="4">
                  <c:v>76.5</c:v>
                </c:pt>
                <c:pt idx="5">
                  <c:v>12.5</c:v>
                </c:pt>
                <c:pt idx="6" formatCode="0.0_ ">
                  <c:v>34</c:v>
                </c:pt>
                <c:pt idx="7" formatCode="0.0_ ">
                  <c:v>7.5</c:v>
                </c:pt>
              </c:numCache>
            </c:numRef>
          </c:val>
        </c:ser>
        <c:ser>
          <c:idx val="2"/>
          <c:order val="2"/>
          <c:tx>
            <c:strRef>
              <c:f>Sheet2!$O$44</c:f>
              <c:strCache>
                <c:ptCount val="1"/>
                <c:pt idx="0">
                  <c:v>2012年</c:v>
                </c:pt>
              </c:strCache>
            </c:strRef>
          </c:tx>
          <c:cat>
            <c:strRef>
              <c:f>Sheet2!$L$45:$L$52</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Sheet2!$O$45:$O$52</c:f>
              <c:numCache>
                <c:formatCode>0.0;_턂</c:formatCode>
                <c:ptCount val="8"/>
                <c:pt idx="0">
                  <c:v>21.111111111111125</c:v>
                </c:pt>
                <c:pt idx="1">
                  <c:v>7.7777777777777777</c:v>
                </c:pt>
                <c:pt idx="2">
                  <c:v>37.22222222222225</c:v>
                </c:pt>
                <c:pt idx="3">
                  <c:v>37.777777777777779</c:v>
                </c:pt>
                <c:pt idx="4">
                  <c:v>80</c:v>
                </c:pt>
                <c:pt idx="5">
                  <c:v>16.111111111111125</c:v>
                </c:pt>
                <c:pt idx="6">
                  <c:v>37.777777777777779</c:v>
                </c:pt>
                <c:pt idx="7">
                  <c:v>14.444444444444446</c:v>
                </c:pt>
              </c:numCache>
            </c:numRef>
          </c:val>
        </c:ser>
        <c:axId val="220545024"/>
        <c:axId val="220546560"/>
      </c:barChart>
      <c:catAx>
        <c:axId val="220545024"/>
        <c:scaling>
          <c:orientation val="minMax"/>
        </c:scaling>
        <c:axPos val="b"/>
        <c:tickLblPos val="nextTo"/>
        <c:crossAx val="220546560"/>
        <c:crosses val="autoZero"/>
        <c:auto val="1"/>
        <c:lblAlgn val="ctr"/>
        <c:lblOffset val="100"/>
      </c:catAx>
      <c:valAx>
        <c:axId val="220546560"/>
        <c:scaling>
          <c:orientation val="minMax"/>
        </c:scaling>
        <c:axPos val="l"/>
        <c:majorGridlines/>
        <c:numFmt formatCode="0.0;_턂" sourceLinked="1"/>
        <c:tickLblPos val="nextTo"/>
        <c:crossAx val="220545024"/>
        <c:crosses val="autoZero"/>
        <c:crossBetween val="between"/>
      </c:valAx>
    </c:plotArea>
    <c:legend>
      <c:legendPos val="r"/>
    </c:legend>
    <c:plotVisOnly val="1"/>
  </c:chart>
  <c:txPr>
    <a:bodyPr/>
    <a:lstStyle/>
    <a:p>
      <a:pPr>
        <a:defRPr sz="800"/>
      </a:pPr>
      <a:endParaRPr lang="ja-JP"/>
    </a:p>
  </c:txPr>
  <c:externalData r:id="rId1"/>
</c:chartSpace>
</file>

<file path=ppt/charts/chart78.xml><?xml version="1.0" encoding="utf-8"?>
<c:chartSpace xmlns:c="http://schemas.openxmlformats.org/drawingml/2006/chart" xmlns:a="http://schemas.openxmlformats.org/drawingml/2006/main" xmlns:r="http://schemas.openxmlformats.org/officeDocument/2006/relationships">
  <c:date1904 val="1"/>
  <c:lang val="ja-JP"/>
  <c:chart>
    <c:plotArea>
      <c:layout/>
      <c:lineChart>
        <c:grouping val="standard"/>
        <c:ser>
          <c:idx val="0"/>
          <c:order val="0"/>
          <c:tx>
            <c:strRef>
              <c:f>Sheet2!$M$30</c:f>
              <c:strCache>
                <c:ptCount val="1"/>
                <c:pt idx="0">
                  <c:v>肉類</c:v>
                </c:pt>
              </c:strCache>
            </c:strRef>
          </c:tx>
          <c:cat>
            <c:strRef>
              <c:f>Sheet2!$L$31:$L$42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Sheet2!$M$31:$M$42</c:f>
              <c:numCache>
                <c:formatCode>0.0_ </c:formatCode>
                <c:ptCount val="12"/>
                <c:pt idx="0">
                  <c:v>21.111111111111125</c:v>
                </c:pt>
                <c:pt idx="1">
                  <c:v>24.468085106382979</c:v>
                </c:pt>
                <c:pt idx="2">
                  <c:v>16.216216216216218</c:v>
                </c:pt>
                <c:pt idx="3">
                  <c:v>18.367346938775487</c:v>
                </c:pt>
                <c:pt idx="4">
                  <c:v>20</c:v>
                </c:pt>
                <c:pt idx="5">
                  <c:v>22.5</c:v>
                </c:pt>
                <c:pt idx="6">
                  <c:v>12.903225806451612</c:v>
                </c:pt>
                <c:pt idx="7">
                  <c:v>32.258064516129032</c:v>
                </c:pt>
                <c:pt idx="8">
                  <c:v>17.647058823529427</c:v>
                </c:pt>
                <c:pt idx="9">
                  <c:v>21.875</c:v>
                </c:pt>
                <c:pt idx="10">
                  <c:v>25</c:v>
                </c:pt>
                <c:pt idx="11">
                  <c:v>16.216216216216218</c:v>
                </c:pt>
              </c:numCache>
            </c:numRef>
          </c:val>
        </c:ser>
        <c:ser>
          <c:idx val="1"/>
          <c:order val="1"/>
          <c:tx>
            <c:strRef>
              <c:f>Sheet2!$N$30</c:f>
              <c:strCache>
                <c:ptCount val="1"/>
                <c:pt idx="0">
                  <c:v>魚介類</c:v>
                </c:pt>
              </c:strCache>
            </c:strRef>
          </c:tx>
          <c:cat>
            <c:strRef>
              <c:f>Sheet2!$L$31:$L$42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Sheet2!$N$31:$N$42</c:f>
              <c:numCache>
                <c:formatCode>0.0_ </c:formatCode>
                <c:ptCount val="12"/>
                <c:pt idx="0">
                  <c:v>7.7777777777777777</c:v>
                </c:pt>
                <c:pt idx="1">
                  <c:v>9.5744680851063837</c:v>
                </c:pt>
                <c:pt idx="2">
                  <c:v>2.7027027027027044</c:v>
                </c:pt>
                <c:pt idx="3">
                  <c:v>8.1632653061224492</c:v>
                </c:pt>
                <c:pt idx="4">
                  <c:v>9</c:v>
                </c:pt>
                <c:pt idx="5">
                  <c:v>6.25</c:v>
                </c:pt>
                <c:pt idx="6">
                  <c:v>0</c:v>
                </c:pt>
                <c:pt idx="7">
                  <c:v>6.4516129032258096</c:v>
                </c:pt>
                <c:pt idx="8">
                  <c:v>17.647058823529427</c:v>
                </c:pt>
                <c:pt idx="9">
                  <c:v>6.25</c:v>
                </c:pt>
                <c:pt idx="10">
                  <c:v>12.5</c:v>
                </c:pt>
                <c:pt idx="11">
                  <c:v>8.1081081081081017</c:v>
                </c:pt>
              </c:numCache>
            </c:numRef>
          </c:val>
        </c:ser>
        <c:ser>
          <c:idx val="2"/>
          <c:order val="2"/>
          <c:tx>
            <c:strRef>
              <c:f>Sheet2!$O$30</c:f>
              <c:strCache>
                <c:ptCount val="1"/>
                <c:pt idx="0">
                  <c:v>野菜類</c:v>
                </c:pt>
              </c:strCache>
            </c:strRef>
          </c:tx>
          <c:cat>
            <c:strRef>
              <c:f>Sheet2!$L$31:$L$42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Sheet2!$O$31:$O$42</c:f>
              <c:numCache>
                <c:formatCode>0.0_ </c:formatCode>
                <c:ptCount val="12"/>
                <c:pt idx="0">
                  <c:v>37.22222222222225</c:v>
                </c:pt>
                <c:pt idx="1">
                  <c:v>39.361702127659576</c:v>
                </c:pt>
                <c:pt idx="2">
                  <c:v>32.432432432432435</c:v>
                </c:pt>
                <c:pt idx="3">
                  <c:v>36.734693877551031</c:v>
                </c:pt>
                <c:pt idx="4">
                  <c:v>32</c:v>
                </c:pt>
                <c:pt idx="5">
                  <c:v>43.75</c:v>
                </c:pt>
                <c:pt idx="6">
                  <c:v>32.258064516129032</c:v>
                </c:pt>
                <c:pt idx="7">
                  <c:v>32.258064516129032</c:v>
                </c:pt>
                <c:pt idx="8">
                  <c:v>23.52941176470588</c:v>
                </c:pt>
                <c:pt idx="9">
                  <c:v>28.125</c:v>
                </c:pt>
                <c:pt idx="10">
                  <c:v>50</c:v>
                </c:pt>
                <c:pt idx="11">
                  <c:v>48.648648648648646</c:v>
                </c:pt>
              </c:numCache>
            </c:numRef>
          </c:val>
        </c:ser>
        <c:ser>
          <c:idx val="3"/>
          <c:order val="3"/>
          <c:tx>
            <c:strRef>
              <c:f>Sheet2!$P$30</c:f>
              <c:strCache>
                <c:ptCount val="1"/>
                <c:pt idx="0">
                  <c:v>卵</c:v>
                </c:pt>
              </c:strCache>
            </c:strRef>
          </c:tx>
          <c:cat>
            <c:strRef>
              <c:f>Sheet2!$L$31:$L$42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Sheet2!$P$31:$P$42</c:f>
              <c:numCache>
                <c:formatCode>0.0_ </c:formatCode>
                <c:ptCount val="12"/>
                <c:pt idx="0">
                  <c:v>37.777777777777779</c:v>
                </c:pt>
                <c:pt idx="1">
                  <c:v>45.744680851063791</c:v>
                </c:pt>
                <c:pt idx="2">
                  <c:v>27.027027027027028</c:v>
                </c:pt>
                <c:pt idx="3">
                  <c:v>30.612244897959183</c:v>
                </c:pt>
                <c:pt idx="4">
                  <c:v>33</c:v>
                </c:pt>
                <c:pt idx="5">
                  <c:v>43.75</c:v>
                </c:pt>
                <c:pt idx="6">
                  <c:v>41.935483870967751</c:v>
                </c:pt>
                <c:pt idx="7">
                  <c:v>32.258064516129032</c:v>
                </c:pt>
                <c:pt idx="8">
                  <c:v>41.17647058823529</c:v>
                </c:pt>
                <c:pt idx="9">
                  <c:v>37.5</c:v>
                </c:pt>
                <c:pt idx="10">
                  <c:v>34.375</c:v>
                </c:pt>
                <c:pt idx="11">
                  <c:v>40.54054054054054</c:v>
                </c:pt>
              </c:numCache>
            </c:numRef>
          </c:val>
        </c:ser>
        <c:ser>
          <c:idx val="4"/>
          <c:order val="4"/>
          <c:tx>
            <c:strRef>
              <c:f>Sheet2!$Q$30</c:f>
              <c:strCache>
                <c:ptCount val="1"/>
                <c:pt idx="0">
                  <c:v>やくみ</c:v>
                </c:pt>
              </c:strCache>
            </c:strRef>
          </c:tx>
          <c:cat>
            <c:strRef>
              <c:f>Sheet2!$L$31:$L$42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Sheet2!$Q$31:$Q$42</c:f>
              <c:numCache>
                <c:formatCode>0.0_ </c:formatCode>
                <c:ptCount val="12"/>
                <c:pt idx="0">
                  <c:v>80</c:v>
                </c:pt>
                <c:pt idx="1">
                  <c:v>78.723404255319167</c:v>
                </c:pt>
                <c:pt idx="2">
                  <c:v>78.378378378378258</c:v>
                </c:pt>
                <c:pt idx="3">
                  <c:v>83.673469387755048</c:v>
                </c:pt>
                <c:pt idx="4">
                  <c:v>78</c:v>
                </c:pt>
                <c:pt idx="5">
                  <c:v>82.5</c:v>
                </c:pt>
                <c:pt idx="6">
                  <c:v>67.741935483871046</c:v>
                </c:pt>
                <c:pt idx="7">
                  <c:v>83.870967741935502</c:v>
                </c:pt>
                <c:pt idx="8">
                  <c:v>94.117647058823508</c:v>
                </c:pt>
                <c:pt idx="9">
                  <c:v>84.374999999999986</c:v>
                </c:pt>
                <c:pt idx="10">
                  <c:v>81.25</c:v>
                </c:pt>
                <c:pt idx="11">
                  <c:v>75.675675675675649</c:v>
                </c:pt>
              </c:numCache>
            </c:numRef>
          </c:val>
        </c:ser>
        <c:ser>
          <c:idx val="5"/>
          <c:order val="5"/>
          <c:tx>
            <c:strRef>
              <c:f>Sheet2!$R$30</c:f>
              <c:strCache>
                <c:ptCount val="1"/>
                <c:pt idx="0">
                  <c:v>ねりもの類</c:v>
                </c:pt>
              </c:strCache>
            </c:strRef>
          </c:tx>
          <c:cat>
            <c:strRef>
              <c:f>Sheet2!$L$31:$L$42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Sheet2!$R$31:$R$42</c:f>
              <c:numCache>
                <c:formatCode>0.0_ </c:formatCode>
                <c:ptCount val="12"/>
                <c:pt idx="0">
                  <c:v>16.111111111111125</c:v>
                </c:pt>
                <c:pt idx="1">
                  <c:v>13.829787234042561</c:v>
                </c:pt>
                <c:pt idx="2">
                  <c:v>13.513513513513514</c:v>
                </c:pt>
                <c:pt idx="3">
                  <c:v>22.448979591836729</c:v>
                </c:pt>
                <c:pt idx="4">
                  <c:v>10</c:v>
                </c:pt>
                <c:pt idx="5">
                  <c:v>23.75</c:v>
                </c:pt>
                <c:pt idx="6">
                  <c:v>3.2258064516129048</c:v>
                </c:pt>
                <c:pt idx="7">
                  <c:v>12.903225806451612</c:v>
                </c:pt>
                <c:pt idx="8">
                  <c:v>0</c:v>
                </c:pt>
                <c:pt idx="9">
                  <c:v>6.25</c:v>
                </c:pt>
                <c:pt idx="10">
                  <c:v>34.375</c:v>
                </c:pt>
                <c:pt idx="11">
                  <c:v>29.729729729729712</c:v>
                </c:pt>
              </c:numCache>
            </c:numRef>
          </c:val>
        </c:ser>
        <c:ser>
          <c:idx val="6"/>
          <c:order val="6"/>
          <c:tx>
            <c:strRef>
              <c:f>Sheet2!$S$30</c:f>
              <c:strCache>
                <c:ptCount val="1"/>
                <c:pt idx="0">
                  <c:v>海藻類</c:v>
                </c:pt>
              </c:strCache>
            </c:strRef>
          </c:tx>
          <c:cat>
            <c:strRef>
              <c:f>Sheet2!$L$31:$L$42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Sheet2!$S$31:$S$42</c:f>
              <c:numCache>
                <c:formatCode>0.0_ </c:formatCode>
                <c:ptCount val="12"/>
                <c:pt idx="0">
                  <c:v>37.777777777777779</c:v>
                </c:pt>
                <c:pt idx="1">
                  <c:v>44.680851063829785</c:v>
                </c:pt>
                <c:pt idx="2">
                  <c:v>18.91891891891893</c:v>
                </c:pt>
                <c:pt idx="3">
                  <c:v>38.775510204081677</c:v>
                </c:pt>
                <c:pt idx="4">
                  <c:v>34</c:v>
                </c:pt>
                <c:pt idx="5">
                  <c:v>42.5</c:v>
                </c:pt>
                <c:pt idx="6">
                  <c:v>35.483870967741908</c:v>
                </c:pt>
                <c:pt idx="7">
                  <c:v>32.258064516129032</c:v>
                </c:pt>
                <c:pt idx="8">
                  <c:v>11.76470588235294</c:v>
                </c:pt>
                <c:pt idx="9">
                  <c:v>37.5</c:v>
                </c:pt>
                <c:pt idx="10">
                  <c:v>56.25</c:v>
                </c:pt>
                <c:pt idx="11">
                  <c:v>40.54054054054054</c:v>
                </c:pt>
              </c:numCache>
            </c:numRef>
          </c:val>
        </c:ser>
        <c:ser>
          <c:idx val="7"/>
          <c:order val="7"/>
          <c:tx>
            <c:strRef>
              <c:f>Sheet2!$T$30</c:f>
              <c:strCache>
                <c:ptCount val="1"/>
                <c:pt idx="0">
                  <c:v>その他</c:v>
                </c:pt>
              </c:strCache>
            </c:strRef>
          </c:tx>
          <c:cat>
            <c:strRef>
              <c:f>Sheet2!$L$31:$L$42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Sheet2!$T$31:$T$42</c:f>
              <c:numCache>
                <c:formatCode>0.0_ </c:formatCode>
                <c:ptCount val="12"/>
                <c:pt idx="0">
                  <c:v>14.444444444444446</c:v>
                </c:pt>
                <c:pt idx="1">
                  <c:v>14.893617021276595</c:v>
                </c:pt>
                <c:pt idx="2">
                  <c:v>13.513513513513514</c:v>
                </c:pt>
                <c:pt idx="3">
                  <c:v>14.285714285714286</c:v>
                </c:pt>
                <c:pt idx="4">
                  <c:v>12</c:v>
                </c:pt>
                <c:pt idx="5">
                  <c:v>17.5</c:v>
                </c:pt>
                <c:pt idx="6">
                  <c:v>0</c:v>
                </c:pt>
                <c:pt idx="7">
                  <c:v>16.129032258064516</c:v>
                </c:pt>
                <c:pt idx="8">
                  <c:v>11.76470588235294</c:v>
                </c:pt>
                <c:pt idx="9">
                  <c:v>31.25</c:v>
                </c:pt>
                <c:pt idx="10">
                  <c:v>15.625</c:v>
                </c:pt>
                <c:pt idx="11">
                  <c:v>10.810810810810812</c:v>
                </c:pt>
              </c:numCache>
            </c:numRef>
          </c:val>
        </c:ser>
        <c:marker val="1"/>
        <c:axId val="220469504"/>
        <c:axId val="220475392"/>
      </c:lineChart>
      <c:catAx>
        <c:axId val="220469504"/>
        <c:scaling>
          <c:orientation val="minMax"/>
        </c:scaling>
        <c:axPos val="b"/>
        <c:tickLblPos val="nextTo"/>
        <c:crossAx val="220475392"/>
        <c:crosses val="autoZero"/>
        <c:auto val="1"/>
        <c:lblAlgn val="ctr"/>
        <c:lblOffset val="100"/>
      </c:catAx>
      <c:valAx>
        <c:axId val="220475392"/>
        <c:scaling>
          <c:orientation val="minMax"/>
        </c:scaling>
        <c:axPos val="l"/>
        <c:majorGridlines/>
        <c:numFmt formatCode="0.0_ " sourceLinked="1"/>
        <c:tickLblPos val="nextTo"/>
        <c:crossAx val="220469504"/>
        <c:crosses val="autoZero"/>
        <c:crossBetween val="between"/>
      </c:valAx>
    </c:plotArea>
    <c:legend>
      <c:legendPos val="r"/>
    </c:legend>
    <c:plotVisOnly val="1"/>
  </c:chart>
  <c:txPr>
    <a:bodyPr/>
    <a:lstStyle/>
    <a:p>
      <a:pPr>
        <a:defRPr sz="800"/>
      </a:pPr>
      <a:endParaRPr lang="ja-JP"/>
    </a:p>
  </c:txPr>
  <c:externalData r:id="rId1"/>
</c:chartSpace>
</file>

<file path=ppt/charts/chart79.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Sheet2!$M$71</c:f>
              <c:strCache>
                <c:ptCount val="1"/>
                <c:pt idx="0">
                  <c:v>2005年※</c:v>
                </c:pt>
              </c:strCache>
            </c:strRef>
          </c:tx>
          <c:cat>
            <c:strRef>
              <c:f>Sheet2!$L$72:$L$79</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Sheet2!$M$72:$M$79</c:f>
              <c:numCache>
                <c:formatCode>0.0;_턂</c:formatCode>
                <c:ptCount val="8"/>
                <c:pt idx="0">
                  <c:v>34</c:v>
                </c:pt>
                <c:pt idx="1">
                  <c:v>9.5</c:v>
                </c:pt>
                <c:pt idx="2">
                  <c:v>58</c:v>
                </c:pt>
                <c:pt idx="3">
                  <c:v>66</c:v>
                </c:pt>
                <c:pt idx="4">
                  <c:v>78.5</c:v>
                </c:pt>
                <c:pt idx="5">
                  <c:v>14.5</c:v>
                </c:pt>
                <c:pt idx="6" formatCode="0.0_ ">
                  <c:v>32.5</c:v>
                </c:pt>
                <c:pt idx="7" formatCode="0.0_ ">
                  <c:v>8</c:v>
                </c:pt>
              </c:numCache>
            </c:numRef>
          </c:val>
        </c:ser>
        <c:ser>
          <c:idx val="1"/>
          <c:order val="1"/>
          <c:tx>
            <c:strRef>
              <c:f>Sheet2!$N$71</c:f>
              <c:strCache>
                <c:ptCount val="1"/>
                <c:pt idx="0">
                  <c:v>2009年※</c:v>
                </c:pt>
              </c:strCache>
            </c:strRef>
          </c:tx>
          <c:cat>
            <c:strRef>
              <c:f>Sheet2!$L$72:$L$79</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Sheet2!$N$72:$N$79</c:f>
              <c:numCache>
                <c:formatCode>0.0;_턂</c:formatCode>
                <c:ptCount val="8"/>
                <c:pt idx="0">
                  <c:v>33.5</c:v>
                </c:pt>
                <c:pt idx="1">
                  <c:v>8.5</c:v>
                </c:pt>
                <c:pt idx="2">
                  <c:v>59.5</c:v>
                </c:pt>
                <c:pt idx="3">
                  <c:v>63</c:v>
                </c:pt>
                <c:pt idx="4">
                  <c:v>76.5</c:v>
                </c:pt>
                <c:pt idx="5">
                  <c:v>12.5</c:v>
                </c:pt>
                <c:pt idx="6" formatCode="0.0_ ">
                  <c:v>34</c:v>
                </c:pt>
                <c:pt idx="7" formatCode="0.0_ ">
                  <c:v>7.5</c:v>
                </c:pt>
              </c:numCache>
            </c:numRef>
          </c:val>
        </c:ser>
        <c:ser>
          <c:idx val="2"/>
          <c:order val="2"/>
          <c:tx>
            <c:strRef>
              <c:f>Sheet2!$O$71</c:f>
              <c:strCache>
                <c:ptCount val="1"/>
                <c:pt idx="0">
                  <c:v>2012年</c:v>
                </c:pt>
              </c:strCache>
            </c:strRef>
          </c:tx>
          <c:cat>
            <c:strRef>
              <c:f>Sheet2!$L$72:$L$79</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Sheet2!$O$72:$O$79</c:f>
              <c:numCache>
                <c:formatCode>0.0;_턂</c:formatCode>
                <c:ptCount val="8"/>
                <c:pt idx="0">
                  <c:v>41.089108910891113</c:v>
                </c:pt>
                <c:pt idx="1">
                  <c:v>3.465346534653464</c:v>
                </c:pt>
                <c:pt idx="2">
                  <c:v>61.386138613861384</c:v>
                </c:pt>
                <c:pt idx="3">
                  <c:v>49.504950495049478</c:v>
                </c:pt>
                <c:pt idx="4">
                  <c:v>48.514851485148441</c:v>
                </c:pt>
                <c:pt idx="5">
                  <c:v>4.9504950495049505</c:v>
                </c:pt>
                <c:pt idx="6">
                  <c:v>22.277227722772277</c:v>
                </c:pt>
                <c:pt idx="7">
                  <c:v>7.4257425742574252</c:v>
                </c:pt>
              </c:numCache>
            </c:numRef>
          </c:val>
        </c:ser>
        <c:axId val="250074240"/>
        <c:axId val="250075776"/>
      </c:barChart>
      <c:catAx>
        <c:axId val="250074240"/>
        <c:scaling>
          <c:orientation val="minMax"/>
        </c:scaling>
        <c:axPos val="b"/>
        <c:tickLblPos val="nextTo"/>
        <c:crossAx val="250075776"/>
        <c:crosses val="autoZero"/>
        <c:auto val="1"/>
        <c:lblAlgn val="ctr"/>
        <c:lblOffset val="100"/>
      </c:catAx>
      <c:valAx>
        <c:axId val="250075776"/>
        <c:scaling>
          <c:orientation val="minMax"/>
        </c:scaling>
        <c:axPos val="l"/>
        <c:majorGridlines/>
        <c:numFmt formatCode="0.0;_턂" sourceLinked="1"/>
        <c:tickLblPos val="nextTo"/>
        <c:crossAx val="250074240"/>
        <c:crosses val="autoZero"/>
        <c:crossBetween val="between"/>
      </c:valAx>
    </c:plotArea>
    <c:legend>
      <c:legendPos val="r"/>
    </c:legend>
    <c:plotVisOnly val="1"/>
  </c:chart>
  <c:txPr>
    <a:bodyPr/>
    <a:lstStyle/>
    <a:p>
      <a:pPr>
        <a:defRPr sz="800"/>
      </a:pPr>
      <a:endParaRPr lang="ja-JP"/>
    </a:p>
  </c:txPr>
  <c:externalData r:id="rId1"/>
</c:chartSpace>
</file>

<file path=ppt/charts/chart8.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喫食頻度!$R$100</c:f>
              <c:strCache>
                <c:ptCount val="1"/>
                <c:pt idx="0">
                  <c:v>週1回以上</c:v>
                </c:pt>
              </c:strCache>
            </c:strRef>
          </c:tx>
          <c:cat>
            <c:strRef>
              <c:f>喫食頻度!$Q$101:$Q$112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喫食頻度!$R$101:$R$112</c:f>
              <c:numCache>
                <c:formatCode>0_ </c:formatCode>
                <c:ptCount val="12"/>
                <c:pt idx="0">
                  <c:v>18.589743589743573</c:v>
                </c:pt>
                <c:pt idx="1">
                  <c:v>23.878205128205131</c:v>
                </c:pt>
                <c:pt idx="2">
                  <c:v>9.9206349206349227</c:v>
                </c:pt>
                <c:pt idx="3">
                  <c:v>15.591397849462366</c:v>
                </c:pt>
                <c:pt idx="4">
                  <c:v>16.506410256410252</c:v>
                </c:pt>
                <c:pt idx="5">
                  <c:v>20.67307692307693</c:v>
                </c:pt>
                <c:pt idx="6">
                  <c:v>22.59615384615384</c:v>
                </c:pt>
                <c:pt idx="7">
                  <c:v>21.63461538461539</c:v>
                </c:pt>
                <c:pt idx="8">
                  <c:v>21.63461538461539</c:v>
                </c:pt>
                <c:pt idx="9">
                  <c:v>12.019230769230768</c:v>
                </c:pt>
                <c:pt idx="10">
                  <c:v>17.307692307692307</c:v>
                </c:pt>
                <c:pt idx="11" formatCode="0.0_ ">
                  <c:v>16.34615384615384</c:v>
                </c:pt>
              </c:numCache>
            </c:numRef>
          </c:val>
        </c:ser>
        <c:ser>
          <c:idx val="1"/>
          <c:order val="1"/>
          <c:tx>
            <c:strRef>
              <c:f>喫食頻度!$S$100</c:f>
              <c:strCache>
                <c:ptCount val="1"/>
                <c:pt idx="0">
                  <c:v>2～3週間に1回</c:v>
                </c:pt>
              </c:strCache>
            </c:strRef>
          </c:tx>
          <c:cat>
            <c:strRef>
              <c:f>喫食頻度!$Q$101:$Q$112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喫食頻度!$S$101:$S$112</c:f>
              <c:numCache>
                <c:formatCode>0_ </c:formatCode>
                <c:ptCount val="12"/>
                <c:pt idx="0">
                  <c:v>32.131410256410255</c:v>
                </c:pt>
                <c:pt idx="1">
                  <c:v>31.410256410256423</c:v>
                </c:pt>
                <c:pt idx="2">
                  <c:v>36.507936507936492</c:v>
                </c:pt>
                <c:pt idx="3">
                  <c:v>30.376344086021501</c:v>
                </c:pt>
                <c:pt idx="4">
                  <c:v>29.166666666666668</c:v>
                </c:pt>
                <c:pt idx="5">
                  <c:v>35.096153846153882</c:v>
                </c:pt>
                <c:pt idx="6">
                  <c:v>34.615384615384592</c:v>
                </c:pt>
                <c:pt idx="7">
                  <c:v>33.653846153846111</c:v>
                </c:pt>
                <c:pt idx="8">
                  <c:v>38.942307692307679</c:v>
                </c:pt>
                <c:pt idx="9">
                  <c:v>35.096153846153882</c:v>
                </c:pt>
                <c:pt idx="10">
                  <c:v>27.403846153846157</c:v>
                </c:pt>
                <c:pt idx="11" formatCode="0.0_ ">
                  <c:v>23.07692307692307</c:v>
                </c:pt>
              </c:numCache>
            </c:numRef>
          </c:val>
        </c:ser>
        <c:ser>
          <c:idx val="2"/>
          <c:order val="2"/>
          <c:tx>
            <c:strRef>
              <c:f>喫食頻度!$T$100</c:f>
              <c:strCache>
                <c:ptCount val="1"/>
                <c:pt idx="0">
                  <c:v>月1回</c:v>
                </c:pt>
              </c:strCache>
            </c:strRef>
          </c:tx>
          <c:cat>
            <c:strRef>
              <c:f>喫食頻度!$Q$101:$Q$112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喫食頻度!$T$101:$T$112</c:f>
              <c:numCache>
                <c:formatCode>0_ </c:formatCode>
                <c:ptCount val="12"/>
                <c:pt idx="0">
                  <c:v>24.759615384615387</c:v>
                </c:pt>
                <c:pt idx="1">
                  <c:v>25.160256410256423</c:v>
                </c:pt>
                <c:pt idx="2">
                  <c:v>25</c:v>
                </c:pt>
                <c:pt idx="3">
                  <c:v>23.924731182795693</c:v>
                </c:pt>
                <c:pt idx="4">
                  <c:v>26.762820512820504</c:v>
                </c:pt>
                <c:pt idx="5">
                  <c:v>22.756410256410252</c:v>
                </c:pt>
                <c:pt idx="6">
                  <c:v>23.557692307692307</c:v>
                </c:pt>
                <c:pt idx="7">
                  <c:v>27.403846153846157</c:v>
                </c:pt>
                <c:pt idx="8">
                  <c:v>21.63461538461539</c:v>
                </c:pt>
                <c:pt idx="9">
                  <c:v>27.403846153846157</c:v>
                </c:pt>
                <c:pt idx="10">
                  <c:v>21.15384615384616</c:v>
                </c:pt>
                <c:pt idx="11" formatCode="0.0_ ">
                  <c:v>27.403846153846157</c:v>
                </c:pt>
              </c:numCache>
            </c:numRef>
          </c:val>
        </c:ser>
        <c:ser>
          <c:idx val="3"/>
          <c:order val="3"/>
          <c:tx>
            <c:strRef>
              <c:f>喫食頻度!$U$100</c:f>
              <c:strCache>
                <c:ptCount val="1"/>
                <c:pt idx="0">
                  <c:v>2～3月に1回</c:v>
                </c:pt>
              </c:strCache>
            </c:strRef>
          </c:tx>
          <c:cat>
            <c:strRef>
              <c:f>喫食頻度!$Q$101:$Q$112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喫食頻度!$U$101:$U$112</c:f>
              <c:numCache>
                <c:formatCode>0_ </c:formatCode>
                <c:ptCount val="12"/>
                <c:pt idx="0">
                  <c:v>14.102564102564102</c:v>
                </c:pt>
                <c:pt idx="1">
                  <c:v>10.576923076923077</c:v>
                </c:pt>
                <c:pt idx="2">
                  <c:v>17.857142857142851</c:v>
                </c:pt>
                <c:pt idx="3">
                  <c:v>17.473118279569878</c:v>
                </c:pt>
                <c:pt idx="4">
                  <c:v>15.705128205128204</c:v>
                </c:pt>
                <c:pt idx="5">
                  <c:v>12.5</c:v>
                </c:pt>
                <c:pt idx="6">
                  <c:v>12.980769230769239</c:v>
                </c:pt>
                <c:pt idx="7">
                  <c:v>11.05769230769231</c:v>
                </c:pt>
                <c:pt idx="8">
                  <c:v>12.980769230769239</c:v>
                </c:pt>
                <c:pt idx="9">
                  <c:v>16.34615384615384</c:v>
                </c:pt>
                <c:pt idx="10">
                  <c:v>19.711538461538467</c:v>
                </c:pt>
                <c:pt idx="11" formatCode="0.0_ ">
                  <c:v>11.538461538461538</c:v>
                </c:pt>
              </c:numCache>
            </c:numRef>
          </c:val>
        </c:ser>
        <c:ser>
          <c:idx val="4"/>
          <c:order val="4"/>
          <c:tx>
            <c:strRef>
              <c:f>喫食頻度!$V$100</c:f>
              <c:strCache>
                <c:ptCount val="1"/>
                <c:pt idx="0">
                  <c:v>それ以下</c:v>
                </c:pt>
              </c:strCache>
            </c:strRef>
          </c:tx>
          <c:cat>
            <c:strRef>
              <c:f>喫食頻度!$Q$101:$Q$112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喫食頻度!$V$101:$V$112</c:f>
              <c:numCache>
                <c:formatCode>0_ </c:formatCode>
                <c:ptCount val="12"/>
                <c:pt idx="0">
                  <c:v>9.2948717948717885</c:v>
                </c:pt>
                <c:pt idx="1">
                  <c:v>7.8525641025641022</c:v>
                </c:pt>
                <c:pt idx="2">
                  <c:v>9.9206349206349227</c:v>
                </c:pt>
                <c:pt idx="3">
                  <c:v>11.290322580645157</c:v>
                </c:pt>
                <c:pt idx="4">
                  <c:v>10.897435897435905</c:v>
                </c:pt>
                <c:pt idx="5">
                  <c:v>7.6923076923076925</c:v>
                </c:pt>
                <c:pt idx="6">
                  <c:v>5.7692307692307692</c:v>
                </c:pt>
                <c:pt idx="7">
                  <c:v>6.25</c:v>
                </c:pt>
                <c:pt idx="8">
                  <c:v>4.3269230769230766</c:v>
                </c:pt>
                <c:pt idx="9">
                  <c:v>8.6538461538461569</c:v>
                </c:pt>
                <c:pt idx="10">
                  <c:v>13.461538461538462</c:v>
                </c:pt>
                <c:pt idx="11" formatCode="0.0_ ">
                  <c:v>17.307692307692307</c:v>
                </c:pt>
              </c:numCache>
            </c:numRef>
          </c:val>
        </c:ser>
        <c:ser>
          <c:idx val="5"/>
          <c:order val="5"/>
          <c:tx>
            <c:strRef>
              <c:f>喫食頻度!$W$100</c:f>
              <c:strCache>
                <c:ptCount val="1"/>
                <c:pt idx="0">
                  <c:v>食べない</c:v>
                </c:pt>
              </c:strCache>
            </c:strRef>
          </c:tx>
          <c:cat>
            <c:strRef>
              <c:f>喫食頻度!$Q$101:$Q$112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喫食頻度!$W$101:$W$112</c:f>
              <c:numCache>
                <c:formatCode>0_ </c:formatCode>
                <c:ptCount val="12"/>
                <c:pt idx="0">
                  <c:v>1.1217948717948718</c:v>
                </c:pt>
                <c:pt idx="1">
                  <c:v>1.1217948717948718</c:v>
                </c:pt>
                <c:pt idx="2">
                  <c:v>0.79365079365079383</c:v>
                </c:pt>
                <c:pt idx="3">
                  <c:v>1.3440860215053767</c:v>
                </c:pt>
                <c:pt idx="4">
                  <c:v>0.96153846153846168</c:v>
                </c:pt>
                <c:pt idx="5">
                  <c:v>1.2820512820512819</c:v>
                </c:pt>
                <c:pt idx="6">
                  <c:v>0.48076923076923078</c:v>
                </c:pt>
                <c:pt idx="7">
                  <c:v>0</c:v>
                </c:pt>
                <c:pt idx="8">
                  <c:v>0.48076923076923078</c:v>
                </c:pt>
                <c:pt idx="9">
                  <c:v>0.48076923076923078</c:v>
                </c:pt>
                <c:pt idx="10">
                  <c:v>0.96153846153846168</c:v>
                </c:pt>
                <c:pt idx="11" formatCode="0.0_ ">
                  <c:v>4.3269230769230766</c:v>
                </c:pt>
              </c:numCache>
            </c:numRef>
          </c:val>
        </c:ser>
        <c:overlap val="100"/>
        <c:axId val="192882176"/>
        <c:axId val="192883712"/>
      </c:barChart>
      <c:catAx>
        <c:axId val="192882176"/>
        <c:scaling>
          <c:orientation val="maxMin"/>
        </c:scaling>
        <c:axPos val="l"/>
        <c:tickLblPos val="nextTo"/>
        <c:txPr>
          <a:bodyPr/>
          <a:lstStyle/>
          <a:p>
            <a:pPr>
              <a:defRPr sz="800"/>
            </a:pPr>
            <a:endParaRPr lang="ja-JP"/>
          </a:p>
        </c:txPr>
        <c:crossAx val="192883712"/>
        <c:crosses val="autoZero"/>
        <c:auto val="1"/>
        <c:lblAlgn val="ctr"/>
        <c:lblOffset val="100"/>
      </c:catAx>
      <c:valAx>
        <c:axId val="192883712"/>
        <c:scaling>
          <c:orientation val="minMax"/>
        </c:scaling>
        <c:axPos val="t"/>
        <c:majorGridlines/>
        <c:numFmt formatCode="0%" sourceLinked="1"/>
        <c:tickLblPos val="nextTo"/>
        <c:txPr>
          <a:bodyPr/>
          <a:lstStyle/>
          <a:p>
            <a:pPr>
              <a:defRPr sz="800"/>
            </a:pPr>
            <a:endParaRPr lang="ja-JP"/>
          </a:p>
        </c:txPr>
        <c:crossAx val="192882176"/>
        <c:crosses val="autoZero"/>
        <c:crossBetween val="between"/>
      </c:valAx>
    </c:plotArea>
    <c:legend>
      <c:legendPos val="b"/>
      <c:txPr>
        <a:bodyPr/>
        <a:lstStyle/>
        <a:p>
          <a:pPr>
            <a:defRPr sz="800"/>
          </a:pPr>
          <a:endParaRPr lang="ja-JP"/>
        </a:p>
      </c:txPr>
    </c:legend>
    <c:plotVisOnly val="1"/>
  </c:chart>
  <c:externalData r:id="rId1"/>
</c:chartSpace>
</file>

<file path=ppt/charts/chart80.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Sheet2!$M$57</c:f>
              <c:strCache>
                <c:ptCount val="1"/>
                <c:pt idx="0">
                  <c:v>肉類</c:v>
                </c:pt>
              </c:strCache>
            </c:strRef>
          </c:tx>
          <c:cat>
            <c:strRef>
              <c:f>Sheet2!$L$58:$L$69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Sheet2!$M$58:$M$69</c:f>
              <c:numCache>
                <c:formatCode>0.0_ </c:formatCode>
                <c:ptCount val="12"/>
                <c:pt idx="0">
                  <c:v>41.089108910891113</c:v>
                </c:pt>
                <c:pt idx="1">
                  <c:v>47.524752475247475</c:v>
                </c:pt>
                <c:pt idx="2">
                  <c:v>36.842105263157912</c:v>
                </c:pt>
                <c:pt idx="3">
                  <c:v>33.333333333333329</c:v>
                </c:pt>
                <c:pt idx="4">
                  <c:v>37.272727272727273</c:v>
                </c:pt>
                <c:pt idx="5">
                  <c:v>45.652173913043477</c:v>
                </c:pt>
                <c:pt idx="6">
                  <c:v>29.268292682926798</c:v>
                </c:pt>
                <c:pt idx="7">
                  <c:v>28.125</c:v>
                </c:pt>
                <c:pt idx="8">
                  <c:v>41.935483870967751</c:v>
                </c:pt>
                <c:pt idx="9">
                  <c:v>41.935483870967751</c:v>
                </c:pt>
                <c:pt idx="10">
                  <c:v>59.375</c:v>
                </c:pt>
                <c:pt idx="11">
                  <c:v>48.571428571428534</c:v>
                </c:pt>
              </c:numCache>
            </c:numRef>
          </c:val>
        </c:ser>
        <c:ser>
          <c:idx val="1"/>
          <c:order val="1"/>
          <c:tx>
            <c:strRef>
              <c:f>Sheet2!$N$57</c:f>
              <c:strCache>
                <c:ptCount val="1"/>
                <c:pt idx="0">
                  <c:v>魚介類</c:v>
                </c:pt>
              </c:strCache>
            </c:strRef>
          </c:tx>
          <c:cat>
            <c:strRef>
              <c:f>Sheet2!$L$58:$L$69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Sheet2!$N$58:$N$69</c:f>
              <c:numCache>
                <c:formatCode>0.0_ </c:formatCode>
                <c:ptCount val="12"/>
                <c:pt idx="0">
                  <c:v>3.465346534653464</c:v>
                </c:pt>
                <c:pt idx="1">
                  <c:v>2.9702970297029712</c:v>
                </c:pt>
                <c:pt idx="2">
                  <c:v>0</c:v>
                </c:pt>
                <c:pt idx="3">
                  <c:v>6.3492063492063489</c:v>
                </c:pt>
                <c:pt idx="4">
                  <c:v>2.7272727272727288</c:v>
                </c:pt>
                <c:pt idx="5">
                  <c:v>4.3478260869565215</c:v>
                </c:pt>
                <c:pt idx="6">
                  <c:v>0</c:v>
                </c:pt>
                <c:pt idx="7">
                  <c:v>9.3750000000000071</c:v>
                </c:pt>
                <c:pt idx="8">
                  <c:v>6.4516129032258096</c:v>
                </c:pt>
                <c:pt idx="9">
                  <c:v>0</c:v>
                </c:pt>
                <c:pt idx="10">
                  <c:v>3.125</c:v>
                </c:pt>
                <c:pt idx="11">
                  <c:v>2.8571428571428572</c:v>
                </c:pt>
              </c:numCache>
            </c:numRef>
          </c:val>
        </c:ser>
        <c:ser>
          <c:idx val="2"/>
          <c:order val="2"/>
          <c:tx>
            <c:strRef>
              <c:f>Sheet2!$O$57</c:f>
              <c:strCache>
                <c:ptCount val="1"/>
                <c:pt idx="0">
                  <c:v>野菜類</c:v>
                </c:pt>
              </c:strCache>
            </c:strRef>
          </c:tx>
          <c:cat>
            <c:strRef>
              <c:f>Sheet2!$L$58:$L$69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Sheet2!$O$58:$O$69</c:f>
              <c:numCache>
                <c:formatCode>0.0_ </c:formatCode>
                <c:ptCount val="12"/>
                <c:pt idx="0">
                  <c:v>61.386138613861384</c:v>
                </c:pt>
                <c:pt idx="1">
                  <c:v>68.316831683168317</c:v>
                </c:pt>
                <c:pt idx="2">
                  <c:v>47.36842105263154</c:v>
                </c:pt>
                <c:pt idx="3">
                  <c:v>58.73015873015882</c:v>
                </c:pt>
                <c:pt idx="4">
                  <c:v>58.181818181818151</c:v>
                </c:pt>
                <c:pt idx="5">
                  <c:v>65.217391304347885</c:v>
                </c:pt>
                <c:pt idx="6">
                  <c:v>56.09756097560976</c:v>
                </c:pt>
                <c:pt idx="7">
                  <c:v>50</c:v>
                </c:pt>
                <c:pt idx="8">
                  <c:v>51.612903225806448</c:v>
                </c:pt>
                <c:pt idx="9">
                  <c:v>67.741935483871046</c:v>
                </c:pt>
                <c:pt idx="10">
                  <c:v>81.25</c:v>
                </c:pt>
                <c:pt idx="11">
                  <c:v>62.857142857142819</c:v>
                </c:pt>
              </c:numCache>
            </c:numRef>
          </c:val>
        </c:ser>
        <c:ser>
          <c:idx val="3"/>
          <c:order val="3"/>
          <c:tx>
            <c:strRef>
              <c:f>Sheet2!$P$57</c:f>
              <c:strCache>
                <c:ptCount val="1"/>
                <c:pt idx="0">
                  <c:v>卵</c:v>
                </c:pt>
              </c:strCache>
            </c:strRef>
          </c:tx>
          <c:cat>
            <c:strRef>
              <c:f>Sheet2!$L$58:$L$69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Sheet2!$P$58:$P$69</c:f>
              <c:numCache>
                <c:formatCode>0.0_ </c:formatCode>
                <c:ptCount val="12"/>
                <c:pt idx="0">
                  <c:v>49.504950495049478</c:v>
                </c:pt>
                <c:pt idx="1">
                  <c:v>52.47524752475244</c:v>
                </c:pt>
                <c:pt idx="2">
                  <c:v>60.52631578947372</c:v>
                </c:pt>
                <c:pt idx="3">
                  <c:v>38.095238095238102</c:v>
                </c:pt>
                <c:pt idx="4">
                  <c:v>51.818181818181849</c:v>
                </c:pt>
                <c:pt idx="5">
                  <c:v>46.739130434782609</c:v>
                </c:pt>
                <c:pt idx="6">
                  <c:v>34.146341463414579</c:v>
                </c:pt>
                <c:pt idx="7">
                  <c:v>62.5</c:v>
                </c:pt>
                <c:pt idx="8">
                  <c:v>51.612903225806448</c:v>
                </c:pt>
                <c:pt idx="9">
                  <c:v>48.387096774193495</c:v>
                </c:pt>
                <c:pt idx="10">
                  <c:v>43.75</c:v>
                </c:pt>
                <c:pt idx="11">
                  <c:v>60</c:v>
                </c:pt>
              </c:numCache>
            </c:numRef>
          </c:val>
        </c:ser>
        <c:ser>
          <c:idx val="4"/>
          <c:order val="4"/>
          <c:tx>
            <c:strRef>
              <c:f>Sheet2!$Q$57</c:f>
              <c:strCache>
                <c:ptCount val="1"/>
                <c:pt idx="0">
                  <c:v>やくみ</c:v>
                </c:pt>
              </c:strCache>
            </c:strRef>
          </c:tx>
          <c:cat>
            <c:strRef>
              <c:f>Sheet2!$L$58:$L$69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Sheet2!$Q$58:$Q$69</c:f>
              <c:numCache>
                <c:formatCode>0.0_ </c:formatCode>
                <c:ptCount val="12"/>
                <c:pt idx="0">
                  <c:v>48.514851485148441</c:v>
                </c:pt>
                <c:pt idx="1">
                  <c:v>51.485148514851488</c:v>
                </c:pt>
                <c:pt idx="2">
                  <c:v>50</c:v>
                </c:pt>
                <c:pt idx="3">
                  <c:v>42.857142857142819</c:v>
                </c:pt>
                <c:pt idx="4">
                  <c:v>50</c:v>
                </c:pt>
                <c:pt idx="5">
                  <c:v>46.739130434782609</c:v>
                </c:pt>
                <c:pt idx="6">
                  <c:v>53.658536585365859</c:v>
                </c:pt>
                <c:pt idx="7">
                  <c:v>50</c:v>
                </c:pt>
                <c:pt idx="8">
                  <c:v>58.064516129032256</c:v>
                </c:pt>
                <c:pt idx="9">
                  <c:v>35.483870967741908</c:v>
                </c:pt>
                <c:pt idx="10">
                  <c:v>50</c:v>
                </c:pt>
                <c:pt idx="11">
                  <c:v>42.857142857142819</c:v>
                </c:pt>
              </c:numCache>
            </c:numRef>
          </c:val>
        </c:ser>
        <c:ser>
          <c:idx val="5"/>
          <c:order val="5"/>
          <c:tx>
            <c:strRef>
              <c:f>Sheet2!$R$57</c:f>
              <c:strCache>
                <c:ptCount val="1"/>
                <c:pt idx="0">
                  <c:v>ねりもの類</c:v>
                </c:pt>
              </c:strCache>
            </c:strRef>
          </c:tx>
          <c:cat>
            <c:strRef>
              <c:f>Sheet2!$L$58:$L$69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Sheet2!$R$58:$R$69</c:f>
              <c:numCache>
                <c:formatCode>0.0_ </c:formatCode>
                <c:ptCount val="12"/>
                <c:pt idx="0">
                  <c:v>4.9504950495049505</c:v>
                </c:pt>
                <c:pt idx="1">
                  <c:v>2.9702970297029712</c:v>
                </c:pt>
                <c:pt idx="2">
                  <c:v>2.6315789473684208</c:v>
                </c:pt>
                <c:pt idx="3">
                  <c:v>9.5238095238095237</c:v>
                </c:pt>
                <c:pt idx="4">
                  <c:v>2.7272727272727288</c:v>
                </c:pt>
                <c:pt idx="5">
                  <c:v>7.608695652173914</c:v>
                </c:pt>
                <c:pt idx="6">
                  <c:v>0</c:v>
                </c:pt>
                <c:pt idx="7">
                  <c:v>9.3750000000000071</c:v>
                </c:pt>
                <c:pt idx="8">
                  <c:v>3.2258064516129048</c:v>
                </c:pt>
                <c:pt idx="9">
                  <c:v>0</c:v>
                </c:pt>
                <c:pt idx="10">
                  <c:v>3.125</c:v>
                </c:pt>
                <c:pt idx="11">
                  <c:v>14.285714285714286</c:v>
                </c:pt>
              </c:numCache>
            </c:numRef>
          </c:val>
        </c:ser>
        <c:ser>
          <c:idx val="6"/>
          <c:order val="6"/>
          <c:tx>
            <c:strRef>
              <c:f>Sheet2!$S$57</c:f>
              <c:strCache>
                <c:ptCount val="1"/>
                <c:pt idx="0">
                  <c:v>海藻類</c:v>
                </c:pt>
              </c:strCache>
            </c:strRef>
          </c:tx>
          <c:cat>
            <c:strRef>
              <c:f>Sheet2!$L$58:$L$69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Sheet2!$S$58:$S$69</c:f>
              <c:numCache>
                <c:formatCode>0.0_ </c:formatCode>
                <c:ptCount val="12"/>
                <c:pt idx="0">
                  <c:v>22.277227722772277</c:v>
                </c:pt>
                <c:pt idx="1">
                  <c:v>26.732673267326717</c:v>
                </c:pt>
                <c:pt idx="2">
                  <c:v>18.42105263157892</c:v>
                </c:pt>
                <c:pt idx="3">
                  <c:v>17.460317460317459</c:v>
                </c:pt>
                <c:pt idx="4">
                  <c:v>19.090909090909086</c:v>
                </c:pt>
                <c:pt idx="5">
                  <c:v>26.086956521739129</c:v>
                </c:pt>
                <c:pt idx="6">
                  <c:v>24.390243902439011</c:v>
                </c:pt>
                <c:pt idx="7">
                  <c:v>18.75</c:v>
                </c:pt>
                <c:pt idx="8">
                  <c:v>22.58064516129032</c:v>
                </c:pt>
                <c:pt idx="9">
                  <c:v>25.806451612903224</c:v>
                </c:pt>
                <c:pt idx="10">
                  <c:v>18.75</c:v>
                </c:pt>
                <c:pt idx="11">
                  <c:v>22.857142857142843</c:v>
                </c:pt>
              </c:numCache>
            </c:numRef>
          </c:val>
        </c:ser>
        <c:ser>
          <c:idx val="7"/>
          <c:order val="7"/>
          <c:tx>
            <c:strRef>
              <c:f>Sheet2!$T$57</c:f>
              <c:strCache>
                <c:ptCount val="1"/>
                <c:pt idx="0">
                  <c:v>その他</c:v>
                </c:pt>
              </c:strCache>
            </c:strRef>
          </c:tx>
          <c:cat>
            <c:strRef>
              <c:f>Sheet2!$L$58:$L$69</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Sheet2!$T$58:$T$69</c:f>
              <c:numCache>
                <c:formatCode>0.0_ </c:formatCode>
                <c:ptCount val="12"/>
                <c:pt idx="0">
                  <c:v>7.4257425742574252</c:v>
                </c:pt>
                <c:pt idx="1">
                  <c:v>6.9306930693069324</c:v>
                </c:pt>
                <c:pt idx="2">
                  <c:v>13.157894736842104</c:v>
                </c:pt>
                <c:pt idx="3">
                  <c:v>4.7619047619047619</c:v>
                </c:pt>
                <c:pt idx="4">
                  <c:v>4.5454545454545459</c:v>
                </c:pt>
                <c:pt idx="5">
                  <c:v>10.869565217391319</c:v>
                </c:pt>
                <c:pt idx="6">
                  <c:v>7.3170731707317067</c:v>
                </c:pt>
                <c:pt idx="7">
                  <c:v>0</c:v>
                </c:pt>
                <c:pt idx="8">
                  <c:v>12.903225806451612</c:v>
                </c:pt>
                <c:pt idx="9">
                  <c:v>12.903225806451612</c:v>
                </c:pt>
                <c:pt idx="10">
                  <c:v>6.25</c:v>
                </c:pt>
                <c:pt idx="11">
                  <c:v>5.7142857142857109</c:v>
                </c:pt>
              </c:numCache>
            </c:numRef>
          </c:val>
        </c:ser>
        <c:marker val="1"/>
        <c:axId val="250125696"/>
        <c:axId val="250135680"/>
      </c:lineChart>
      <c:catAx>
        <c:axId val="250125696"/>
        <c:scaling>
          <c:orientation val="minMax"/>
        </c:scaling>
        <c:axPos val="b"/>
        <c:tickLblPos val="nextTo"/>
        <c:crossAx val="250135680"/>
        <c:crosses val="autoZero"/>
        <c:auto val="1"/>
        <c:lblAlgn val="ctr"/>
        <c:lblOffset val="100"/>
      </c:catAx>
      <c:valAx>
        <c:axId val="250135680"/>
        <c:scaling>
          <c:orientation val="minMax"/>
          <c:max val="100"/>
        </c:scaling>
        <c:axPos val="l"/>
        <c:majorGridlines/>
        <c:numFmt formatCode="0.0_ " sourceLinked="1"/>
        <c:tickLblPos val="nextTo"/>
        <c:crossAx val="250125696"/>
        <c:crosses val="autoZero"/>
        <c:crossBetween val="between"/>
      </c:valAx>
    </c:plotArea>
    <c:legend>
      <c:legendPos val="r"/>
    </c:legend>
    <c:plotVisOnly val="1"/>
  </c:chart>
  <c:txPr>
    <a:bodyPr/>
    <a:lstStyle/>
    <a:p>
      <a:pPr>
        <a:defRPr sz="800"/>
      </a:pPr>
      <a:endParaRPr lang="ja-JP"/>
    </a:p>
  </c:txPr>
  <c:externalData r:id="rId1"/>
</c:chartSpace>
</file>

<file path=ppt/charts/chart81.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Sheet2!$M$98</c:f>
              <c:strCache>
                <c:ptCount val="1"/>
                <c:pt idx="0">
                  <c:v>2005年※</c:v>
                </c:pt>
              </c:strCache>
            </c:strRef>
          </c:tx>
          <c:cat>
            <c:strRef>
              <c:f>Sheet2!$L$99:$L$106</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Sheet2!$M$99:$M$106</c:f>
              <c:numCache>
                <c:formatCode>0.0;_턂</c:formatCode>
                <c:ptCount val="8"/>
                <c:pt idx="0">
                  <c:v>34</c:v>
                </c:pt>
                <c:pt idx="1">
                  <c:v>9.5</c:v>
                </c:pt>
                <c:pt idx="2">
                  <c:v>58</c:v>
                </c:pt>
                <c:pt idx="3">
                  <c:v>66</c:v>
                </c:pt>
                <c:pt idx="4">
                  <c:v>78.5</c:v>
                </c:pt>
                <c:pt idx="5">
                  <c:v>14.5</c:v>
                </c:pt>
                <c:pt idx="6" formatCode="0.0_ ">
                  <c:v>32.5</c:v>
                </c:pt>
                <c:pt idx="7" formatCode="0.0_ ">
                  <c:v>8</c:v>
                </c:pt>
              </c:numCache>
            </c:numRef>
          </c:val>
        </c:ser>
        <c:ser>
          <c:idx val="1"/>
          <c:order val="1"/>
          <c:tx>
            <c:strRef>
              <c:f>Sheet2!$N$98</c:f>
              <c:strCache>
                <c:ptCount val="1"/>
                <c:pt idx="0">
                  <c:v>2009年※</c:v>
                </c:pt>
              </c:strCache>
            </c:strRef>
          </c:tx>
          <c:cat>
            <c:strRef>
              <c:f>Sheet2!$L$99:$L$106</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Sheet2!$N$99:$N$106</c:f>
              <c:numCache>
                <c:formatCode>0.0;_턂</c:formatCode>
                <c:ptCount val="8"/>
                <c:pt idx="0">
                  <c:v>33.5</c:v>
                </c:pt>
                <c:pt idx="1">
                  <c:v>8.5</c:v>
                </c:pt>
                <c:pt idx="2">
                  <c:v>59.5</c:v>
                </c:pt>
                <c:pt idx="3">
                  <c:v>63</c:v>
                </c:pt>
                <c:pt idx="4">
                  <c:v>76.5</c:v>
                </c:pt>
                <c:pt idx="5">
                  <c:v>12.5</c:v>
                </c:pt>
                <c:pt idx="6" formatCode="0.0_ ">
                  <c:v>34</c:v>
                </c:pt>
                <c:pt idx="7" formatCode="0.0_ ">
                  <c:v>7.5</c:v>
                </c:pt>
              </c:numCache>
            </c:numRef>
          </c:val>
        </c:ser>
        <c:ser>
          <c:idx val="2"/>
          <c:order val="2"/>
          <c:tx>
            <c:strRef>
              <c:f>Sheet2!$O$98</c:f>
              <c:strCache>
                <c:ptCount val="1"/>
                <c:pt idx="0">
                  <c:v>2012年</c:v>
                </c:pt>
              </c:strCache>
            </c:strRef>
          </c:tx>
          <c:cat>
            <c:strRef>
              <c:f>Sheet2!$L$99:$L$106</c:f>
              <c:strCache>
                <c:ptCount val="8"/>
                <c:pt idx="0">
                  <c:v>肉類</c:v>
                </c:pt>
                <c:pt idx="1">
                  <c:v>魚介類</c:v>
                </c:pt>
                <c:pt idx="2">
                  <c:v>野菜類</c:v>
                </c:pt>
                <c:pt idx="3">
                  <c:v>卵</c:v>
                </c:pt>
                <c:pt idx="4">
                  <c:v>やくみ</c:v>
                </c:pt>
                <c:pt idx="5">
                  <c:v>ねりもの類</c:v>
                </c:pt>
                <c:pt idx="6">
                  <c:v>海藻類</c:v>
                </c:pt>
                <c:pt idx="7">
                  <c:v>その他</c:v>
                </c:pt>
              </c:strCache>
            </c:strRef>
          </c:cat>
          <c:val>
            <c:numRef>
              <c:f>Sheet2!$O$99:$O$106</c:f>
              <c:numCache>
                <c:formatCode>0.0;_턂</c:formatCode>
                <c:ptCount val="8"/>
                <c:pt idx="0">
                  <c:v>32.323232323232325</c:v>
                </c:pt>
                <c:pt idx="1">
                  <c:v>23.232323232323189</c:v>
                </c:pt>
                <c:pt idx="2">
                  <c:v>40.909090909090914</c:v>
                </c:pt>
                <c:pt idx="3">
                  <c:v>13.131313131313117</c:v>
                </c:pt>
                <c:pt idx="4">
                  <c:v>14.141414141414133</c:v>
                </c:pt>
                <c:pt idx="5">
                  <c:v>1.5151515151515151</c:v>
                </c:pt>
                <c:pt idx="6">
                  <c:v>7.5757575757575761</c:v>
                </c:pt>
                <c:pt idx="7">
                  <c:v>25.252525252525217</c:v>
                </c:pt>
              </c:numCache>
            </c:numRef>
          </c:val>
        </c:ser>
        <c:axId val="251664640"/>
        <c:axId val="251670528"/>
      </c:barChart>
      <c:catAx>
        <c:axId val="251664640"/>
        <c:scaling>
          <c:orientation val="minMax"/>
        </c:scaling>
        <c:axPos val="b"/>
        <c:tickLblPos val="nextTo"/>
        <c:crossAx val="251670528"/>
        <c:crosses val="autoZero"/>
        <c:auto val="1"/>
        <c:lblAlgn val="ctr"/>
        <c:lblOffset val="100"/>
      </c:catAx>
      <c:valAx>
        <c:axId val="251670528"/>
        <c:scaling>
          <c:orientation val="minMax"/>
        </c:scaling>
        <c:axPos val="l"/>
        <c:majorGridlines/>
        <c:numFmt formatCode="0.0;_턂" sourceLinked="1"/>
        <c:tickLblPos val="nextTo"/>
        <c:crossAx val="251664640"/>
        <c:crosses val="autoZero"/>
        <c:crossBetween val="between"/>
      </c:valAx>
    </c:plotArea>
    <c:legend>
      <c:legendPos val="r"/>
    </c:legend>
    <c:plotVisOnly val="1"/>
  </c:chart>
  <c:txPr>
    <a:bodyPr/>
    <a:lstStyle/>
    <a:p>
      <a:pPr>
        <a:defRPr sz="800"/>
      </a:pPr>
      <a:endParaRPr lang="ja-JP"/>
    </a:p>
  </c:txPr>
  <c:externalData r:id="rId1"/>
</c:chartSpace>
</file>

<file path=ppt/charts/chart82.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Sheet2!$M$84</c:f>
              <c:strCache>
                <c:ptCount val="1"/>
                <c:pt idx="0">
                  <c:v>肉類</c:v>
                </c:pt>
              </c:strCache>
            </c:strRef>
          </c:tx>
          <c:cat>
            <c:strRef>
              <c:f>Sheet2!$L$85:$L$96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Sheet2!$M$85:$M$96</c:f>
              <c:numCache>
                <c:formatCode>0.0_ </c:formatCode>
                <c:ptCount val="12"/>
                <c:pt idx="0">
                  <c:v>32.323232323232325</c:v>
                </c:pt>
                <c:pt idx="1">
                  <c:v>35.238095238095291</c:v>
                </c:pt>
                <c:pt idx="2">
                  <c:v>29.268292682926798</c:v>
                </c:pt>
                <c:pt idx="3">
                  <c:v>28.846153846153829</c:v>
                </c:pt>
                <c:pt idx="4">
                  <c:v>33.673469387755098</c:v>
                </c:pt>
                <c:pt idx="5">
                  <c:v>31</c:v>
                </c:pt>
                <c:pt idx="6">
                  <c:v>28.571428571428569</c:v>
                </c:pt>
                <c:pt idx="7">
                  <c:v>39.393939393939412</c:v>
                </c:pt>
                <c:pt idx="8">
                  <c:v>27.777777777777779</c:v>
                </c:pt>
                <c:pt idx="9">
                  <c:v>18.181818181818201</c:v>
                </c:pt>
                <c:pt idx="10">
                  <c:v>38.70967741935484</c:v>
                </c:pt>
                <c:pt idx="11">
                  <c:v>43.333333333333336</c:v>
                </c:pt>
              </c:numCache>
            </c:numRef>
          </c:val>
        </c:ser>
        <c:ser>
          <c:idx val="1"/>
          <c:order val="1"/>
          <c:tx>
            <c:strRef>
              <c:f>Sheet2!$N$84</c:f>
              <c:strCache>
                <c:ptCount val="1"/>
                <c:pt idx="0">
                  <c:v>魚介類</c:v>
                </c:pt>
              </c:strCache>
            </c:strRef>
          </c:tx>
          <c:cat>
            <c:strRef>
              <c:f>Sheet2!$L$85:$L$96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Sheet2!$N$85:$N$96</c:f>
              <c:numCache>
                <c:formatCode>0.0_ </c:formatCode>
                <c:ptCount val="12"/>
                <c:pt idx="0">
                  <c:v>23.232323232323189</c:v>
                </c:pt>
                <c:pt idx="1">
                  <c:v>22.857142857142843</c:v>
                </c:pt>
                <c:pt idx="2">
                  <c:v>9.7560975609756095</c:v>
                </c:pt>
                <c:pt idx="3">
                  <c:v>34.615384615384578</c:v>
                </c:pt>
                <c:pt idx="4">
                  <c:v>21.428571428571427</c:v>
                </c:pt>
                <c:pt idx="5">
                  <c:v>25</c:v>
                </c:pt>
                <c:pt idx="6">
                  <c:v>17.142857142857157</c:v>
                </c:pt>
                <c:pt idx="7">
                  <c:v>15.151515151515149</c:v>
                </c:pt>
                <c:pt idx="8">
                  <c:v>13.888888888888889</c:v>
                </c:pt>
                <c:pt idx="9">
                  <c:v>21.212121212121183</c:v>
                </c:pt>
                <c:pt idx="10">
                  <c:v>41.935483870967751</c:v>
                </c:pt>
                <c:pt idx="11">
                  <c:v>33.333333333333329</c:v>
                </c:pt>
              </c:numCache>
            </c:numRef>
          </c:val>
        </c:ser>
        <c:ser>
          <c:idx val="2"/>
          <c:order val="2"/>
          <c:tx>
            <c:strRef>
              <c:f>Sheet2!$O$84</c:f>
              <c:strCache>
                <c:ptCount val="1"/>
                <c:pt idx="0">
                  <c:v>野菜類</c:v>
                </c:pt>
              </c:strCache>
            </c:strRef>
          </c:tx>
          <c:cat>
            <c:strRef>
              <c:f>Sheet2!$L$85:$L$96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Sheet2!$O$85:$O$96</c:f>
              <c:numCache>
                <c:formatCode>0.0_ </c:formatCode>
                <c:ptCount val="12"/>
                <c:pt idx="0">
                  <c:v>40.909090909090914</c:v>
                </c:pt>
                <c:pt idx="1">
                  <c:v>45.714285714285715</c:v>
                </c:pt>
                <c:pt idx="2">
                  <c:v>39.024390243902438</c:v>
                </c:pt>
                <c:pt idx="3">
                  <c:v>32.692307692307693</c:v>
                </c:pt>
                <c:pt idx="4">
                  <c:v>31.632653061224495</c:v>
                </c:pt>
                <c:pt idx="5">
                  <c:v>50</c:v>
                </c:pt>
                <c:pt idx="6">
                  <c:v>37.142857142857153</c:v>
                </c:pt>
                <c:pt idx="7">
                  <c:v>30.30303030303029</c:v>
                </c:pt>
                <c:pt idx="8">
                  <c:v>41.666666666666615</c:v>
                </c:pt>
                <c:pt idx="9">
                  <c:v>39.393939393939412</c:v>
                </c:pt>
                <c:pt idx="10">
                  <c:v>41.935483870967751</c:v>
                </c:pt>
                <c:pt idx="11">
                  <c:v>56.666666666666607</c:v>
                </c:pt>
              </c:numCache>
            </c:numRef>
          </c:val>
        </c:ser>
        <c:ser>
          <c:idx val="3"/>
          <c:order val="3"/>
          <c:tx>
            <c:strRef>
              <c:f>Sheet2!$P$84</c:f>
              <c:strCache>
                <c:ptCount val="1"/>
                <c:pt idx="0">
                  <c:v>卵</c:v>
                </c:pt>
              </c:strCache>
            </c:strRef>
          </c:tx>
          <c:cat>
            <c:strRef>
              <c:f>Sheet2!$L$85:$L$96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Sheet2!$P$85:$P$96</c:f>
              <c:numCache>
                <c:formatCode>0.0_ </c:formatCode>
                <c:ptCount val="12"/>
                <c:pt idx="0">
                  <c:v>13.131313131313117</c:v>
                </c:pt>
                <c:pt idx="1">
                  <c:v>12.380952380952381</c:v>
                </c:pt>
                <c:pt idx="2">
                  <c:v>19.51219512195123</c:v>
                </c:pt>
                <c:pt idx="3">
                  <c:v>9.6153846153846274</c:v>
                </c:pt>
                <c:pt idx="4">
                  <c:v>8.1632653061224492</c:v>
                </c:pt>
                <c:pt idx="5">
                  <c:v>18</c:v>
                </c:pt>
                <c:pt idx="6">
                  <c:v>17.142857142857157</c:v>
                </c:pt>
                <c:pt idx="7">
                  <c:v>15.151515151515149</c:v>
                </c:pt>
                <c:pt idx="8">
                  <c:v>2.7777777777777817</c:v>
                </c:pt>
                <c:pt idx="9">
                  <c:v>15.151515151515149</c:v>
                </c:pt>
                <c:pt idx="10">
                  <c:v>12.903225806451612</c:v>
                </c:pt>
                <c:pt idx="11">
                  <c:v>16.666666666666664</c:v>
                </c:pt>
              </c:numCache>
            </c:numRef>
          </c:val>
        </c:ser>
        <c:ser>
          <c:idx val="4"/>
          <c:order val="4"/>
          <c:tx>
            <c:strRef>
              <c:f>Sheet2!$Q$84</c:f>
              <c:strCache>
                <c:ptCount val="1"/>
                <c:pt idx="0">
                  <c:v>やくみ</c:v>
                </c:pt>
              </c:strCache>
            </c:strRef>
          </c:tx>
          <c:cat>
            <c:strRef>
              <c:f>Sheet2!$L$85:$L$96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Sheet2!$Q$85:$Q$96</c:f>
              <c:numCache>
                <c:formatCode>0.0_ </c:formatCode>
                <c:ptCount val="12"/>
                <c:pt idx="0">
                  <c:v>14.141414141414133</c:v>
                </c:pt>
                <c:pt idx="1">
                  <c:v>15.238095238095239</c:v>
                </c:pt>
                <c:pt idx="2">
                  <c:v>4.8780487804878101</c:v>
                </c:pt>
                <c:pt idx="3">
                  <c:v>19.230769230769202</c:v>
                </c:pt>
                <c:pt idx="4">
                  <c:v>18.367346938775487</c:v>
                </c:pt>
                <c:pt idx="5">
                  <c:v>10</c:v>
                </c:pt>
                <c:pt idx="6">
                  <c:v>14.285714285714286</c:v>
                </c:pt>
                <c:pt idx="7">
                  <c:v>18.181818181818201</c:v>
                </c:pt>
                <c:pt idx="8">
                  <c:v>13.888888888888889</c:v>
                </c:pt>
                <c:pt idx="9">
                  <c:v>9.0909090909090988</c:v>
                </c:pt>
                <c:pt idx="10">
                  <c:v>6.4516129032258096</c:v>
                </c:pt>
                <c:pt idx="11">
                  <c:v>23.333333333333304</c:v>
                </c:pt>
              </c:numCache>
            </c:numRef>
          </c:val>
        </c:ser>
        <c:ser>
          <c:idx val="5"/>
          <c:order val="5"/>
          <c:tx>
            <c:strRef>
              <c:f>Sheet2!$R$84</c:f>
              <c:strCache>
                <c:ptCount val="1"/>
                <c:pt idx="0">
                  <c:v>ねりもの類</c:v>
                </c:pt>
              </c:strCache>
            </c:strRef>
          </c:tx>
          <c:cat>
            <c:strRef>
              <c:f>Sheet2!$L$85:$L$96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Sheet2!$R$85:$R$96</c:f>
              <c:numCache>
                <c:formatCode>0.0_ </c:formatCode>
                <c:ptCount val="12"/>
                <c:pt idx="0">
                  <c:v>1.5151515151515151</c:v>
                </c:pt>
                <c:pt idx="1">
                  <c:v>0.95238095238095244</c:v>
                </c:pt>
                <c:pt idx="2">
                  <c:v>0</c:v>
                </c:pt>
                <c:pt idx="3">
                  <c:v>3.8461538461538463</c:v>
                </c:pt>
                <c:pt idx="4">
                  <c:v>1.0204081632653061</c:v>
                </c:pt>
                <c:pt idx="5">
                  <c:v>2</c:v>
                </c:pt>
                <c:pt idx="6">
                  <c:v>0</c:v>
                </c:pt>
                <c:pt idx="7">
                  <c:v>0</c:v>
                </c:pt>
                <c:pt idx="8">
                  <c:v>0</c:v>
                </c:pt>
                <c:pt idx="9">
                  <c:v>3.0303030303030303</c:v>
                </c:pt>
                <c:pt idx="10">
                  <c:v>0</c:v>
                </c:pt>
                <c:pt idx="11">
                  <c:v>6.666666666666667</c:v>
                </c:pt>
              </c:numCache>
            </c:numRef>
          </c:val>
        </c:ser>
        <c:ser>
          <c:idx val="6"/>
          <c:order val="6"/>
          <c:tx>
            <c:strRef>
              <c:f>Sheet2!$S$84</c:f>
              <c:strCache>
                <c:ptCount val="1"/>
                <c:pt idx="0">
                  <c:v>海藻類</c:v>
                </c:pt>
              </c:strCache>
            </c:strRef>
          </c:tx>
          <c:cat>
            <c:strRef>
              <c:f>Sheet2!$L$85:$L$96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Sheet2!$S$85:$S$96</c:f>
              <c:numCache>
                <c:formatCode>0.0_ </c:formatCode>
                <c:ptCount val="12"/>
                <c:pt idx="0">
                  <c:v>7.5757575757575761</c:v>
                </c:pt>
                <c:pt idx="1">
                  <c:v>9.5238095238095237</c:v>
                </c:pt>
                <c:pt idx="2">
                  <c:v>2.4390243902439024</c:v>
                </c:pt>
                <c:pt idx="3">
                  <c:v>7.6923076923076925</c:v>
                </c:pt>
                <c:pt idx="4">
                  <c:v>5.102040816326527</c:v>
                </c:pt>
                <c:pt idx="5">
                  <c:v>10</c:v>
                </c:pt>
                <c:pt idx="6">
                  <c:v>5.7142857142857109</c:v>
                </c:pt>
                <c:pt idx="7">
                  <c:v>6.0606060606060606</c:v>
                </c:pt>
                <c:pt idx="8">
                  <c:v>8.3333333333333321</c:v>
                </c:pt>
                <c:pt idx="9">
                  <c:v>15.151515151515149</c:v>
                </c:pt>
                <c:pt idx="10">
                  <c:v>3.2258064516129048</c:v>
                </c:pt>
                <c:pt idx="11">
                  <c:v>6.666666666666667</c:v>
                </c:pt>
              </c:numCache>
            </c:numRef>
          </c:val>
        </c:ser>
        <c:ser>
          <c:idx val="7"/>
          <c:order val="7"/>
          <c:tx>
            <c:strRef>
              <c:f>Sheet2!$T$84</c:f>
              <c:strCache>
                <c:ptCount val="1"/>
                <c:pt idx="0">
                  <c:v>その他</c:v>
                </c:pt>
              </c:strCache>
            </c:strRef>
          </c:tx>
          <c:cat>
            <c:strRef>
              <c:f>Sheet2!$L$85:$L$96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Sheet2!$T$85:$T$96</c:f>
              <c:numCache>
                <c:formatCode>0.0_ </c:formatCode>
                <c:ptCount val="12"/>
                <c:pt idx="0">
                  <c:v>25.252525252525217</c:v>
                </c:pt>
                <c:pt idx="1">
                  <c:v>21.90476190476188</c:v>
                </c:pt>
                <c:pt idx="2">
                  <c:v>31.707317073170714</c:v>
                </c:pt>
                <c:pt idx="3">
                  <c:v>26.923076923076923</c:v>
                </c:pt>
                <c:pt idx="4">
                  <c:v>22.448979591836729</c:v>
                </c:pt>
                <c:pt idx="5">
                  <c:v>28.000000000000004</c:v>
                </c:pt>
                <c:pt idx="6">
                  <c:v>22.857142857142843</c:v>
                </c:pt>
                <c:pt idx="7">
                  <c:v>24.24242424242421</c:v>
                </c:pt>
                <c:pt idx="8">
                  <c:v>41.666666666666615</c:v>
                </c:pt>
                <c:pt idx="9">
                  <c:v>33.333333333333329</c:v>
                </c:pt>
                <c:pt idx="10">
                  <c:v>19.354838709677441</c:v>
                </c:pt>
                <c:pt idx="11">
                  <c:v>6.666666666666667</c:v>
                </c:pt>
              </c:numCache>
            </c:numRef>
          </c:val>
        </c:ser>
        <c:marker val="1"/>
        <c:axId val="251712256"/>
        <c:axId val="251713792"/>
      </c:lineChart>
      <c:catAx>
        <c:axId val="251712256"/>
        <c:scaling>
          <c:orientation val="minMax"/>
        </c:scaling>
        <c:axPos val="b"/>
        <c:tickLblPos val="nextTo"/>
        <c:crossAx val="251713792"/>
        <c:crosses val="autoZero"/>
        <c:auto val="1"/>
        <c:lblAlgn val="ctr"/>
        <c:lblOffset val="100"/>
      </c:catAx>
      <c:valAx>
        <c:axId val="251713792"/>
        <c:scaling>
          <c:orientation val="minMax"/>
          <c:max val="100"/>
        </c:scaling>
        <c:axPos val="l"/>
        <c:majorGridlines/>
        <c:numFmt formatCode="0.0_ " sourceLinked="1"/>
        <c:tickLblPos val="nextTo"/>
        <c:crossAx val="251712256"/>
        <c:crosses val="autoZero"/>
        <c:crossBetween val="between"/>
      </c:valAx>
    </c:plotArea>
    <c:legend>
      <c:legendPos val="r"/>
    </c:legend>
    <c:plotVisOnly val="1"/>
  </c:chart>
  <c:txPr>
    <a:bodyPr/>
    <a:lstStyle/>
    <a:p>
      <a:pPr>
        <a:defRPr sz="800"/>
      </a:pPr>
      <a:endParaRPr lang="ja-JP"/>
    </a:p>
  </c:txPr>
  <c:externalData r:id="rId1"/>
</c:chartSpace>
</file>

<file path=ppt/charts/chart83.xml><?xml version="1.0" encoding="utf-8"?>
<c:chartSpace xmlns:c="http://schemas.openxmlformats.org/drawingml/2006/chart" xmlns:a="http://schemas.openxmlformats.org/drawingml/2006/main" xmlns:r="http://schemas.openxmlformats.org/officeDocument/2006/relationships">
  <c:lang val="ja-JP"/>
  <c:chart>
    <c:plotArea>
      <c:layout>
        <c:manualLayout>
          <c:layoutTarget val="inner"/>
          <c:xMode val="edge"/>
          <c:yMode val="edge"/>
          <c:x val="0.32778998891331146"/>
          <c:y val="5.8911232085323888E-2"/>
          <c:w val="0.47956629246591831"/>
          <c:h val="0.90111172832648223"/>
        </c:manualLayout>
      </c:layout>
      <c:barChart>
        <c:barDir val="bar"/>
        <c:grouping val="clustered"/>
        <c:ser>
          <c:idx val="0"/>
          <c:order val="0"/>
          <c:tx>
            <c:strRef>
              <c:f>Sheet3!$V$3</c:f>
              <c:strCache>
                <c:ptCount val="1"/>
                <c:pt idx="0">
                  <c:v>2005年</c:v>
                </c:pt>
              </c:strCache>
            </c:strRef>
          </c:tx>
          <c:cat>
            <c:strRef>
              <c:f>Sheet3!$U$4:$U$20</c:f>
              <c:strCache>
                <c:ptCount val="17"/>
                <c:pt idx="0">
                  <c:v>味がよい（おいしい）から</c:v>
                </c:pt>
                <c:pt idx="1">
                  <c:v>食べ慣れているから</c:v>
                </c:pt>
                <c:pt idx="2">
                  <c:v>丁度よいボリュームだから</c:v>
                </c:pt>
                <c:pt idx="3">
                  <c:v>以前から食べているから</c:v>
                </c:pt>
                <c:pt idx="4">
                  <c:v>安心して買える味だから</c:v>
                </c:pt>
                <c:pt idx="5">
                  <c:v>売場にいつも並んでいるから</c:v>
                </c:pt>
                <c:pt idx="6">
                  <c:v>品質がよいから</c:v>
                </c:pt>
                <c:pt idx="7">
                  <c:v>無難だから</c:v>
                </c:pt>
                <c:pt idx="8">
                  <c:v>売場にたくさん並んでいるから</c:v>
                </c:pt>
                <c:pt idx="9">
                  <c:v>人気があるから</c:v>
                </c:pt>
                <c:pt idx="10">
                  <c:v>好きなメーカーだから</c:v>
                </c:pt>
                <c:pt idx="11">
                  <c:v>売場にきちんと（きれいに）並んでいるから</c:v>
                </c:pt>
                <c:pt idx="12">
                  <c:v>人に勧められたから</c:v>
                </c:pt>
                <c:pt idx="13">
                  <c:v>企業イメージがよいから</c:v>
                </c:pt>
                <c:pt idx="14">
                  <c:v>コマーシャルがよい（好きだ）から</c:v>
                </c:pt>
                <c:pt idx="15">
                  <c:v>価格が安かったから</c:v>
                </c:pt>
                <c:pt idx="16">
                  <c:v>その他</c:v>
                </c:pt>
              </c:strCache>
            </c:strRef>
          </c:cat>
          <c:val>
            <c:numRef>
              <c:f>Sheet3!$V$4:$V$20</c:f>
              <c:numCache>
                <c:formatCode>0.0_ </c:formatCode>
                <c:ptCount val="17"/>
                <c:pt idx="0">
                  <c:v>59</c:v>
                </c:pt>
                <c:pt idx="1">
                  <c:v>36</c:v>
                </c:pt>
                <c:pt idx="2">
                  <c:v>21.5</c:v>
                </c:pt>
                <c:pt idx="3">
                  <c:v>24</c:v>
                </c:pt>
                <c:pt idx="4">
                  <c:v>22</c:v>
                </c:pt>
                <c:pt idx="5">
                  <c:v>23.5</c:v>
                </c:pt>
                <c:pt idx="6">
                  <c:v>19.5</c:v>
                </c:pt>
                <c:pt idx="7">
                  <c:v>11.5</c:v>
                </c:pt>
                <c:pt idx="8">
                  <c:v>7.5</c:v>
                </c:pt>
                <c:pt idx="9">
                  <c:v>7</c:v>
                </c:pt>
                <c:pt idx="10">
                  <c:v>12.5</c:v>
                </c:pt>
                <c:pt idx="11">
                  <c:v>4.5</c:v>
                </c:pt>
                <c:pt idx="12">
                  <c:v>1</c:v>
                </c:pt>
                <c:pt idx="13">
                  <c:v>4.5</c:v>
                </c:pt>
                <c:pt idx="14">
                  <c:v>2.5</c:v>
                </c:pt>
                <c:pt idx="15">
                  <c:v>37.5</c:v>
                </c:pt>
                <c:pt idx="16">
                  <c:v>4</c:v>
                </c:pt>
              </c:numCache>
            </c:numRef>
          </c:val>
        </c:ser>
        <c:ser>
          <c:idx val="1"/>
          <c:order val="1"/>
          <c:tx>
            <c:strRef>
              <c:f>Sheet3!$W$3</c:f>
              <c:strCache>
                <c:ptCount val="1"/>
                <c:pt idx="0">
                  <c:v>2009年</c:v>
                </c:pt>
              </c:strCache>
            </c:strRef>
          </c:tx>
          <c:cat>
            <c:strRef>
              <c:f>Sheet3!$U$4:$U$20</c:f>
              <c:strCache>
                <c:ptCount val="17"/>
                <c:pt idx="0">
                  <c:v>味がよい（おいしい）から</c:v>
                </c:pt>
                <c:pt idx="1">
                  <c:v>食べ慣れているから</c:v>
                </c:pt>
                <c:pt idx="2">
                  <c:v>丁度よいボリュームだから</c:v>
                </c:pt>
                <c:pt idx="3">
                  <c:v>以前から食べているから</c:v>
                </c:pt>
                <c:pt idx="4">
                  <c:v>安心して買える味だから</c:v>
                </c:pt>
                <c:pt idx="5">
                  <c:v>売場にいつも並んでいるから</c:v>
                </c:pt>
                <c:pt idx="6">
                  <c:v>品質がよいから</c:v>
                </c:pt>
                <c:pt idx="7">
                  <c:v>無難だから</c:v>
                </c:pt>
                <c:pt idx="8">
                  <c:v>売場にたくさん並んでいるから</c:v>
                </c:pt>
                <c:pt idx="9">
                  <c:v>人気があるから</c:v>
                </c:pt>
                <c:pt idx="10">
                  <c:v>好きなメーカーだから</c:v>
                </c:pt>
                <c:pt idx="11">
                  <c:v>売場にきちんと（きれいに）並んでいるから</c:v>
                </c:pt>
                <c:pt idx="12">
                  <c:v>人に勧められたから</c:v>
                </c:pt>
                <c:pt idx="13">
                  <c:v>企業イメージがよいから</c:v>
                </c:pt>
                <c:pt idx="14">
                  <c:v>コマーシャルがよい（好きだ）から</c:v>
                </c:pt>
                <c:pt idx="15">
                  <c:v>価格が安かったから</c:v>
                </c:pt>
                <c:pt idx="16">
                  <c:v>その他</c:v>
                </c:pt>
              </c:strCache>
            </c:strRef>
          </c:cat>
          <c:val>
            <c:numRef>
              <c:f>Sheet3!$W$4:$W$20</c:f>
              <c:numCache>
                <c:formatCode>0.0_ </c:formatCode>
                <c:ptCount val="17"/>
                <c:pt idx="0">
                  <c:v>62.5</c:v>
                </c:pt>
                <c:pt idx="1">
                  <c:v>26</c:v>
                </c:pt>
                <c:pt idx="2">
                  <c:v>20</c:v>
                </c:pt>
                <c:pt idx="3">
                  <c:v>18.5</c:v>
                </c:pt>
                <c:pt idx="4">
                  <c:v>15.5</c:v>
                </c:pt>
                <c:pt idx="5">
                  <c:v>20</c:v>
                </c:pt>
                <c:pt idx="6">
                  <c:v>14.5</c:v>
                </c:pt>
                <c:pt idx="7">
                  <c:v>20.5</c:v>
                </c:pt>
                <c:pt idx="8">
                  <c:v>5.5</c:v>
                </c:pt>
                <c:pt idx="9">
                  <c:v>3</c:v>
                </c:pt>
                <c:pt idx="10">
                  <c:v>8.5</c:v>
                </c:pt>
                <c:pt idx="11">
                  <c:v>1.5</c:v>
                </c:pt>
                <c:pt idx="12">
                  <c:v>1.5</c:v>
                </c:pt>
                <c:pt idx="13">
                  <c:v>1</c:v>
                </c:pt>
                <c:pt idx="14">
                  <c:v>0.5</c:v>
                </c:pt>
                <c:pt idx="15">
                  <c:v>34.5</c:v>
                </c:pt>
                <c:pt idx="16">
                  <c:v>8</c:v>
                </c:pt>
              </c:numCache>
            </c:numRef>
          </c:val>
        </c:ser>
        <c:ser>
          <c:idx val="2"/>
          <c:order val="2"/>
          <c:tx>
            <c:strRef>
              <c:f>Sheet3!$X$3</c:f>
              <c:strCache>
                <c:ptCount val="1"/>
                <c:pt idx="0">
                  <c:v>2012年</c:v>
                </c:pt>
              </c:strCache>
            </c:strRef>
          </c:tx>
          <c:cat>
            <c:strRef>
              <c:f>Sheet3!$U$4:$U$20</c:f>
              <c:strCache>
                <c:ptCount val="17"/>
                <c:pt idx="0">
                  <c:v>味がよい（おいしい）から</c:v>
                </c:pt>
                <c:pt idx="1">
                  <c:v>食べ慣れているから</c:v>
                </c:pt>
                <c:pt idx="2">
                  <c:v>丁度よいボリュームだから</c:v>
                </c:pt>
                <c:pt idx="3">
                  <c:v>以前から食べているから</c:v>
                </c:pt>
                <c:pt idx="4">
                  <c:v>安心して買える味だから</c:v>
                </c:pt>
                <c:pt idx="5">
                  <c:v>売場にいつも並んでいるから</c:v>
                </c:pt>
                <c:pt idx="6">
                  <c:v>品質がよいから</c:v>
                </c:pt>
                <c:pt idx="7">
                  <c:v>無難だから</c:v>
                </c:pt>
                <c:pt idx="8">
                  <c:v>売場にたくさん並んでいるから</c:v>
                </c:pt>
                <c:pt idx="9">
                  <c:v>人気があるから</c:v>
                </c:pt>
                <c:pt idx="10">
                  <c:v>好きなメーカーだから</c:v>
                </c:pt>
                <c:pt idx="11">
                  <c:v>売場にきちんと（きれいに）並んでいるから</c:v>
                </c:pt>
                <c:pt idx="12">
                  <c:v>人に勧められたから</c:v>
                </c:pt>
                <c:pt idx="13">
                  <c:v>企業イメージがよいから</c:v>
                </c:pt>
                <c:pt idx="14">
                  <c:v>コマーシャルがよい（好きだ）から</c:v>
                </c:pt>
                <c:pt idx="15">
                  <c:v>価格が安かったから</c:v>
                </c:pt>
                <c:pt idx="16">
                  <c:v>その他</c:v>
                </c:pt>
              </c:strCache>
            </c:strRef>
          </c:cat>
          <c:val>
            <c:numRef>
              <c:f>Sheet3!$X$4:$X$20</c:f>
              <c:numCache>
                <c:formatCode>0.0_ </c:formatCode>
                <c:ptCount val="17"/>
                <c:pt idx="0">
                  <c:v>64.88095238095238</c:v>
                </c:pt>
                <c:pt idx="1">
                  <c:v>37.5</c:v>
                </c:pt>
                <c:pt idx="2">
                  <c:v>29.464285714285715</c:v>
                </c:pt>
                <c:pt idx="3">
                  <c:v>29.464285714285715</c:v>
                </c:pt>
                <c:pt idx="4">
                  <c:v>27.976190476190478</c:v>
                </c:pt>
                <c:pt idx="5">
                  <c:v>20.53571428571427</c:v>
                </c:pt>
                <c:pt idx="6">
                  <c:v>22.023809523809533</c:v>
                </c:pt>
                <c:pt idx="7">
                  <c:v>16.666666666666664</c:v>
                </c:pt>
                <c:pt idx="8">
                  <c:v>5.3571428571428532</c:v>
                </c:pt>
                <c:pt idx="9">
                  <c:v>4.1666666666666661</c:v>
                </c:pt>
                <c:pt idx="10">
                  <c:v>11.309523809523817</c:v>
                </c:pt>
                <c:pt idx="11">
                  <c:v>2.6785714285714302</c:v>
                </c:pt>
                <c:pt idx="12">
                  <c:v>1.7857142857142843</c:v>
                </c:pt>
                <c:pt idx="13">
                  <c:v>1.1904761904761905</c:v>
                </c:pt>
                <c:pt idx="14">
                  <c:v>0.29761904761904789</c:v>
                </c:pt>
                <c:pt idx="15">
                  <c:v>36.904761904761905</c:v>
                </c:pt>
                <c:pt idx="16">
                  <c:v>8.9285714285714164</c:v>
                </c:pt>
              </c:numCache>
            </c:numRef>
          </c:val>
        </c:ser>
        <c:axId val="251634816"/>
        <c:axId val="251636352"/>
      </c:barChart>
      <c:catAx>
        <c:axId val="251634816"/>
        <c:scaling>
          <c:orientation val="maxMin"/>
        </c:scaling>
        <c:axPos val="l"/>
        <c:tickLblPos val="nextTo"/>
        <c:txPr>
          <a:bodyPr/>
          <a:lstStyle/>
          <a:p>
            <a:pPr>
              <a:defRPr sz="600"/>
            </a:pPr>
            <a:endParaRPr lang="ja-JP"/>
          </a:p>
        </c:txPr>
        <c:crossAx val="251636352"/>
        <c:crosses val="autoZero"/>
        <c:auto val="1"/>
        <c:lblAlgn val="ctr"/>
        <c:lblOffset val="100"/>
      </c:catAx>
      <c:valAx>
        <c:axId val="251636352"/>
        <c:scaling>
          <c:orientation val="minMax"/>
        </c:scaling>
        <c:axPos val="t"/>
        <c:majorGridlines/>
        <c:numFmt formatCode="0.0_ " sourceLinked="1"/>
        <c:tickLblPos val="nextTo"/>
        <c:crossAx val="251634816"/>
        <c:crosses val="autoZero"/>
        <c:crossBetween val="between"/>
        <c:majorUnit val="10"/>
      </c:valAx>
    </c:plotArea>
    <c:legend>
      <c:legendPos val="r"/>
      <c:layout>
        <c:manualLayout>
          <c:xMode val="edge"/>
          <c:yMode val="edge"/>
          <c:x val="0.85531993286208841"/>
          <c:y val="6.7014776135984874E-2"/>
          <c:w val="0.13339115567120033"/>
          <c:h val="0.12757082546383725"/>
        </c:manualLayout>
      </c:layout>
    </c:legend>
    <c:plotVisOnly val="1"/>
  </c:chart>
  <c:externalData r:id="rId1"/>
</c:chartSpace>
</file>

<file path=ppt/charts/chart84.xml><?xml version="1.0" encoding="utf-8"?>
<c:chartSpace xmlns:c="http://schemas.openxmlformats.org/drawingml/2006/chart" xmlns:a="http://schemas.openxmlformats.org/drawingml/2006/main" xmlns:r="http://schemas.openxmlformats.org/officeDocument/2006/relationships">
  <c:lang val="ja-JP"/>
  <c:chart>
    <c:plotArea>
      <c:layout/>
      <c:barChart>
        <c:barDir val="col"/>
        <c:grouping val="clustered"/>
        <c:ser>
          <c:idx val="0"/>
          <c:order val="0"/>
          <c:tx>
            <c:strRef>
              <c:f>Sheet3!$V$42</c:f>
              <c:strCache>
                <c:ptCount val="1"/>
                <c:pt idx="0">
                  <c:v>2005年</c:v>
                </c:pt>
              </c:strCache>
            </c:strRef>
          </c:tx>
          <c:cat>
            <c:strRef>
              <c:f>Sheet3!$U$43:$U$50</c:f>
              <c:strCache>
                <c:ptCount val="8"/>
                <c:pt idx="0">
                  <c:v>パン・ドーナツ</c:v>
                </c:pt>
                <c:pt idx="1">
                  <c:v>菓子・スナック</c:v>
                </c:pt>
                <c:pt idx="2">
                  <c:v>おにぎり・弁当</c:v>
                </c:pt>
                <c:pt idx="3">
                  <c:v>お惣菜</c:v>
                </c:pt>
                <c:pt idx="4">
                  <c:v>インスタントラーメン</c:v>
                </c:pt>
                <c:pt idx="5">
                  <c:v>レトルト食品</c:v>
                </c:pt>
                <c:pt idx="6">
                  <c:v>冷凍めん以外の冷凍食品</c:v>
                </c:pt>
                <c:pt idx="7">
                  <c:v>その他</c:v>
                </c:pt>
              </c:strCache>
            </c:strRef>
          </c:cat>
          <c:val>
            <c:numRef>
              <c:f>Sheet3!$V$43:$V$50</c:f>
              <c:numCache>
                <c:formatCode>0.0_ </c:formatCode>
                <c:ptCount val="8"/>
                <c:pt idx="0">
                  <c:v>8</c:v>
                </c:pt>
                <c:pt idx="1">
                  <c:v>1.5</c:v>
                </c:pt>
                <c:pt idx="2">
                  <c:v>17</c:v>
                </c:pt>
                <c:pt idx="3">
                  <c:v>6.5</c:v>
                </c:pt>
                <c:pt idx="4">
                  <c:v>44.5</c:v>
                </c:pt>
                <c:pt idx="5">
                  <c:v>34.5</c:v>
                </c:pt>
                <c:pt idx="6">
                  <c:v>36</c:v>
                </c:pt>
                <c:pt idx="7">
                  <c:v>13.5</c:v>
                </c:pt>
              </c:numCache>
            </c:numRef>
          </c:val>
        </c:ser>
        <c:ser>
          <c:idx val="1"/>
          <c:order val="1"/>
          <c:tx>
            <c:strRef>
              <c:f>Sheet3!$W$42</c:f>
              <c:strCache>
                <c:ptCount val="1"/>
                <c:pt idx="0">
                  <c:v>2009年</c:v>
                </c:pt>
              </c:strCache>
            </c:strRef>
          </c:tx>
          <c:cat>
            <c:strRef>
              <c:f>Sheet3!$U$43:$U$50</c:f>
              <c:strCache>
                <c:ptCount val="8"/>
                <c:pt idx="0">
                  <c:v>パン・ドーナツ</c:v>
                </c:pt>
                <c:pt idx="1">
                  <c:v>菓子・スナック</c:v>
                </c:pt>
                <c:pt idx="2">
                  <c:v>おにぎり・弁当</c:v>
                </c:pt>
                <c:pt idx="3">
                  <c:v>お惣菜</c:v>
                </c:pt>
                <c:pt idx="4">
                  <c:v>インスタントラーメン</c:v>
                </c:pt>
                <c:pt idx="5">
                  <c:v>レトルト食品</c:v>
                </c:pt>
                <c:pt idx="6">
                  <c:v>冷凍めん以外の冷凍食品</c:v>
                </c:pt>
                <c:pt idx="7">
                  <c:v>その他</c:v>
                </c:pt>
              </c:strCache>
            </c:strRef>
          </c:cat>
          <c:val>
            <c:numRef>
              <c:f>Sheet3!$W$43:$W$50</c:f>
              <c:numCache>
                <c:formatCode>0.0_ </c:formatCode>
                <c:ptCount val="8"/>
                <c:pt idx="0">
                  <c:v>9.5</c:v>
                </c:pt>
                <c:pt idx="1">
                  <c:v>2</c:v>
                </c:pt>
                <c:pt idx="2">
                  <c:v>15</c:v>
                </c:pt>
                <c:pt idx="3">
                  <c:v>6.5</c:v>
                </c:pt>
                <c:pt idx="4">
                  <c:v>48</c:v>
                </c:pt>
                <c:pt idx="5">
                  <c:v>31</c:v>
                </c:pt>
                <c:pt idx="6">
                  <c:v>35.5</c:v>
                </c:pt>
                <c:pt idx="7">
                  <c:v>18</c:v>
                </c:pt>
              </c:numCache>
            </c:numRef>
          </c:val>
        </c:ser>
        <c:ser>
          <c:idx val="2"/>
          <c:order val="2"/>
          <c:tx>
            <c:strRef>
              <c:f>Sheet3!$X$42</c:f>
              <c:strCache>
                <c:ptCount val="1"/>
                <c:pt idx="0">
                  <c:v>2012年</c:v>
                </c:pt>
              </c:strCache>
            </c:strRef>
          </c:tx>
          <c:cat>
            <c:strRef>
              <c:f>Sheet3!$U$43:$U$50</c:f>
              <c:strCache>
                <c:ptCount val="8"/>
                <c:pt idx="0">
                  <c:v>パン・ドーナツ</c:v>
                </c:pt>
                <c:pt idx="1">
                  <c:v>菓子・スナック</c:v>
                </c:pt>
                <c:pt idx="2">
                  <c:v>おにぎり・弁当</c:v>
                </c:pt>
                <c:pt idx="3">
                  <c:v>お惣菜</c:v>
                </c:pt>
                <c:pt idx="4">
                  <c:v>インスタントラーメン</c:v>
                </c:pt>
                <c:pt idx="5">
                  <c:v>レトルト食品</c:v>
                </c:pt>
                <c:pt idx="6">
                  <c:v>冷凍めん以外の冷凍食品</c:v>
                </c:pt>
                <c:pt idx="7">
                  <c:v>その他</c:v>
                </c:pt>
              </c:strCache>
            </c:strRef>
          </c:cat>
          <c:val>
            <c:numRef>
              <c:f>Sheet3!$X$43:$X$50</c:f>
              <c:numCache>
                <c:formatCode>0.0_ </c:formatCode>
                <c:ptCount val="8"/>
                <c:pt idx="0">
                  <c:v>9.2261904761904656</c:v>
                </c:pt>
                <c:pt idx="1">
                  <c:v>3.5714285714285707</c:v>
                </c:pt>
                <c:pt idx="2">
                  <c:v>20.53571428571427</c:v>
                </c:pt>
                <c:pt idx="3">
                  <c:v>9.5238095238095237</c:v>
                </c:pt>
                <c:pt idx="4">
                  <c:v>45.535714285714285</c:v>
                </c:pt>
                <c:pt idx="5">
                  <c:v>25.595238095238088</c:v>
                </c:pt>
                <c:pt idx="6">
                  <c:v>34.226190476190482</c:v>
                </c:pt>
                <c:pt idx="7">
                  <c:v>18.154761904761902</c:v>
                </c:pt>
              </c:numCache>
            </c:numRef>
          </c:val>
        </c:ser>
        <c:axId val="255335040"/>
        <c:axId val="255345024"/>
      </c:barChart>
      <c:catAx>
        <c:axId val="255335040"/>
        <c:scaling>
          <c:orientation val="minMax"/>
        </c:scaling>
        <c:axPos val="b"/>
        <c:tickLblPos val="nextTo"/>
        <c:txPr>
          <a:bodyPr/>
          <a:lstStyle/>
          <a:p>
            <a:pPr>
              <a:defRPr sz="900"/>
            </a:pPr>
            <a:endParaRPr lang="ja-JP"/>
          </a:p>
        </c:txPr>
        <c:crossAx val="255345024"/>
        <c:crosses val="autoZero"/>
        <c:auto val="1"/>
        <c:lblAlgn val="ctr"/>
        <c:lblOffset val="100"/>
      </c:catAx>
      <c:valAx>
        <c:axId val="255345024"/>
        <c:scaling>
          <c:orientation val="minMax"/>
        </c:scaling>
        <c:axPos val="l"/>
        <c:majorGridlines/>
        <c:numFmt formatCode="0.0_ " sourceLinked="1"/>
        <c:tickLblPos val="nextTo"/>
        <c:crossAx val="255335040"/>
        <c:crosses val="autoZero"/>
        <c:crossBetween val="between"/>
      </c:valAx>
    </c:plotArea>
    <c:legend>
      <c:legendPos val="r"/>
    </c:legend>
    <c:plotVisOnly val="1"/>
  </c:chart>
  <c:txPr>
    <a:bodyPr/>
    <a:lstStyle/>
    <a:p>
      <a:pPr>
        <a:defRPr sz="900"/>
      </a:pPr>
      <a:endParaRPr lang="ja-JP"/>
    </a:p>
  </c:txPr>
  <c:externalData r:id="rId1"/>
</c:chartSpace>
</file>

<file path=ppt/charts/chart85.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Sheet3!$M$41</c:f>
              <c:strCache>
                <c:ptCount val="1"/>
                <c:pt idx="0">
                  <c:v>パン・ドーナツ</c:v>
                </c:pt>
              </c:strCache>
            </c:strRef>
          </c:tx>
          <c:cat>
            <c:strRef>
              <c:f>Sheet3!$L$42:$L$53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Sheet3!$M$42:$M$53</c:f>
              <c:numCache>
                <c:formatCode>0.0_ </c:formatCode>
                <c:ptCount val="12"/>
                <c:pt idx="0">
                  <c:v>9.2261904761904656</c:v>
                </c:pt>
                <c:pt idx="1">
                  <c:v>11.111111111111098</c:v>
                </c:pt>
                <c:pt idx="2">
                  <c:v>6.9444444444444464</c:v>
                </c:pt>
                <c:pt idx="3">
                  <c:v>7.8431372549019605</c:v>
                </c:pt>
                <c:pt idx="4">
                  <c:v>10.119047619047628</c:v>
                </c:pt>
                <c:pt idx="5">
                  <c:v>8.3333333333333321</c:v>
                </c:pt>
                <c:pt idx="6">
                  <c:v>12.962962962962969</c:v>
                </c:pt>
                <c:pt idx="7">
                  <c:v>8.6206896551724146</c:v>
                </c:pt>
                <c:pt idx="8">
                  <c:v>5.1724137931034484</c:v>
                </c:pt>
                <c:pt idx="9">
                  <c:v>3.4482758620689653</c:v>
                </c:pt>
                <c:pt idx="10">
                  <c:v>5.5555555555555483</c:v>
                </c:pt>
                <c:pt idx="11">
                  <c:v>20.370370370370356</c:v>
                </c:pt>
              </c:numCache>
            </c:numRef>
          </c:val>
        </c:ser>
        <c:ser>
          <c:idx val="1"/>
          <c:order val="1"/>
          <c:tx>
            <c:strRef>
              <c:f>Sheet3!$N$41</c:f>
              <c:strCache>
                <c:ptCount val="1"/>
                <c:pt idx="0">
                  <c:v>菓子・スナック</c:v>
                </c:pt>
              </c:strCache>
            </c:strRef>
          </c:tx>
          <c:cat>
            <c:strRef>
              <c:f>Sheet3!$L$42:$L$53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Sheet3!$N$42:$N$53</c:f>
              <c:numCache>
                <c:formatCode>0.0_ </c:formatCode>
                <c:ptCount val="12"/>
                <c:pt idx="0">
                  <c:v>3.5714285714285707</c:v>
                </c:pt>
                <c:pt idx="1">
                  <c:v>3.0864197530864201</c:v>
                </c:pt>
                <c:pt idx="2">
                  <c:v>5.5555555555555483</c:v>
                </c:pt>
                <c:pt idx="3">
                  <c:v>2.9411764705882337</c:v>
                </c:pt>
                <c:pt idx="4">
                  <c:v>4.7619047619047619</c:v>
                </c:pt>
                <c:pt idx="5">
                  <c:v>2.3809523809523809</c:v>
                </c:pt>
                <c:pt idx="6">
                  <c:v>7.4074074074074066</c:v>
                </c:pt>
                <c:pt idx="7">
                  <c:v>8.6206896551724146</c:v>
                </c:pt>
                <c:pt idx="8">
                  <c:v>0</c:v>
                </c:pt>
                <c:pt idx="9">
                  <c:v>0</c:v>
                </c:pt>
                <c:pt idx="10">
                  <c:v>1.8518518518518521</c:v>
                </c:pt>
                <c:pt idx="11">
                  <c:v>3.7037037037037042</c:v>
                </c:pt>
              </c:numCache>
            </c:numRef>
          </c:val>
        </c:ser>
        <c:ser>
          <c:idx val="2"/>
          <c:order val="2"/>
          <c:tx>
            <c:strRef>
              <c:f>Sheet3!$O$41</c:f>
              <c:strCache>
                <c:ptCount val="1"/>
                <c:pt idx="0">
                  <c:v>おにぎり・弁当</c:v>
                </c:pt>
              </c:strCache>
            </c:strRef>
          </c:tx>
          <c:cat>
            <c:strRef>
              <c:f>Sheet3!$L$42:$L$53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Sheet3!$O$42:$O$53</c:f>
              <c:numCache>
                <c:formatCode>0.0_ </c:formatCode>
                <c:ptCount val="12"/>
                <c:pt idx="0">
                  <c:v>20.53571428571427</c:v>
                </c:pt>
                <c:pt idx="1">
                  <c:v>20.987654320987652</c:v>
                </c:pt>
                <c:pt idx="2">
                  <c:v>12.5</c:v>
                </c:pt>
                <c:pt idx="3">
                  <c:v>25.490196078431342</c:v>
                </c:pt>
                <c:pt idx="4">
                  <c:v>23.214285714285737</c:v>
                </c:pt>
                <c:pt idx="5">
                  <c:v>17.857142857142843</c:v>
                </c:pt>
                <c:pt idx="6">
                  <c:v>24.074074074074087</c:v>
                </c:pt>
                <c:pt idx="7">
                  <c:v>17.241379310344829</c:v>
                </c:pt>
                <c:pt idx="8">
                  <c:v>24.137931034482783</c:v>
                </c:pt>
                <c:pt idx="9">
                  <c:v>13.793103448275849</c:v>
                </c:pt>
                <c:pt idx="10">
                  <c:v>16.666666666666664</c:v>
                </c:pt>
                <c:pt idx="11">
                  <c:v>27.777777777777779</c:v>
                </c:pt>
              </c:numCache>
            </c:numRef>
          </c:val>
        </c:ser>
        <c:ser>
          <c:idx val="3"/>
          <c:order val="3"/>
          <c:tx>
            <c:strRef>
              <c:f>Sheet3!$P$41</c:f>
              <c:strCache>
                <c:ptCount val="1"/>
                <c:pt idx="0">
                  <c:v>お惣菜</c:v>
                </c:pt>
              </c:strCache>
            </c:strRef>
          </c:tx>
          <c:cat>
            <c:strRef>
              <c:f>Sheet3!$L$42:$L$53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Sheet3!$P$42:$P$53</c:f>
              <c:numCache>
                <c:formatCode>0.0_ </c:formatCode>
                <c:ptCount val="12"/>
                <c:pt idx="0">
                  <c:v>9.5238095238095237</c:v>
                </c:pt>
                <c:pt idx="1">
                  <c:v>9.259259259259272</c:v>
                </c:pt>
                <c:pt idx="2">
                  <c:v>9.7222222222222232</c:v>
                </c:pt>
                <c:pt idx="3">
                  <c:v>9.8039215686274517</c:v>
                </c:pt>
                <c:pt idx="4">
                  <c:v>8.9285714285714164</c:v>
                </c:pt>
                <c:pt idx="5">
                  <c:v>10.119047619047628</c:v>
                </c:pt>
                <c:pt idx="6">
                  <c:v>14.81481481481482</c:v>
                </c:pt>
                <c:pt idx="7">
                  <c:v>18.965517241379267</c:v>
                </c:pt>
                <c:pt idx="8">
                  <c:v>8.6206896551724146</c:v>
                </c:pt>
                <c:pt idx="9">
                  <c:v>5.1724137931034484</c:v>
                </c:pt>
                <c:pt idx="10">
                  <c:v>1.8518518518518521</c:v>
                </c:pt>
                <c:pt idx="11">
                  <c:v>7.4074074074074066</c:v>
                </c:pt>
              </c:numCache>
            </c:numRef>
          </c:val>
        </c:ser>
        <c:ser>
          <c:idx val="4"/>
          <c:order val="4"/>
          <c:tx>
            <c:strRef>
              <c:f>Sheet3!$Q$41</c:f>
              <c:strCache>
                <c:ptCount val="1"/>
                <c:pt idx="0">
                  <c:v>インスタントラーメン</c:v>
                </c:pt>
              </c:strCache>
            </c:strRef>
          </c:tx>
          <c:cat>
            <c:strRef>
              <c:f>Sheet3!$L$42:$L$53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Sheet3!$Q$42:$Q$53</c:f>
              <c:numCache>
                <c:formatCode>0.0_ </c:formatCode>
                <c:ptCount val="12"/>
                <c:pt idx="0">
                  <c:v>45.535714285714285</c:v>
                </c:pt>
                <c:pt idx="1">
                  <c:v>44.444444444444386</c:v>
                </c:pt>
                <c:pt idx="2">
                  <c:v>52.777777777777779</c:v>
                </c:pt>
                <c:pt idx="3">
                  <c:v>42.156862745098024</c:v>
                </c:pt>
                <c:pt idx="4">
                  <c:v>55.952380952380956</c:v>
                </c:pt>
                <c:pt idx="5">
                  <c:v>35.119047619047549</c:v>
                </c:pt>
                <c:pt idx="6">
                  <c:v>46.296296296296298</c:v>
                </c:pt>
                <c:pt idx="7">
                  <c:v>58.620689655172377</c:v>
                </c:pt>
                <c:pt idx="8">
                  <c:v>36.206896551724107</c:v>
                </c:pt>
                <c:pt idx="9">
                  <c:v>43.103448275862036</c:v>
                </c:pt>
                <c:pt idx="10">
                  <c:v>46.296296296296298</c:v>
                </c:pt>
                <c:pt idx="11">
                  <c:v>42.592592592592602</c:v>
                </c:pt>
              </c:numCache>
            </c:numRef>
          </c:val>
        </c:ser>
        <c:ser>
          <c:idx val="5"/>
          <c:order val="5"/>
          <c:tx>
            <c:strRef>
              <c:f>Sheet3!$R$41</c:f>
              <c:strCache>
                <c:ptCount val="1"/>
                <c:pt idx="0">
                  <c:v>レトルト食品</c:v>
                </c:pt>
              </c:strCache>
            </c:strRef>
          </c:tx>
          <c:cat>
            <c:strRef>
              <c:f>Sheet3!$L$42:$L$53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Sheet3!$R$42:$R$53</c:f>
              <c:numCache>
                <c:formatCode>0.0_ </c:formatCode>
                <c:ptCount val="12"/>
                <c:pt idx="0">
                  <c:v>25.595238095238088</c:v>
                </c:pt>
                <c:pt idx="1">
                  <c:v>28.395061728395074</c:v>
                </c:pt>
                <c:pt idx="2">
                  <c:v>30.555555555555557</c:v>
                </c:pt>
                <c:pt idx="3">
                  <c:v>17.647058823529427</c:v>
                </c:pt>
                <c:pt idx="4">
                  <c:v>25.595238095238088</c:v>
                </c:pt>
                <c:pt idx="5">
                  <c:v>25.595238095238088</c:v>
                </c:pt>
                <c:pt idx="6">
                  <c:v>27.777777777777779</c:v>
                </c:pt>
                <c:pt idx="7">
                  <c:v>36.206896551724107</c:v>
                </c:pt>
                <c:pt idx="8">
                  <c:v>22.413793103448278</c:v>
                </c:pt>
                <c:pt idx="9">
                  <c:v>22.413793103448278</c:v>
                </c:pt>
                <c:pt idx="10">
                  <c:v>18.51851851851853</c:v>
                </c:pt>
                <c:pt idx="11">
                  <c:v>25.92592592592591</c:v>
                </c:pt>
              </c:numCache>
            </c:numRef>
          </c:val>
        </c:ser>
        <c:ser>
          <c:idx val="6"/>
          <c:order val="6"/>
          <c:tx>
            <c:strRef>
              <c:f>Sheet3!$S$41</c:f>
              <c:strCache>
                <c:ptCount val="1"/>
                <c:pt idx="0">
                  <c:v>冷凍めん以外の冷凍食品</c:v>
                </c:pt>
              </c:strCache>
            </c:strRef>
          </c:tx>
          <c:cat>
            <c:strRef>
              <c:f>Sheet3!$L$42:$L$53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Sheet3!$S$42:$S$53</c:f>
              <c:numCache>
                <c:formatCode>0.0_ </c:formatCode>
                <c:ptCount val="12"/>
                <c:pt idx="0">
                  <c:v>34.226190476190482</c:v>
                </c:pt>
                <c:pt idx="1">
                  <c:v>35.802469135802433</c:v>
                </c:pt>
                <c:pt idx="2">
                  <c:v>31.944444444444443</c:v>
                </c:pt>
                <c:pt idx="3">
                  <c:v>33.333333333333329</c:v>
                </c:pt>
                <c:pt idx="4">
                  <c:v>25.595238095238088</c:v>
                </c:pt>
                <c:pt idx="5">
                  <c:v>42.857142857142819</c:v>
                </c:pt>
                <c:pt idx="6">
                  <c:v>27.777777777777779</c:v>
                </c:pt>
                <c:pt idx="7">
                  <c:v>24.137931034482783</c:v>
                </c:pt>
                <c:pt idx="8">
                  <c:v>37.931034482758584</c:v>
                </c:pt>
                <c:pt idx="9">
                  <c:v>41.379310344827623</c:v>
                </c:pt>
                <c:pt idx="10">
                  <c:v>29.629629629629626</c:v>
                </c:pt>
                <c:pt idx="11">
                  <c:v>44.444444444444386</c:v>
                </c:pt>
              </c:numCache>
            </c:numRef>
          </c:val>
        </c:ser>
        <c:ser>
          <c:idx val="7"/>
          <c:order val="7"/>
          <c:tx>
            <c:strRef>
              <c:f>Sheet3!$T$41</c:f>
              <c:strCache>
                <c:ptCount val="1"/>
                <c:pt idx="0">
                  <c:v>その他</c:v>
                </c:pt>
              </c:strCache>
            </c:strRef>
          </c:tx>
          <c:cat>
            <c:strRef>
              <c:f>Sheet3!$L$42:$L$53</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Sheet3!$T$42:$T$53</c:f>
              <c:numCache>
                <c:formatCode>0.0_ </c:formatCode>
                <c:ptCount val="12"/>
                <c:pt idx="0">
                  <c:v>18.154761904761902</c:v>
                </c:pt>
                <c:pt idx="1">
                  <c:v>18.51851851851853</c:v>
                </c:pt>
                <c:pt idx="2">
                  <c:v>9.7222222222222232</c:v>
                </c:pt>
                <c:pt idx="3">
                  <c:v>23.52941176470588</c:v>
                </c:pt>
                <c:pt idx="4">
                  <c:v>16.666666666666664</c:v>
                </c:pt>
                <c:pt idx="5">
                  <c:v>19.642857142857157</c:v>
                </c:pt>
                <c:pt idx="6">
                  <c:v>11.111111111111098</c:v>
                </c:pt>
                <c:pt idx="7">
                  <c:v>15.517241379310345</c:v>
                </c:pt>
                <c:pt idx="8">
                  <c:v>24.137931034482783</c:v>
                </c:pt>
                <c:pt idx="9">
                  <c:v>18.965517241379267</c:v>
                </c:pt>
                <c:pt idx="10">
                  <c:v>25.92592592592591</c:v>
                </c:pt>
                <c:pt idx="11">
                  <c:v>12.962962962962969</c:v>
                </c:pt>
              </c:numCache>
            </c:numRef>
          </c:val>
        </c:ser>
        <c:marker val="1"/>
        <c:axId val="255382656"/>
        <c:axId val="255384192"/>
      </c:lineChart>
      <c:catAx>
        <c:axId val="255382656"/>
        <c:scaling>
          <c:orientation val="minMax"/>
        </c:scaling>
        <c:axPos val="b"/>
        <c:tickLblPos val="nextTo"/>
        <c:crossAx val="255384192"/>
        <c:crosses val="autoZero"/>
        <c:auto val="1"/>
        <c:lblAlgn val="ctr"/>
        <c:lblOffset val="100"/>
      </c:catAx>
      <c:valAx>
        <c:axId val="255384192"/>
        <c:scaling>
          <c:orientation val="minMax"/>
        </c:scaling>
        <c:axPos val="l"/>
        <c:majorGridlines/>
        <c:numFmt formatCode="0.0_ " sourceLinked="1"/>
        <c:tickLblPos val="nextTo"/>
        <c:crossAx val="255382656"/>
        <c:crosses val="autoZero"/>
        <c:crossBetween val="between"/>
      </c:valAx>
    </c:plotArea>
    <c:legend>
      <c:legendPos val="r"/>
      <c:txPr>
        <a:bodyPr/>
        <a:lstStyle/>
        <a:p>
          <a:pPr>
            <a:defRPr sz="800"/>
          </a:pPr>
          <a:endParaRPr lang="ja-JP"/>
        </a:p>
      </c:txPr>
    </c:legend>
    <c:plotVisOnly val="1"/>
  </c:chart>
  <c:txPr>
    <a:bodyPr/>
    <a:lstStyle/>
    <a:p>
      <a:pPr>
        <a:defRPr sz="900"/>
      </a:pPr>
      <a:endParaRPr lang="ja-JP"/>
    </a:p>
  </c:txPr>
  <c:externalData r:id="rId1"/>
</c:chartSpace>
</file>

<file path=ppt/charts/chart86.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Sheet2!$K$127</c:f>
              <c:strCache>
                <c:ptCount val="1"/>
                <c:pt idx="0">
                  <c:v>大きすぎる</c:v>
                </c:pt>
              </c:strCache>
            </c:strRef>
          </c:tx>
          <c:cat>
            <c:strRef>
              <c:f>Sheet2!$L$126:$N$126</c:f>
              <c:strCache>
                <c:ptCount val="3"/>
                <c:pt idx="0">
                  <c:v>2005年</c:v>
                </c:pt>
                <c:pt idx="1">
                  <c:v>2009年</c:v>
                </c:pt>
                <c:pt idx="2">
                  <c:v>2012年</c:v>
                </c:pt>
              </c:strCache>
            </c:strRef>
          </c:cat>
          <c:val>
            <c:numRef>
              <c:f>Sheet2!$L$127:$N$127</c:f>
              <c:numCache>
                <c:formatCode>0.0;_턂</c:formatCode>
                <c:ptCount val="3"/>
                <c:pt idx="0">
                  <c:v>0.5</c:v>
                </c:pt>
                <c:pt idx="1">
                  <c:v>0</c:v>
                </c:pt>
                <c:pt idx="2">
                  <c:v>0.59523809523809523</c:v>
                </c:pt>
              </c:numCache>
            </c:numRef>
          </c:val>
        </c:ser>
        <c:ser>
          <c:idx val="1"/>
          <c:order val="1"/>
          <c:tx>
            <c:strRef>
              <c:f>Sheet2!$K$128</c:f>
              <c:strCache>
                <c:ptCount val="1"/>
                <c:pt idx="0">
                  <c:v>やや大きい</c:v>
                </c:pt>
              </c:strCache>
            </c:strRef>
          </c:tx>
          <c:cat>
            <c:strRef>
              <c:f>Sheet2!$L$126:$N$126</c:f>
              <c:strCache>
                <c:ptCount val="3"/>
                <c:pt idx="0">
                  <c:v>2005年</c:v>
                </c:pt>
                <c:pt idx="1">
                  <c:v>2009年</c:v>
                </c:pt>
                <c:pt idx="2">
                  <c:v>2012年</c:v>
                </c:pt>
              </c:strCache>
            </c:strRef>
          </c:cat>
          <c:val>
            <c:numRef>
              <c:f>Sheet2!$L$128:$N$128</c:f>
              <c:numCache>
                <c:formatCode>0.0;_턂</c:formatCode>
                <c:ptCount val="3"/>
                <c:pt idx="0">
                  <c:v>3</c:v>
                </c:pt>
                <c:pt idx="1">
                  <c:v>6</c:v>
                </c:pt>
                <c:pt idx="2">
                  <c:v>7.4404761904761934</c:v>
                </c:pt>
              </c:numCache>
            </c:numRef>
          </c:val>
        </c:ser>
        <c:ser>
          <c:idx val="2"/>
          <c:order val="2"/>
          <c:tx>
            <c:strRef>
              <c:f>Sheet2!$K$129</c:f>
              <c:strCache>
                <c:ptCount val="1"/>
                <c:pt idx="0">
                  <c:v>丁度よい</c:v>
                </c:pt>
              </c:strCache>
            </c:strRef>
          </c:tx>
          <c:cat>
            <c:strRef>
              <c:f>Sheet2!$L$126:$N$126</c:f>
              <c:strCache>
                <c:ptCount val="3"/>
                <c:pt idx="0">
                  <c:v>2005年</c:v>
                </c:pt>
                <c:pt idx="1">
                  <c:v>2009年</c:v>
                </c:pt>
                <c:pt idx="2">
                  <c:v>2012年</c:v>
                </c:pt>
              </c:strCache>
            </c:strRef>
          </c:cat>
          <c:val>
            <c:numRef>
              <c:f>Sheet2!$L$129:$N$129</c:f>
              <c:numCache>
                <c:formatCode>0.0;_턂</c:formatCode>
                <c:ptCount val="3"/>
                <c:pt idx="0">
                  <c:v>69</c:v>
                </c:pt>
                <c:pt idx="1">
                  <c:v>73</c:v>
                </c:pt>
                <c:pt idx="2">
                  <c:v>73.511904761904844</c:v>
                </c:pt>
              </c:numCache>
            </c:numRef>
          </c:val>
        </c:ser>
        <c:ser>
          <c:idx val="3"/>
          <c:order val="3"/>
          <c:tx>
            <c:strRef>
              <c:f>Sheet2!$K$130</c:f>
              <c:strCache>
                <c:ptCount val="1"/>
                <c:pt idx="0">
                  <c:v>やや小さい</c:v>
                </c:pt>
              </c:strCache>
            </c:strRef>
          </c:tx>
          <c:cat>
            <c:strRef>
              <c:f>Sheet2!$L$126:$N$126</c:f>
              <c:strCache>
                <c:ptCount val="3"/>
                <c:pt idx="0">
                  <c:v>2005年</c:v>
                </c:pt>
                <c:pt idx="1">
                  <c:v>2009年</c:v>
                </c:pt>
                <c:pt idx="2">
                  <c:v>2012年</c:v>
                </c:pt>
              </c:strCache>
            </c:strRef>
          </c:cat>
          <c:val>
            <c:numRef>
              <c:f>Sheet2!$L$130:$N$130</c:f>
              <c:numCache>
                <c:formatCode>0.0;_턂</c:formatCode>
                <c:ptCount val="3"/>
                <c:pt idx="0">
                  <c:v>25.5</c:v>
                </c:pt>
                <c:pt idx="1">
                  <c:v>18.5</c:v>
                </c:pt>
                <c:pt idx="2">
                  <c:v>17.559523809523778</c:v>
                </c:pt>
              </c:numCache>
            </c:numRef>
          </c:val>
        </c:ser>
        <c:ser>
          <c:idx val="4"/>
          <c:order val="4"/>
          <c:tx>
            <c:strRef>
              <c:f>Sheet2!$K$131</c:f>
              <c:strCache>
                <c:ptCount val="1"/>
                <c:pt idx="0">
                  <c:v>小さすぎる</c:v>
                </c:pt>
              </c:strCache>
            </c:strRef>
          </c:tx>
          <c:cat>
            <c:strRef>
              <c:f>Sheet2!$L$126:$N$126</c:f>
              <c:strCache>
                <c:ptCount val="3"/>
                <c:pt idx="0">
                  <c:v>2005年</c:v>
                </c:pt>
                <c:pt idx="1">
                  <c:v>2009年</c:v>
                </c:pt>
                <c:pt idx="2">
                  <c:v>2012年</c:v>
                </c:pt>
              </c:strCache>
            </c:strRef>
          </c:cat>
          <c:val>
            <c:numRef>
              <c:f>Sheet2!$L$131:$N$131</c:f>
              <c:numCache>
                <c:formatCode>0.0;_턂</c:formatCode>
                <c:ptCount val="3"/>
                <c:pt idx="0">
                  <c:v>2</c:v>
                </c:pt>
                <c:pt idx="1">
                  <c:v>2.5</c:v>
                </c:pt>
                <c:pt idx="2">
                  <c:v>0.89285714285714257</c:v>
                </c:pt>
              </c:numCache>
            </c:numRef>
          </c:val>
        </c:ser>
        <c:gapWidth val="300"/>
        <c:overlap val="100"/>
        <c:serLines/>
        <c:axId val="256411904"/>
        <c:axId val="256425984"/>
      </c:barChart>
      <c:catAx>
        <c:axId val="256411904"/>
        <c:scaling>
          <c:orientation val="maxMin"/>
        </c:scaling>
        <c:axPos val="l"/>
        <c:majorTickMark val="none"/>
        <c:tickLblPos val="nextTo"/>
        <c:crossAx val="256425984"/>
        <c:crosses val="autoZero"/>
        <c:auto val="1"/>
        <c:lblAlgn val="ctr"/>
        <c:lblOffset val="100"/>
      </c:catAx>
      <c:valAx>
        <c:axId val="256425984"/>
        <c:scaling>
          <c:orientation val="minMax"/>
        </c:scaling>
        <c:axPos val="t"/>
        <c:majorGridlines/>
        <c:numFmt formatCode="0%" sourceLinked="1"/>
        <c:tickLblPos val="nextTo"/>
        <c:crossAx val="256411904"/>
        <c:crosses val="autoZero"/>
        <c:crossBetween val="between"/>
      </c:valAx>
    </c:plotArea>
    <c:legend>
      <c:legendPos val="b"/>
    </c:legend>
    <c:plotVisOnly val="1"/>
  </c:chart>
  <c:txPr>
    <a:bodyPr/>
    <a:lstStyle/>
    <a:p>
      <a:pPr>
        <a:defRPr sz="900"/>
      </a:pPr>
      <a:endParaRPr lang="ja-JP"/>
    </a:p>
  </c:txPr>
  <c:externalData r:id="rId1"/>
</c:chartSpace>
</file>

<file path=ppt/charts/chart87.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Sheet2!$L$112</c:f>
              <c:strCache>
                <c:ptCount val="1"/>
                <c:pt idx="0">
                  <c:v>大きすぎる</c:v>
                </c:pt>
              </c:strCache>
            </c:strRef>
          </c:tx>
          <c:cat>
            <c:strRef>
              <c:f>Sheet2!$K$113:$K$124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Sheet2!$L$113:$L$124</c:f>
              <c:numCache>
                <c:formatCode>0.0_ </c:formatCode>
                <c:ptCount val="12"/>
                <c:pt idx="0">
                  <c:v>0.59523809523809523</c:v>
                </c:pt>
                <c:pt idx="1">
                  <c:v>0</c:v>
                </c:pt>
                <c:pt idx="2">
                  <c:v>0</c:v>
                </c:pt>
                <c:pt idx="3">
                  <c:v>1.9607843137254899</c:v>
                </c:pt>
                <c:pt idx="4">
                  <c:v>0</c:v>
                </c:pt>
                <c:pt idx="5">
                  <c:v>1.1904761904761905</c:v>
                </c:pt>
                <c:pt idx="6">
                  <c:v>0</c:v>
                </c:pt>
                <c:pt idx="7">
                  <c:v>0</c:v>
                </c:pt>
                <c:pt idx="8">
                  <c:v>3.4482758620689653</c:v>
                </c:pt>
                <c:pt idx="9">
                  <c:v>0</c:v>
                </c:pt>
                <c:pt idx="10">
                  <c:v>0</c:v>
                </c:pt>
                <c:pt idx="11">
                  <c:v>0</c:v>
                </c:pt>
              </c:numCache>
            </c:numRef>
          </c:val>
        </c:ser>
        <c:ser>
          <c:idx val="1"/>
          <c:order val="1"/>
          <c:tx>
            <c:strRef>
              <c:f>Sheet2!$M$112</c:f>
              <c:strCache>
                <c:ptCount val="1"/>
                <c:pt idx="0">
                  <c:v>やや大きい</c:v>
                </c:pt>
              </c:strCache>
            </c:strRef>
          </c:tx>
          <c:cat>
            <c:strRef>
              <c:f>Sheet2!$K$113:$K$124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Sheet2!$M$113:$M$124</c:f>
              <c:numCache>
                <c:formatCode>0.0_ </c:formatCode>
                <c:ptCount val="12"/>
                <c:pt idx="0">
                  <c:v>7.4404761904761934</c:v>
                </c:pt>
                <c:pt idx="1">
                  <c:v>8.0246913580246968</c:v>
                </c:pt>
                <c:pt idx="2">
                  <c:v>5.5555555555555483</c:v>
                </c:pt>
                <c:pt idx="3">
                  <c:v>7.8431372549019605</c:v>
                </c:pt>
                <c:pt idx="4">
                  <c:v>5.9523809523809481</c:v>
                </c:pt>
                <c:pt idx="5">
                  <c:v>8.9285714285714164</c:v>
                </c:pt>
                <c:pt idx="6">
                  <c:v>5.5555555555555483</c:v>
                </c:pt>
                <c:pt idx="7">
                  <c:v>12.068965517241379</c:v>
                </c:pt>
                <c:pt idx="8">
                  <c:v>3.4482758620689653</c:v>
                </c:pt>
                <c:pt idx="9">
                  <c:v>1.7241379310344827</c:v>
                </c:pt>
                <c:pt idx="10">
                  <c:v>5.5555555555555483</c:v>
                </c:pt>
                <c:pt idx="11">
                  <c:v>16.666666666666664</c:v>
                </c:pt>
              </c:numCache>
            </c:numRef>
          </c:val>
        </c:ser>
        <c:ser>
          <c:idx val="2"/>
          <c:order val="2"/>
          <c:tx>
            <c:strRef>
              <c:f>Sheet2!$N$112</c:f>
              <c:strCache>
                <c:ptCount val="1"/>
                <c:pt idx="0">
                  <c:v>丁度よい</c:v>
                </c:pt>
              </c:strCache>
            </c:strRef>
          </c:tx>
          <c:cat>
            <c:strRef>
              <c:f>Sheet2!$K$113:$K$124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Sheet2!$N$113:$N$124</c:f>
              <c:numCache>
                <c:formatCode>0.0_ </c:formatCode>
                <c:ptCount val="12"/>
                <c:pt idx="0">
                  <c:v>73.511904761904844</c:v>
                </c:pt>
                <c:pt idx="1">
                  <c:v>67.283950617283949</c:v>
                </c:pt>
                <c:pt idx="2">
                  <c:v>77.777777777777729</c:v>
                </c:pt>
                <c:pt idx="3">
                  <c:v>80.392156862745082</c:v>
                </c:pt>
                <c:pt idx="4">
                  <c:v>71.428571428571388</c:v>
                </c:pt>
                <c:pt idx="5">
                  <c:v>75.595238095238102</c:v>
                </c:pt>
                <c:pt idx="6">
                  <c:v>74.074074074074048</c:v>
                </c:pt>
                <c:pt idx="7">
                  <c:v>68.965517241379388</c:v>
                </c:pt>
                <c:pt idx="8">
                  <c:v>65.51724137931042</c:v>
                </c:pt>
                <c:pt idx="9">
                  <c:v>79.310344827586107</c:v>
                </c:pt>
                <c:pt idx="10">
                  <c:v>79.629629629629633</c:v>
                </c:pt>
                <c:pt idx="11">
                  <c:v>74.074074074074048</c:v>
                </c:pt>
              </c:numCache>
            </c:numRef>
          </c:val>
        </c:ser>
        <c:ser>
          <c:idx val="3"/>
          <c:order val="3"/>
          <c:tx>
            <c:strRef>
              <c:f>Sheet2!$O$112</c:f>
              <c:strCache>
                <c:ptCount val="1"/>
                <c:pt idx="0">
                  <c:v>やや小さい</c:v>
                </c:pt>
              </c:strCache>
            </c:strRef>
          </c:tx>
          <c:cat>
            <c:strRef>
              <c:f>Sheet2!$K$113:$K$124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Sheet2!$O$113:$O$124</c:f>
              <c:numCache>
                <c:formatCode>0.0_ </c:formatCode>
                <c:ptCount val="12"/>
                <c:pt idx="0">
                  <c:v>17.559523809523778</c:v>
                </c:pt>
                <c:pt idx="1">
                  <c:v>22.839506172839506</c:v>
                </c:pt>
                <c:pt idx="2">
                  <c:v>16.666666666666664</c:v>
                </c:pt>
                <c:pt idx="3">
                  <c:v>9.8039215686274517</c:v>
                </c:pt>
                <c:pt idx="4">
                  <c:v>20.833333333333311</c:v>
                </c:pt>
                <c:pt idx="5">
                  <c:v>14.285714285714286</c:v>
                </c:pt>
                <c:pt idx="6">
                  <c:v>18.51851851851853</c:v>
                </c:pt>
                <c:pt idx="7">
                  <c:v>18.965517241379267</c:v>
                </c:pt>
                <c:pt idx="8">
                  <c:v>24.137931034482783</c:v>
                </c:pt>
                <c:pt idx="9">
                  <c:v>18.965517241379267</c:v>
                </c:pt>
                <c:pt idx="10">
                  <c:v>14.81481481481482</c:v>
                </c:pt>
                <c:pt idx="11">
                  <c:v>9.259259259259272</c:v>
                </c:pt>
              </c:numCache>
            </c:numRef>
          </c:val>
        </c:ser>
        <c:ser>
          <c:idx val="4"/>
          <c:order val="4"/>
          <c:tx>
            <c:strRef>
              <c:f>Sheet2!$P$112</c:f>
              <c:strCache>
                <c:ptCount val="1"/>
                <c:pt idx="0">
                  <c:v>小さすぎる</c:v>
                </c:pt>
              </c:strCache>
            </c:strRef>
          </c:tx>
          <c:cat>
            <c:strRef>
              <c:f>Sheet2!$K$113:$K$124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Sheet2!$P$113:$P$124</c:f>
              <c:numCache>
                <c:formatCode>0.0_ </c:formatCode>
                <c:ptCount val="12"/>
                <c:pt idx="0">
                  <c:v>0.89285714285714257</c:v>
                </c:pt>
                <c:pt idx="1">
                  <c:v>1.8518518518518521</c:v>
                </c:pt>
                <c:pt idx="2">
                  <c:v>0</c:v>
                </c:pt>
                <c:pt idx="3">
                  <c:v>0</c:v>
                </c:pt>
                <c:pt idx="4">
                  <c:v>1.7857142857142843</c:v>
                </c:pt>
                <c:pt idx="5">
                  <c:v>0</c:v>
                </c:pt>
                <c:pt idx="6">
                  <c:v>1.8518518518518521</c:v>
                </c:pt>
                <c:pt idx="7">
                  <c:v>0</c:v>
                </c:pt>
                <c:pt idx="8">
                  <c:v>3.4482758620689653</c:v>
                </c:pt>
                <c:pt idx="9">
                  <c:v>0</c:v>
                </c:pt>
                <c:pt idx="10">
                  <c:v>0</c:v>
                </c:pt>
                <c:pt idx="11">
                  <c:v>0</c:v>
                </c:pt>
              </c:numCache>
            </c:numRef>
          </c:val>
        </c:ser>
        <c:overlap val="100"/>
        <c:axId val="256456960"/>
        <c:axId val="256462848"/>
      </c:barChart>
      <c:catAx>
        <c:axId val="256456960"/>
        <c:scaling>
          <c:orientation val="maxMin"/>
        </c:scaling>
        <c:axPos val="l"/>
        <c:tickLblPos val="nextTo"/>
        <c:crossAx val="256462848"/>
        <c:crosses val="autoZero"/>
        <c:auto val="1"/>
        <c:lblAlgn val="ctr"/>
        <c:lblOffset val="100"/>
      </c:catAx>
      <c:valAx>
        <c:axId val="256462848"/>
        <c:scaling>
          <c:orientation val="minMax"/>
        </c:scaling>
        <c:axPos val="t"/>
        <c:majorGridlines/>
        <c:numFmt formatCode="0%" sourceLinked="1"/>
        <c:tickLblPos val="nextTo"/>
        <c:crossAx val="256456960"/>
        <c:crosses val="autoZero"/>
        <c:crossBetween val="between"/>
      </c:valAx>
    </c:plotArea>
    <c:legend>
      <c:legendPos val="b"/>
      <c:txPr>
        <a:bodyPr/>
        <a:lstStyle/>
        <a:p>
          <a:pPr>
            <a:defRPr sz="900"/>
          </a:pPr>
          <a:endParaRPr lang="ja-JP"/>
        </a:p>
      </c:txPr>
    </c:legend>
    <c:plotVisOnly val="1"/>
  </c:chart>
  <c:txPr>
    <a:bodyPr/>
    <a:lstStyle/>
    <a:p>
      <a:pPr>
        <a:defRPr sz="900"/>
      </a:pPr>
      <a:endParaRPr lang="ja-JP"/>
    </a:p>
  </c:txPr>
  <c:externalData r:id="rId1"/>
</c:chartSpace>
</file>

<file path=ppt/charts/chart88.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マーク認知と許容度!$K$17</c:f>
              <c:strCache>
                <c:ptCount val="1"/>
                <c:pt idx="0">
                  <c:v>見たこともあり、意味も理解している</c:v>
                </c:pt>
              </c:strCache>
            </c:strRef>
          </c:tx>
          <c:cat>
            <c:strRef>
              <c:f>マーク認知と許容度!$L$16:$N$16</c:f>
              <c:strCache>
                <c:ptCount val="3"/>
                <c:pt idx="0">
                  <c:v>2005年</c:v>
                </c:pt>
                <c:pt idx="1">
                  <c:v>2009年</c:v>
                </c:pt>
                <c:pt idx="2">
                  <c:v>2012年</c:v>
                </c:pt>
              </c:strCache>
            </c:strRef>
          </c:cat>
          <c:val>
            <c:numRef>
              <c:f>マーク認知と許容度!$L$17:$N$17</c:f>
              <c:numCache>
                <c:formatCode>0.0;_턂</c:formatCode>
                <c:ptCount val="3"/>
                <c:pt idx="0">
                  <c:v>3</c:v>
                </c:pt>
                <c:pt idx="1">
                  <c:v>2.5</c:v>
                </c:pt>
                <c:pt idx="2">
                  <c:v>2.0833333333333348</c:v>
                </c:pt>
              </c:numCache>
            </c:numRef>
          </c:val>
        </c:ser>
        <c:ser>
          <c:idx val="1"/>
          <c:order val="1"/>
          <c:tx>
            <c:strRef>
              <c:f>マーク認知と許容度!$K$18</c:f>
              <c:strCache>
                <c:ptCount val="1"/>
                <c:pt idx="0">
                  <c:v>見たことはあるが、意味はわからない</c:v>
                </c:pt>
              </c:strCache>
            </c:strRef>
          </c:tx>
          <c:cat>
            <c:strRef>
              <c:f>マーク認知と許容度!$L$16:$N$16</c:f>
              <c:strCache>
                <c:ptCount val="3"/>
                <c:pt idx="0">
                  <c:v>2005年</c:v>
                </c:pt>
                <c:pt idx="1">
                  <c:v>2009年</c:v>
                </c:pt>
                <c:pt idx="2">
                  <c:v>2012年</c:v>
                </c:pt>
              </c:strCache>
            </c:strRef>
          </c:cat>
          <c:val>
            <c:numRef>
              <c:f>マーク認知と許容度!$L$18:$N$18</c:f>
              <c:numCache>
                <c:formatCode>0.0;_턂</c:formatCode>
                <c:ptCount val="3"/>
                <c:pt idx="0">
                  <c:v>22</c:v>
                </c:pt>
                <c:pt idx="1">
                  <c:v>18.5</c:v>
                </c:pt>
                <c:pt idx="2">
                  <c:v>19.047619047619033</c:v>
                </c:pt>
              </c:numCache>
            </c:numRef>
          </c:val>
        </c:ser>
        <c:ser>
          <c:idx val="2"/>
          <c:order val="2"/>
          <c:tx>
            <c:strRef>
              <c:f>マーク認知と許容度!$K$19</c:f>
              <c:strCache>
                <c:ptCount val="1"/>
                <c:pt idx="0">
                  <c:v>見たことはない</c:v>
                </c:pt>
              </c:strCache>
            </c:strRef>
          </c:tx>
          <c:cat>
            <c:strRef>
              <c:f>マーク認知と許容度!$L$16:$N$16</c:f>
              <c:strCache>
                <c:ptCount val="3"/>
                <c:pt idx="0">
                  <c:v>2005年</c:v>
                </c:pt>
                <c:pt idx="1">
                  <c:v>2009年</c:v>
                </c:pt>
                <c:pt idx="2">
                  <c:v>2012年</c:v>
                </c:pt>
              </c:strCache>
            </c:strRef>
          </c:cat>
          <c:val>
            <c:numRef>
              <c:f>マーク認知と許容度!$L$19:$N$19</c:f>
              <c:numCache>
                <c:formatCode>0.0;_턂</c:formatCode>
                <c:ptCount val="3"/>
                <c:pt idx="0">
                  <c:v>75</c:v>
                </c:pt>
                <c:pt idx="1">
                  <c:v>79</c:v>
                </c:pt>
                <c:pt idx="2">
                  <c:v>78.86904761904762</c:v>
                </c:pt>
              </c:numCache>
            </c:numRef>
          </c:val>
        </c:ser>
        <c:gapWidth val="300"/>
        <c:overlap val="100"/>
        <c:serLines/>
        <c:axId val="257210240"/>
        <c:axId val="257211776"/>
      </c:barChart>
      <c:catAx>
        <c:axId val="257210240"/>
        <c:scaling>
          <c:orientation val="maxMin"/>
        </c:scaling>
        <c:axPos val="l"/>
        <c:numFmt formatCode="General" sourceLinked="1"/>
        <c:majorTickMark val="none"/>
        <c:tickLblPos val="nextTo"/>
        <c:crossAx val="257211776"/>
        <c:crosses val="autoZero"/>
        <c:auto val="1"/>
        <c:lblAlgn val="ctr"/>
        <c:lblOffset val="100"/>
      </c:catAx>
      <c:valAx>
        <c:axId val="257211776"/>
        <c:scaling>
          <c:orientation val="minMax"/>
        </c:scaling>
        <c:axPos val="t"/>
        <c:majorGridlines/>
        <c:numFmt formatCode="0%" sourceLinked="1"/>
        <c:tickLblPos val="nextTo"/>
        <c:crossAx val="257210240"/>
        <c:crosses val="autoZero"/>
        <c:crossBetween val="between"/>
      </c:valAx>
    </c:plotArea>
    <c:legend>
      <c:legendPos val="b"/>
    </c:legend>
    <c:plotVisOnly val="1"/>
  </c:chart>
  <c:txPr>
    <a:bodyPr/>
    <a:lstStyle/>
    <a:p>
      <a:pPr>
        <a:defRPr sz="800"/>
      </a:pPr>
      <a:endParaRPr lang="ja-JP"/>
    </a:p>
  </c:txPr>
  <c:externalData r:id="rId1"/>
</c:chartSpace>
</file>

<file path=ppt/charts/chart89.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マーク認知と許容度!$L$2</c:f>
              <c:strCache>
                <c:ptCount val="1"/>
                <c:pt idx="0">
                  <c:v>見たこともあり、意味も理解している</c:v>
                </c:pt>
              </c:strCache>
            </c:strRef>
          </c:tx>
          <c:dLbls>
            <c:dLbl>
              <c:idx val="0"/>
              <c:showVal val="1"/>
            </c:dLbl>
            <c:delete val="1"/>
            <c:txPr>
              <a:bodyPr/>
              <a:lstStyle/>
              <a:p>
                <a:pPr>
                  <a:defRPr>
                    <a:solidFill>
                      <a:schemeClr val="bg1"/>
                    </a:solidFill>
                  </a:defRPr>
                </a:pPr>
                <a:endParaRPr lang="ja-JP"/>
              </a:p>
            </c:txPr>
          </c:dLbls>
          <c:cat>
            <c:strRef>
              <c:f>マーク認知と許容度!$K$3:$K$14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マーク認知と許容度!$L$3:$L$14</c:f>
              <c:numCache>
                <c:formatCode>0.0_ </c:formatCode>
                <c:ptCount val="12"/>
                <c:pt idx="0">
                  <c:v>2.0833333333333348</c:v>
                </c:pt>
                <c:pt idx="1">
                  <c:v>2.4691358024691374</c:v>
                </c:pt>
                <c:pt idx="2">
                  <c:v>1.3888888888888897</c:v>
                </c:pt>
                <c:pt idx="3">
                  <c:v>1.9607843137254899</c:v>
                </c:pt>
                <c:pt idx="4">
                  <c:v>2.3809523809523809</c:v>
                </c:pt>
                <c:pt idx="5">
                  <c:v>1.7857142857142843</c:v>
                </c:pt>
                <c:pt idx="6">
                  <c:v>1.8518518518518521</c:v>
                </c:pt>
                <c:pt idx="7">
                  <c:v>3.4482758620689653</c:v>
                </c:pt>
                <c:pt idx="8">
                  <c:v>0</c:v>
                </c:pt>
                <c:pt idx="9">
                  <c:v>1.7241379310344827</c:v>
                </c:pt>
                <c:pt idx="10">
                  <c:v>1.8518518518518521</c:v>
                </c:pt>
                <c:pt idx="11">
                  <c:v>3.7037037037037042</c:v>
                </c:pt>
              </c:numCache>
            </c:numRef>
          </c:val>
        </c:ser>
        <c:ser>
          <c:idx val="1"/>
          <c:order val="1"/>
          <c:tx>
            <c:strRef>
              <c:f>マーク認知と許容度!$M$2</c:f>
              <c:strCache>
                <c:ptCount val="1"/>
                <c:pt idx="0">
                  <c:v>見たことはあるが、意味はわからない</c:v>
                </c:pt>
              </c:strCache>
            </c:strRef>
          </c:tx>
          <c:dLbls>
            <c:dLbl>
              <c:idx val="0"/>
              <c:showVal val="1"/>
            </c:dLbl>
            <c:delete val="1"/>
            <c:txPr>
              <a:bodyPr/>
              <a:lstStyle/>
              <a:p>
                <a:pPr>
                  <a:defRPr>
                    <a:solidFill>
                      <a:schemeClr val="bg1"/>
                    </a:solidFill>
                  </a:defRPr>
                </a:pPr>
                <a:endParaRPr lang="ja-JP"/>
              </a:p>
            </c:txPr>
          </c:dLbls>
          <c:cat>
            <c:strRef>
              <c:f>マーク認知と許容度!$K$3:$K$14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マーク認知と許容度!$M$3:$M$14</c:f>
              <c:numCache>
                <c:formatCode>0.0_ </c:formatCode>
                <c:ptCount val="12"/>
                <c:pt idx="0">
                  <c:v>19.047619047619033</c:v>
                </c:pt>
                <c:pt idx="1">
                  <c:v>16.666666666666664</c:v>
                </c:pt>
                <c:pt idx="2">
                  <c:v>20.833333333333311</c:v>
                </c:pt>
                <c:pt idx="3">
                  <c:v>21.568627450980376</c:v>
                </c:pt>
                <c:pt idx="4">
                  <c:v>17.261904761904777</c:v>
                </c:pt>
                <c:pt idx="5">
                  <c:v>20.833333333333311</c:v>
                </c:pt>
                <c:pt idx="6">
                  <c:v>27.777777777777779</c:v>
                </c:pt>
                <c:pt idx="7">
                  <c:v>13.793103448275849</c:v>
                </c:pt>
                <c:pt idx="8">
                  <c:v>15.517241379310345</c:v>
                </c:pt>
                <c:pt idx="9">
                  <c:v>8.6206896551724146</c:v>
                </c:pt>
                <c:pt idx="10">
                  <c:v>22.222222222222193</c:v>
                </c:pt>
                <c:pt idx="11">
                  <c:v>27.777777777777779</c:v>
                </c:pt>
              </c:numCache>
            </c:numRef>
          </c:val>
        </c:ser>
        <c:ser>
          <c:idx val="2"/>
          <c:order val="2"/>
          <c:tx>
            <c:strRef>
              <c:f>マーク認知と許容度!$N$2</c:f>
              <c:strCache>
                <c:ptCount val="1"/>
                <c:pt idx="0">
                  <c:v>見たことはない</c:v>
                </c:pt>
              </c:strCache>
            </c:strRef>
          </c:tx>
          <c:dLbls>
            <c:dLbl>
              <c:idx val="0"/>
              <c:showVal val="1"/>
            </c:dLbl>
            <c:delete val="1"/>
            <c:txPr>
              <a:bodyPr/>
              <a:lstStyle/>
              <a:p>
                <a:pPr>
                  <a:defRPr>
                    <a:solidFill>
                      <a:schemeClr val="bg1"/>
                    </a:solidFill>
                  </a:defRPr>
                </a:pPr>
                <a:endParaRPr lang="ja-JP"/>
              </a:p>
            </c:txPr>
          </c:dLbls>
          <c:cat>
            <c:strRef>
              <c:f>マーク認知と許容度!$K$3:$K$14</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マーク認知と許容度!$N$3:$N$14</c:f>
              <c:numCache>
                <c:formatCode>0.0_ </c:formatCode>
                <c:ptCount val="12"/>
                <c:pt idx="0">
                  <c:v>78.86904761904762</c:v>
                </c:pt>
                <c:pt idx="1">
                  <c:v>80.864197530864189</c:v>
                </c:pt>
                <c:pt idx="2">
                  <c:v>77.777777777777729</c:v>
                </c:pt>
                <c:pt idx="3">
                  <c:v>76.470588235294088</c:v>
                </c:pt>
                <c:pt idx="4">
                  <c:v>80.357142857142819</c:v>
                </c:pt>
                <c:pt idx="5">
                  <c:v>77.38095238095238</c:v>
                </c:pt>
                <c:pt idx="6">
                  <c:v>70.370370370370267</c:v>
                </c:pt>
                <c:pt idx="7">
                  <c:v>82.758620689655245</c:v>
                </c:pt>
                <c:pt idx="8">
                  <c:v>84.482758620689566</c:v>
                </c:pt>
                <c:pt idx="9">
                  <c:v>89.655172413792982</c:v>
                </c:pt>
                <c:pt idx="10">
                  <c:v>75.925925925925924</c:v>
                </c:pt>
                <c:pt idx="11">
                  <c:v>68.518518518518519</c:v>
                </c:pt>
              </c:numCache>
            </c:numRef>
          </c:val>
        </c:ser>
        <c:gapWidth val="55"/>
        <c:overlap val="100"/>
        <c:axId val="257316352"/>
        <c:axId val="257317888"/>
      </c:barChart>
      <c:catAx>
        <c:axId val="257316352"/>
        <c:scaling>
          <c:orientation val="maxMin"/>
        </c:scaling>
        <c:axPos val="l"/>
        <c:numFmt formatCode="General" sourceLinked="1"/>
        <c:majorTickMark val="none"/>
        <c:tickLblPos val="nextTo"/>
        <c:crossAx val="257317888"/>
        <c:crosses val="autoZero"/>
        <c:auto val="1"/>
        <c:lblAlgn val="ctr"/>
        <c:lblOffset val="100"/>
      </c:catAx>
      <c:valAx>
        <c:axId val="257317888"/>
        <c:scaling>
          <c:orientation val="minMax"/>
        </c:scaling>
        <c:axPos val="t"/>
        <c:majorGridlines/>
        <c:numFmt formatCode="0%" sourceLinked="1"/>
        <c:majorTickMark val="none"/>
        <c:tickLblPos val="nextTo"/>
        <c:crossAx val="257316352"/>
        <c:crosses val="autoZero"/>
        <c:crossBetween val="between"/>
      </c:valAx>
    </c:plotArea>
    <c:legend>
      <c:legendPos val="b"/>
    </c:legend>
    <c:plotVisOnly val="1"/>
  </c:chart>
  <c:txPr>
    <a:bodyPr/>
    <a:lstStyle/>
    <a:p>
      <a:pPr>
        <a:defRPr sz="800"/>
      </a:pPr>
      <a:endParaRPr lang="ja-JP"/>
    </a:p>
  </c:txPr>
  <c:externalData r:id="rId1"/>
</c:chartSpace>
</file>

<file path=ppt/charts/chart9.xml><?xml version="1.0" encoding="utf-8"?>
<c:chartSpace xmlns:c="http://schemas.openxmlformats.org/drawingml/2006/chart" xmlns:a="http://schemas.openxmlformats.org/drawingml/2006/main" xmlns:r="http://schemas.openxmlformats.org/officeDocument/2006/relationships">
  <c:lang val="ja-JP"/>
  <c:chart>
    <c:plotArea>
      <c:layout/>
      <c:lineChart>
        <c:grouping val="standard"/>
        <c:ser>
          <c:idx val="0"/>
          <c:order val="0"/>
          <c:tx>
            <c:strRef>
              <c:f>知っている!$L$2</c:f>
              <c:strCache>
                <c:ptCount val="1"/>
                <c:pt idx="0">
                  <c:v>2005年</c:v>
                </c:pt>
              </c:strCache>
            </c:strRef>
          </c:tx>
          <c:cat>
            <c:strRef>
              <c:f>知っている!$K$3:$K$7</c:f>
              <c:strCache>
                <c:ptCount val="5"/>
                <c:pt idx="0">
                  <c:v>乾麺</c:v>
                </c:pt>
                <c:pt idx="1">
                  <c:v>なま麺</c:v>
                </c:pt>
                <c:pt idx="2">
                  <c:v>ゆで麺</c:v>
                </c:pt>
                <c:pt idx="3">
                  <c:v>冷凍麺</c:v>
                </c:pt>
                <c:pt idx="4">
                  <c:v>即席麺</c:v>
                </c:pt>
              </c:strCache>
            </c:strRef>
          </c:cat>
          <c:val>
            <c:numRef>
              <c:f>知っている!$L$3:$L$7</c:f>
              <c:numCache>
                <c:formatCode>0.0%</c:formatCode>
                <c:ptCount val="5"/>
                <c:pt idx="0">
                  <c:v>0.81399999999999995</c:v>
                </c:pt>
                <c:pt idx="1">
                  <c:v>0.89100000000000001</c:v>
                </c:pt>
                <c:pt idx="2">
                  <c:v>0.85300000000000065</c:v>
                </c:pt>
                <c:pt idx="3">
                  <c:v>0.85100000000000064</c:v>
                </c:pt>
                <c:pt idx="4">
                  <c:v>0.80500000000000005</c:v>
                </c:pt>
              </c:numCache>
            </c:numRef>
          </c:val>
        </c:ser>
        <c:ser>
          <c:idx val="1"/>
          <c:order val="1"/>
          <c:tx>
            <c:strRef>
              <c:f>知っている!$M$2</c:f>
              <c:strCache>
                <c:ptCount val="1"/>
                <c:pt idx="0">
                  <c:v>2009年</c:v>
                </c:pt>
              </c:strCache>
            </c:strRef>
          </c:tx>
          <c:cat>
            <c:strRef>
              <c:f>知っている!$K$3:$K$7</c:f>
              <c:strCache>
                <c:ptCount val="5"/>
                <c:pt idx="0">
                  <c:v>乾麺</c:v>
                </c:pt>
                <c:pt idx="1">
                  <c:v>なま麺</c:v>
                </c:pt>
                <c:pt idx="2">
                  <c:v>ゆで麺</c:v>
                </c:pt>
                <c:pt idx="3">
                  <c:v>冷凍麺</c:v>
                </c:pt>
                <c:pt idx="4">
                  <c:v>即席麺</c:v>
                </c:pt>
              </c:strCache>
            </c:strRef>
          </c:cat>
          <c:val>
            <c:numRef>
              <c:f>知っている!$M$3:$M$7</c:f>
              <c:numCache>
                <c:formatCode>0.0%</c:formatCode>
                <c:ptCount val="5"/>
                <c:pt idx="0">
                  <c:v>0.90300000000000002</c:v>
                </c:pt>
                <c:pt idx="1">
                  <c:v>0.94599999999999995</c:v>
                </c:pt>
                <c:pt idx="2">
                  <c:v>0.89900000000000002</c:v>
                </c:pt>
                <c:pt idx="3">
                  <c:v>0.92</c:v>
                </c:pt>
                <c:pt idx="4">
                  <c:v>0.83900000000000063</c:v>
                </c:pt>
              </c:numCache>
            </c:numRef>
          </c:val>
        </c:ser>
        <c:ser>
          <c:idx val="2"/>
          <c:order val="2"/>
          <c:tx>
            <c:strRef>
              <c:f>知っている!$N$2</c:f>
              <c:strCache>
                <c:ptCount val="1"/>
                <c:pt idx="0">
                  <c:v>2012年</c:v>
                </c:pt>
              </c:strCache>
            </c:strRef>
          </c:tx>
          <c:cat>
            <c:strRef>
              <c:f>知っている!$K$3:$K$7</c:f>
              <c:strCache>
                <c:ptCount val="5"/>
                <c:pt idx="0">
                  <c:v>乾麺</c:v>
                </c:pt>
                <c:pt idx="1">
                  <c:v>なま麺</c:v>
                </c:pt>
                <c:pt idx="2">
                  <c:v>ゆで麺</c:v>
                </c:pt>
                <c:pt idx="3">
                  <c:v>冷凍麺</c:v>
                </c:pt>
                <c:pt idx="4">
                  <c:v>即席麺</c:v>
                </c:pt>
              </c:strCache>
            </c:strRef>
          </c:cat>
          <c:val>
            <c:numRef>
              <c:f>知っている!$N$3:$N$7</c:f>
              <c:numCache>
                <c:formatCode>0.0%</c:formatCode>
                <c:ptCount val="5"/>
                <c:pt idx="0">
                  <c:v>0.7540064102564108</c:v>
                </c:pt>
                <c:pt idx="1">
                  <c:v>0.78605769230769262</c:v>
                </c:pt>
                <c:pt idx="2">
                  <c:v>0.79407051282051366</c:v>
                </c:pt>
                <c:pt idx="3">
                  <c:v>0.8125</c:v>
                </c:pt>
                <c:pt idx="4">
                  <c:v>0.64903846153846279</c:v>
                </c:pt>
              </c:numCache>
            </c:numRef>
          </c:val>
        </c:ser>
        <c:marker val="1"/>
        <c:axId val="195153920"/>
        <c:axId val="195155456"/>
      </c:lineChart>
      <c:catAx>
        <c:axId val="195153920"/>
        <c:scaling>
          <c:orientation val="minMax"/>
        </c:scaling>
        <c:axPos val="b"/>
        <c:tickLblPos val="nextTo"/>
        <c:crossAx val="195155456"/>
        <c:crosses val="autoZero"/>
        <c:auto val="1"/>
        <c:lblAlgn val="ctr"/>
        <c:lblOffset val="100"/>
      </c:catAx>
      <c:valAx>
        <c:axId val="195155456"/>
        <c:scaling>
          <c:orientation val="minMax"/>
          <c:max val="1"/>
          <c:min val="0.30000000000000032"/>
        </c:scaling>
        <c:axPos val="l"/>
        <c:majorGridlines/>
        <c:numFmt formatCode="0.0%" sourceLinked="1"/>
        <c:tickLblPos val="nextTo"/>
        <c:crossAx val="195153920"/>
        <c:crosses val="autoZero"/>
        <c:crossBetween val="between"/>
        <c:majorUnit val="0.1"/>
      </c:valAx>
    </c:plotArea>
    <c:legend>
      <c:legendPos val="r"/>
    </c:legend>
    <c:plotVisOnly val="1"/>
  </c:chart>
  <c:txPr>
    <a:bodyPr/>
    <a:lstStyle/>
    <a:p>
      <a:pPr>
        <a:defRPr sz="800"/>
      </a:pPr>
      <a:endParaRPr lang="ja-JP"/>
    </a:p>
  </c:txPr>
  <c:externalData r:id="rId1"/>
</c:chartSpace>
</file>

<file path=ppt/charts/chart90.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マーク認知と許容度!$K$29</c:f>
              <c:strCache>
                <c:ptCount val="1"/>
                <c:pt idx="0">
                  <c:v>ある</c:v>
                </c:pt>
              </c:strCache>
            </c:strRef>
          </c:tx>
          <c:cat>
            <c:strRef>
              <c:f>マーク認知と許容度!$L$28:$N$28</c:f>
              <c:strCache>
                <c:ptCount val="3"/>
                <c:pt idx="0">
                  <c:v>2005年</c:v>
                </c:pt>
                <c:pt idx="1">
                  <c:v>2009年</c:v>
                </c:pt>
                <c:pt idx="2">
                  <c:v>2012年</c:v>
                </c:pt>
              </c:strCache>
            </c:strRef>
          </c:cat>
          <c:val>
            <c:numRef>
              <c:f>マーク認知と許容度!$L$29:$N$29</c:f>
              <c:numCache>
                <c:formatCode>0.0;_턂</c:formatCode>
                <c:ptCount val="3"/>
                <c:pt idx="0">
                  <c:v>6</c:v>
                </c:pt>
                <c:pt idx="1">
                  <c:v>16.7</c:v>
                </c:pt>
                <c:pt idx="2">
                  <c:v>12.7</c:v>
                </c:pt>
              </c:numCache>
            </c:numRef>
          </c:val>
        </c:ser>
        <c:ser>
          <c:idx val="1"/>
          <c:order val="1"/>
          <c:tx>
            <c:strRef>
              <c:f>マーク認知と許容度!$K$30</c:f>
              <c:strCache>
                <c:ptCount val="1"/>
                <c:pt idx="0">
                  <c:v>ない</c:v>
                </c:pt>
              </c:strCache>
            </c:strRef>
          </c:tx>
          <c:cat>
            <c:strRef>
              <c:f>マーク認知と許容度!$L$28:$N$28</c:f>
              <c:strCache>
                <c:ptCount val="3"/>
                <c:pt idx="0">
                  <c:v>2005年</c:v>
                </c:pt>
                <c:pt idx="1">
                  <c:v>2009年</c:v>
                </c:pt>
                <c:pt idx="2">
                  <c:v>2012年</c:v>
                </c:pt>
              </c:strCache>
            </c:strRef>
          </c:cat>
          <c:val>
            <c:numRef>
              <c:f>マーク認知と許容度!$L$30:$N$30</c:f>
              <c:numCache>
                <c:formatCode>0.0;_턂</c:formatCode>
                <c:ptCount val="3"/>
                <c:pt idx="0">
                  <c:v>94</c:v>
                </c:pt>
                <c:pt idx="1">
                  <c:v>83.3</c:v>
                </c:pt>
                <c:pt idx="2">
                  <c:v>87.3</c:v>
                </c:pt>
              </c:numCache>
            </c:numRef>
          </c:val>
        </c:ser>
        <c:gapWidth val="300"/>
        <c:overlap val="100"/>
        <c:serLines/>
        <c:axId val="257917696"/>
        <c:axId val="257919232"/>
      </c:barChart>
      <c:catAx>
        <c:axId val="257917696"/>
        <c:scaling>
          <c:orientation val="maxMin"/>
        </c:scaling>
        <c:axPos val="l"/>
        <c:numFmt formatCode="General" sourceLinked="1"/>
        <c:majorTickMark val="none"/>
        <c:tickLblPos val="nextTo"/>
        <c:crossAx val="257919232"/>
        <c:crosses val="autoZero"/>
        <c:auto val="1"/>
        <c:lblAlgn val="ctr"/>
        <c:lblOffset val="100"/>
      </c:catAx>
      <c:valAx>
        <c:axId val="257919232"/>
        <c:scaling>
          <c:orientation val="minMax"/>
        </c:scaling>
        <c:axPos val="t"/>
        <c:majorGridlines/>
        <c:numFmt formatCode="0%" sourceLinked="1"/>
        <c:tickLblPos val="nextTo"/>
        <c:crossAx val="257917696"/>
        <c:crosses val="autoZero"/>
        <c:crossBetween val="between"/>
      </c:valAx>
    </c:plotArea>
    <c:legend>
      <c:legendPos val="b"/>
    </c:legend>
    <c:plotVisOnly val="1"/>
  </c:chart>
  <c:txPr>
    <a:bodyPr/>
    <a:lstStyle/>
    <a:p>
      <a:pPr>
        <a:defRPr sz="800"/>
      </a:pPr>
      <a:endParaRPr lang="ja-JP"/>
    </a:p>
  </c:txPr>
  <c:externalData r:id="rId1"/>
</c:chartSpace>
</file>

<file path=ppt/charts/chart91.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マーク認知と許容度!$I$28</c:f>
              <c:strCache>
                <c:ptCount val="1"/>
                <c:pt idx="0">
                  <c:v>ある</c:v>
                </c:pt>
              </c:strCache>
            </c:strRef>
          </c:tx>
          <c:dLbls>
            <c:dLbl>
              <c:idx val="0"/>
              <c:showVal val="1"/>
            </c:dLbl>
            <c:delete val="1"/>
            <c:txPr>
              <a:bodyPr/>
              <a:lstStyle/>
              <a:p>
                <a:pPr>
                  <a:defRPr>
                    <a:solidFill>
                      <a:schemeClr val="bg1"/>
                    </a:solidFill>
                  </a:defRPr>
                </a:pPr>
                <a:endParaRPr lang="ja-JP"/>
              </a:p>
            </c:txPr>
          </c:dLbls>
          <c:cat>
            <c:strRef>
              <c:f>マーク認知と許容度!$H$29:$H$40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マーク認知と許容度!$I$29:$I$40</c:f>
              <c:numCache>
                <c:formatCode>0.0_ </c:formatCode>
                <c:ptCount val="12"/>
                <c:pt idx="0">
                  <c:v>12.676056338028177</c:v>
                </c:pt>
                <c:pt idx="1">
                  <c:v>12.903225806451612</c:v>
                </c:pt>
                <c:pt idx="2">
                  <c:v>6.25</c:v>
                </c:pt>
                <c:pt idx="3">
                  <c:v>16.666666666666664</c:v>
                </c:pt>
                <c:pt idx="4">
                  <c:v>12.121212121212109</c:v>
                </c:pt>
                <c:pt idx="5">
                  <c:v>13.157894736842104</c:v>
                </c:pt>
                <c:pt idx="6">
                  <c:v>12.5</c:v>
                </c:pt>
                <c:pt idx="7">
                  <c:v>10</c:v>
                </c:pt>
                <c:pt idx="8">
                  <c:v>0</c:v>
                </c:pt>
                <c:pt idx="9">
                  <c:v>16.666666666666664</c:v>
                </c:pt>
                <c:pt idx="10">
                  <c:v>7.6923076923076925</c:v>
                </c:pt>
                <c:pt idx="11">
                  <c:v>23.52941176470588</c:v>
                </c:pt>
              </c:numCache>
            </c:numRef>
          </c:val>
        </c:ser>
        <c:ser>
          <c:idx val="1"/>
          <c:order val="1"/>
          <c:tx>
            <c:strRef>
              <c:f>マーク認知と許容度!$J$28</c:f>
              <c:strCache>
                <c:ptCount val="1"/>
                <c:pt idx="0">
                  <c:v>ない</c:v>
                </c:pt>
              </c:strCache>
            </c:strRef>
          </c:tx>
          <c:dLbls>
            <c:dLbl>
              <c:idx val="0"/>
              <c:showVal val="1"/>
            </c:dLbl>
            <c:delete val="1"/>
            <c:txPr>
              <a:bodyPr/>
              <a:lstStyle/>
              <a:p>
                <a:pPr>
                  <a:defRPr>
                    <a:solidFill>
                      <a:schemeClr val="bg1"/>
                    </a:solidFill>
                  </a:defRPr>
                </a:pPr>
                <a:endParaRPr lang="ja-JP"/>
              </a:p>
            </c:txPr>
          </c:dLbls>
          <c:cat>
            <c:strRef>
              <c:f>マーク認知と許容度!$H$29:$H$40</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マーク認知と許容度!$J$29:$J$40</c:f>
              <c:numCache>
                <c:formatCode>0.0_ </c:formatCode>
                <c:ptCount val="12"/>
                <c:pt idx="0">
                  <c:v>87.323943661971825</c:v>
                </c:pt>
                <c:pt idx="1">
                  <c:v>87.096774193548328</c:v>
                </c:pt>
                <c:pt idx="2">
                  <c:v>93.75</c:v>
                </c:pt>
                <c:pt idx="3">
                  <c:v>83.333333333333286</c:v>
                </c:pt>
                <c:pt idx="4">
                  <c:v>87.878787878787705</c:v>
                </c:pt>
                <c:pt idx="5">
                  <c:v>86.842105263157904</c:v>
                </c:pt>
                <c:pt idx="6">
                  <c:v>87.5</c:v>
                </c:pt>
                <c:pt idx="7">
                  <c:v>90</c:v>
                </c:pt>
                <c:pt idx="8">
                  <c:v>100</c:v>
                </c:pt>
                <c:pt idx="9">
                  <c:v>83.333333333333286</c:v>
                </c:pt>
                <c:pt idx="10">
                  <c:v>92.307692307692278</c:v>
                </c:pt>
                <c:pt idx="11">
                  <c:v>76.470588235294088</c:v>
                </c:pt>
              </c:numCache>
            </c:numRef>
          </c:val>
        </c:ser>
        <c:gapWidth val="55"/>
        <c:overlap val="100"/>
        <c:axId val="257948672"/>
        <c:axId val="257962752"/>
      </c:barChart>
      <c:catAx>
        <c:axId val="257948672"/>
        <c:scaling>
          <c:orientation val="maxMin"/>
        </c:scaling>
        <c:axPos val="l"/>
        <c:numFmt formatCode="General" sourceLinked="1"/>
        <c:majorTickMark val="none"/>
        <c:tickLblPos val="nextTo"/>
        <c:crossAx val="257962752"/>
        <c:crosses val="autoZero"/>
        <c:auto val="1"/>
        <c:lblAlgn val="ctr"/>
        <c:lblOffset val="100"/>
      </c:catAx>
      <c:valAx>
        <c:axId val="257962752"/>
        <c:scaling>
          <c:orientation val="minMax"/>
        </c:scaling>
        <c:axPos val="t"/>
        <c:majorGridlines/>
        <c:numFmt formatCode="0%" sourceLinked="1"/>
        <c:majorTickMark val="none"/>
        <c:tickLblPos val="nextTo"/>
        <c:crossAx val="257948672"/>
        <c:crosses val="autoZero"/>
        <c:crossBetween val="between"/>
      </c:valAx>
    </c:plotArea>
    <c:legend>
      <c:legendPos val="b"/>
    </c:legend>
    <c:plotVisOnly val="1"/>
  </c:chart>
  <c:txPr>
    <a:bodyPr/>
    <a:lstStyle/>
    <a:p>
      <a:pPr>
        <a:defRPr sz="800"/>
      </a:pPr>
      <a:endParaRPr lang="ja-JP"/>
    </a:p>
  </c:txPr>
  <c:externalData r:id="rId1"/>
</c:chartSpace>
</file>

<file path=ppt/charts/chart92.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マーク認知と許容度!$K$69</c:f>
              <c:strCache>
                <c:ptCount val="1"/>
                <c:pt idx="0">
                  <c:v>非常に影響あり</c:v>
                </c:pt>
              </c:strCache>
            </c:strRef>
          </c:tx>
          <c:cat>
            <c:strRef>
              <c:f>マーク認知と許容度!$L$68:$N$68</c:f>
              <c:strCache>
                <c:ptCount val="3"/>
                <c:pt idx="0">
                  <c:v>2005年</c:v>
                </c:pt>
                <c:pt idx="1">
                  <c:v>2009年</c:v>
                </c:pt>
                <c:pt idx="2">
                  <c:v>2012年</c:v>
                </c:pt>
              </c:strCache>
            </c:strRef>
          </c:cat>
          <c:val>
            <c:numRef>
              <c:f>マーク認知と許容度!$L$69:$N$69</c:f>
              <c:numCache>
                <c:formatCode>0.0;_턂</c:formatCode>
                <c:ptCount val="3"/>
                <c:pt idx="0">
                  <c:v>9</c:v>
                </c:pt>
                <c:pt idx="1">
                  <c:v>10.5</c:v>
                </c:pt>
                <c:pt idx="2">
                  <c:v>10.416666666666677</c:v>
                </c:pt>
              </c:numCache>
            </c:numRef>
          </c:val>
        </c:ser>
        <c:ser>
          <c:idx val="1"/>
          <c:order val="1"/>
          <c:tx>
            <c:strRef>
              <c:f>マーク認知と許容度!$K$70</c:f>
              <c:strCache>
                <c:ptCount val="1"/>
                <c:pt idx="0">
                  <c:v>まあ影響あり</c:v>
                </c:pt>
              </c:strCache>
            </c:strRef>
          </c:tx>
          <c:cat>
            <c:strRef>
              <c:f>マーク認知と許容度!$L$68:$N$68</c:f>
              <c:strCache>
                <c:ptCount val="3"/>
                <c:pt idx="0">
                  <c:v>2005年</c:v>
                </c:pt>
                <c:pt idx="1">
                  <c:v>2009年</c:v>
                </c:pt>
                <c:pt idx="2">
                  <c:v>2012年</c:v>
                </c:pt>
              </c:strCache>
            </c:strRef>
          </c:cat>
          <c:val>
            <c:numRef>
              <c:f>マーク認知と許容度!$L$70:$N$70</c:f>
              <c:numCache>
                <c:formatCode>0.0;_턂</c:formatCode>
                <c:ptCount val="3"/>
                <c:pt idx="0">
                  <c:v>32.5</c:v>
                </c:pt>
                <c:pt idx="1">
                  <c:v>42</c:v>
                </c:pt>
                <c:pt idx="2">
                  <c:v>41.666666666666615</c:v>
                </c:pt>
              </c:numCache>
            </c:numRef>
          </c:val>
        </c:ser>
        <c:ser>
          <c:idx val="2"/>
          <c:order val="2"/>
          <c:tx>
            <c:strRef>
              <c:f>マーク認知と許容度!$K$71</c:f>
              <c:strCache>
                <c:ptCount val="1"/>
                <c:pt idx="0">
                  <c:v>どちらともいえない</c:v>
                </c:pt>
              </c:strCache>
            </c:strRef>
          </c:tx>
          <c:cat>
            <c:strRef>
              <c:f>マーク認知と許容度!$L$68:$N$68</c:f>
              <c:strCache>
                <c:ptCount val="3"/>
                <c:pt idx="0">
                  <c:v>2005年</c:v>
                </c:pt>
                <c:pt idx="1">
                  <c:v>2009年</c:v>
                </c:pt>
                <c:pt idx="2">
                  <c:v>2012年</c:v>
                </c:pt>
              </c:strCache>
            </c:strRef>
          </c:cat>
          <c:val>
            <c:numRef>
              <c:f>マーク認知と許容度!$L$71:$N$71</c:f>
              <c:numCache>
                <c:formatCode>0.0;_턂</c:formatCode>
                <c:ptCount val="3"/>
                <c:pt idx="0">
                  <c:v>32</c:v>
                </c:pt>
                <c:pt idx="1">
                  <c:v>31</c:v>
                </c:pt>
                <c:pt idx="2">
                  <c:v>31.25</c:v>
                </c:pt>
              </c:numCache>
            </c:numRef>
          </c:val>
        </c:ser>
        <c:ser>
          <c:idx val="3"/>
          <c:order val="3"/>
          <c:tx>
            <c:strRef>
              <c:f>マーク認知と許容度!$K$72</c:f>
              <c:strCache>
                <c:ptCount val="1"/>
                <c:pt idx="0">
                  <c:v>あまり影響せず</c:v>
                </c:pt>
              </c:strCache>
            </c:strRef>
          </c:tx>
          <c:cat>
            <c:strRef>
              <c:f>マーク認知と許容度!$L$68:$N$68</c:f>
              <c:strCache>
                <c:ptCount val="3"/>
                <c:pt idx="0">
                  <c:v>2005年</c:v>
                </c:pt>
                <c:pt idx="1">
                  <c:v>2009年</c:v>
                </c:pt>
                <c:pt idx="2">
                  <c:v>2012年</c:v>
                </c:pt>
              </c:strCache>
            </c:strRef>
          </c:cat>
          <c:val>
            <c:numRef>
              <c:f>マーク認知と許容度!$L$72:$N$72</c:f>
              <c:numCache>
                <c:formatCode>0.0;_턂</c:formatCode>
                <c:ptCount val="3"/>
                <c:pt idx="0">
                  <c:v>17.5</c:v>
                </c:pt>
                <c:pt idx="1">
                  <c:v>11</c:v>
                </c:pt>
                <c:pt idx="2">
                  <c:v>11.011904761904761</c:v>
                </c:pt>
              </c:numCache>
            </c:numRef>
          </c:val>
        </c:ser>
        <c:ser>
          <c:idx val="4"/>
          <c:order val="4"/>
          <c:tx>
            <c:strRef>
              <c:f>マーク認知と許容度!$K$73</c:f>
              <c:strCache>
                <c:ptCount val="1"/>
                <c:pt idx="0">
                  <c:v>全く影響せず</c:v>
                </c:pt>
              </c:strCache>
            </c:strRef>
          </c:tx>
          <c:cat>
            <c:strRef>
              <c:f>マーク認知と許容度!$L$68:$N$68</c:f>
              <c:strCache>
                <c:ptCount val="3"/>
                <c:pt idx="0">
                  <c:v>2005年</c:v>
                </c:pt>
                <c:pt idx="1">
                  <c:v>2009年</c:v>
                </c:pt>
                <c:pt idx="2">
                  <c:v>2012年</c:v>
                </c:pt>
              </c:strCache>
            </c:strRef>
          </c:cat>
          <c:val>
            <c:numRef>
              <c:f>マーク認知と許容度!$L$73:$N$73</c:f>
              <c:numCache>
                <c:formatCode>0.0;_턂</c:formatCode>
                <c:ptCount val="3"/>
                <c:pt idx="0">
                  <c:v>9</c:v>
                </c:pt>
                <c:pt idx="1">
                  <c:v>5.5</c:v>
                </c:pt>
                <c:pt idx="2">
                  <c:v>5.6547619047619051</c:v>
                </c:pt>
              </c:numCache>
            </c:numRef>
          </c:val>
        </c:ser>
        <c:gapWidth val="300"/>
        <c:overlap val="100"/>
        <c:serLines/>
        <c:axId val="259039616"/>
        <c:axId val="259041152"/>
      </c:barChart>
      <c:catAx>
        <c:axId val="259039616"/>
        <c:scaling>
          <c:orientation val="maxMin"/>
        </c:scaling>
        <c:axPos val="l"/>
        <c:numFmt formatCode="General" sourceLinked="1"/>
        <c:majorTickMark val="none"/>
        <c:tickLblPos val="nextTo"/>
        <c:crossAx val="259041152"/>
        <c:crosses val="autoZero"/>
        <c:auto val="1"/>
        <c:lblAlgn val="ctr"/>
        <c:lblOffset val="100"/>
      </c:catAx>
      <c:valAx>
        <c:axId val="259041152"/>
        <c:scaling>
          <c:orientation val="minMax"/>
        </c:scaling>
        <c:axPos val="t"/>
        <c:majorGridlines/>
        <c:numFmt formatCode="0%" sourceLinked="1"/>
        <c:tickLblPos val="nextTo"/>
        <c:crossAx val="259039616"/>
        <c:crosses val="autoZero"/>
        <c:crossBetween val="between"/>
      </c:valAx>
    </c:plotArea>
    <c:legend>
      <c:legendPos val="b"/>
    </c:legend>
    <c:plotVisOnly val="1"/>
  </c:chart>
  <c:txPr>
    <a:bodyPr/>
    <a:lstStyle/>
    <a:p>
      <a:pPr>
        <a:defRPr sz="800"/>
      </a:pPr>
      <a:endParaRPr lang="ja-JP"/>
    </a:p>
  </c:txPr>
  <c:externalData r:id="rId1"/>
</c:chartSpace>
</file>

<file path=ppt/charts/chart93.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マーク認知と許容度!$L$54</c:f>
              <c:strCache>
                <c:ptCount val="1"/>
                <c:pt idx="0">
                  <c:v>非常に影響あり</c:v>
                </c:pt>
              </c:strCache>
            </c:strRef>
          </c:tx>
          <c:dLbls>
            <c:dLbl>
              <c:idx val="0"/>
              <c:showVal val="1"/>
            </c:dLbl>
            <c:delete val="1"/>
            <c:txPr>
              <a:bodyPr/>
              <a:lstStyle/>
              <a:p>
                <a:pPr>
                  <a:defRPr>
                    <a:solidFill>
                      <a:schemeClr val="bg1"/>
                    </a:solidFill>
                  </a:defRPr>
                </a:pPr>
                <a:endParaRPr lang="ja-JP"/>
              </a:p>
            </c:txPr>
          </c:dLbls>
          <c:cat>
            <c:strRef>
              <c:f>マーク認知と許容度!$K$55:$K$66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マーク認知と許容度!$L$55:$L$66</c:f>
              <c:numCache>
                <c:formatCode>0.0_ </c:formatCode>
                <c:ptCount val="12"/>
                <c:pt idx="0">
                  <c:v>10.416666666666677</c:v>
                </c:pt>
                <c:pt idx="1">
                  <c:v>8.6419753086419657</c:v>
                </c:pt>
                <c:pt idx="2">
                  <c:v>8.3333333333333321</c:v>
                </c:pt>
                <c:pt idx="3">
                  <c:v>14.705882352941179</c:v>
                </c:pt>
                <c:pt idx="4">
                  <c:v>8.3333333333333321</c:v>
                </c:pt>
                <c:pt idx="5">
                  <c:v>12.5</c:v>
                </c:pt>
                <c:pt idx="6">
                  <c:v>3.7037037037037042</c:v>
                </c:pt>
                <c:pt idx="7">
                  <c:v>3.4482758620689653</c:v>
                </c:pt>
                <c:pt idx="8">
                  <c:v>10.344827586206897</c:v>
                </c:pt>
                <c:pt idx="9">
                  <c:v>12.068965517241379</c:v>
                </c:pt>
                <c:pt idx="10">
                  <c:v>16.666666666666664</c:v>
                </c:pt>
                <c:pt idx="11">
                  <c:v>16.666666666666664</c:v>
                </c:pt>
              </c:numCache>
            </c:numRef>
          </c:val>
        </c:ser>
        <c:ser>
          <c:idx val="1"/>
          <c:order val="1"/>
          <c:tx>
            <c:strRef>
              <c:f>マーク認知と許容度!$M$54</c:f>
              <c:strCache>
                <c:ptCount val="1"/>
                <c:pt idx="0">
                  <c:v>まあ影響あり</c:v>
                </c:pt>
              </c:strCache>
            </c:strRef>
          </c:tx>
          <c:dLbls>
            <c:dLbl>
              <c:idx val="0"/>
              <c:showVal val="1"/>
            </c:dLbl>
            <c:delete val="1"/>
            <c:txPr>
              <a:bodyPr/>
              <a:lstStyle/>
              <a:p>
                <a:pPr>
                  <a:defRPr>
                    <a:solidFill>
                      <a:schemeClr val="bg1"/>
                    </a:solidFill>
                  </a:defRPr>
                </a:pPr>
                <a:endParaRPr lang="ja-JP"/>
              </a:p>
            </c:txPr>
          </c:dLbls>
          <c:cat>
            <c:strRef>
              <c:f>マーク認知と許容度!$K$55:$K$66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マーク認知と許容度!$M$55:$M$66</c:f>
              <c:numCache>
                <c:formatCode>0.0_ </c:formatCode>
                <c:ptCount val="12"/>
                <c:pt idx="0">
                  <c:v>41.666666666666615</c:v>
                </c:pt>
                <c:pt idx="1">
                  <c:v>37.654320987654295</c:v>
                </c:pt>
                <c:pt idx="2">
                  <c:v>48.611111111111107</c:v>
                </c:pt>
                <c:pt idx="3">
                  <c:v>43.137254901960787</c:v>
                </c:pt>
                <c:pt idx="4">
                  <c:v>42.857142857142819</c:v>
                </c:pt>
                <c:pt idx="5">
                  <c:v>40.476190476190474</c:v>
                </c:pt>
                <c:pt idx="6">
                  <c:v>42.592592592592602</c:v>
                </c:pt>
                <c:pt idx="7">
                  <c:v>46.551724137931025</c:v>
                </c:pt>
                <c:pt idx="8">
                  <c:v>37.931034482758584</c:v>
                </c:pt>
                <c:pt idx="9">
                  <c:v>39.655172413793096</c:v>
                </c:pt>
                <c:pt idx="10">
                  <c:v>44.444444444444386</c:v>
                </c:pt>
                <c:pt idx="11">
                  <c:v>38.888888888888893</c:v>
                </c:pt>
              </c:numCache>
            </c:numRef>
          </c:val>
        </c:ser>
        <c:ser>
          <c:idx val="2"/>
          <c:order val="2"/>
          <c:tx>
            <c:strRef>
              <c:f>マーク認知と許容度!$N$54</c:f>
              <c:strCache>
                <c:ptCount val="1"/>
                <c:pt idx="0">
                  <c:v>どちらともいえない</c:v>
                </c:pt>
              </c:strCache>
            </c:strRef>
          </c:tx>
          <c:dLbls>
            <c:dLbl>
              <c:idx val="0"/>
              <c:showVal val="1"/>
            </c:dLbl>
            <c:delete val="1"/>
            <c:txPr>
              <a:bodyPr/>
              <a:lstStyle/>
              <a:p>
                <a:pPr>
                  <a:defRPr>
                    <a:solidFill>
                      <a:schemeClr val="bg1"/>
                    </a:solidFill>
                  </a:defRPr>
                </a:pPr>
                <a:endParaRPr lang="ja-JP"/>
              </a:p>
            </c:txPr>
          </c:dLbls>
          <c:cat>
            <c:strRef>
              <c:f>マーク認知と許容度!$K$55:$K$66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マーク認知と許容度!$N$55:$N$66</c:f>
              <c:numCache>
                <c:formatCode>0.0_ </c:formatCode>
                <c:ptCount val="12"/>
                <c:pt idx="0">
                  <c:v>31.25</c:v>
                </c:pt>
                <c:pt idx="1">
                  <c:v>33.333333333333329</c:v>
                </c:pt>
                <c:pt idx="2">
                  <c:v>29.166666666666668</c:v>
                </c:pt>
                <c:pt idx="3">
                  <c:v>29.411764705882355</c:v>
                </c:pt>
                <c:pt idx="4">
                  <c:v>32.142857142857153</c:v>
                </c:pt>
                <c:pt idx="5">
                  <c:v>30.35714285714284</c:v>
                </c:pt>
                <c:pt idx="6">
                  <c:v>33.333333333333329</c:v>
                </c:pt>
                <c:pt idx="7">
                  <c:v>25.862068965517242</c:v>
                </c:pt>
                <c:pt idx="8">
                  <c:v>37.931034482758584</c:v>
                </c:pt>
                <c:pt idx="9">
                  <c:v>31.03448275862069</c:v>
                </c:pt>
                <c:pt idx="10">
                  <c:v>24.074074074074087</c:v>
                </c:pt>
                <c:pt idx="11">
                  <c:v>35.185185185185183</c:v>
                </c:pt>
              </c:numCache>
            </c:numRef>
          </c:val>
        </c:ser>
        <c:ser>
          <c:idx val="3"/>
          <c:order val="3"/>
          <c:tx>
            <c:strRef>
              <c:f>マーク認知と許容度!$O$54</c:f>
              <c:strCache>
                <c:ptCount val="1"/>
                <c:pt idx="0">
                  <c:v>あまり影響せず</c:v>
                </c:pt>
              </c:strCache>
            </c:strRef>
          </c:tx>
          <c:dLbls>
            <c:dLbl>
              <c:idx val="0"/>
              <c:showVal val="1"/>
            </c:dLbl>
            <c:delete val="1"/>
            <c:txPr>
              <a:bodyPr/>
              <a:lstStyle/>
              <a:p>
                <a:pPr>
                  <a:defRPr>
                    <a:solidFill>
                      <a:schemeClr val="bg1"/>
                    </a:solidFill>
                  </a:defRPr>
                </a:pPr>
                <a:endParaRPr lang="ja-JP"/>
              </a:p>
            </c:txPr>
          </c:dLbls>
          <c:cat>
            <c:strRef>
              <c:f>マーク認知と許容度!$K$55:$K$66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マーク認知と許容度!$O$55:$O$66</c:f>
              <c:numCache>
                <c:formatCode>0.0_ </c:formatCode>
                <c:ptCount val="12"/>
                <c:pt idx="0">
                  <c:v>11.011904761904761</c:v>
                </c:pt>
                <c:pt idx="1">
                  <c:v>11.728395061728387</c:v>
                </c:pt>
                <c:pt idx="2">
                  <c:v>11.111111111111098</c:v>
                </c:pt>
                <c:pt idx="3">
                  <c:v>9.8039215686274517</c:v>
                </c:pt>
                <c:pt idx="4">
                  <c:v>9.5238095238095237</c:v>
                </c:pt>
                <c:pt idx="5">
                  <c:v>12.5</c:v>
                </c:pt>
                <c:pt idx="6">
                  <c:v>11.111111111111098</c:v>
                </c:pt>
                <c:pt idx="7">
                  <c:v>18.965517241379267</c:v>
                </c:pt>
                <c:pt idx="8">
                  <c:v>10.344827586206897</c:v>
                </c:pt>
                <c:pt idx="9">
                  <c:v>6.8965517241379306</c:v>
                </c:pt>
                <c:pt idx="10">
                  <c:v>11.111111111111098</c:v>
                </c:pt>
                <c:pt idx="11">
                  <c:v>7.4074074074074066</c:v>
                </c:pt>
              </c:numCache>
            </c:numRef>
          </c:val>
        </c:ser>
        <c:ser>
          <c:idx val="4"/>
          <c:order val="4"/>
          <c:tx>
            <c:strRef>
              <c:f>マーク認知と許容度!$P$54</c:f>
              <c:strCache>
                <c:ptCount val="1"/>
                <c:pt idx="0">
                  <c:v>全く影響せず</c:v>
                </c:pt>
              </c:strCache>
            </c:strRef>
          </c:tx>
          <c:dLbls>
            <c:dLbl>
              <c:idx val="0"/>
              <c:showVal val="1"/>
            </c:dLbl>
            <c:delete val="1"/>
            <c:txPr>
              <a:bodyPr/>
              <a:lstStyle/>
              <a:p>
                <a:pPr>
                  <a:defRPr>
                    <a:solidFill>
                      <a:schemeClr val="bg1"/>
                    </a:solidFill>
                  </a:defRPr>
                </a:pPr>
                <a:endParaRPr lang="ja-JP"/>
              </a:p>
            </c:txPr>
          </c:dLbls>
          <c:cat>
            <c:strRef>
              <c:f>マーク認知と許容度!$K$55:$K$66</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マーク認知と許容度!$P$55:$P$66</c:f>
              <c:numCache>
                <c:formatCode>0.0_ </c:formatCode>
                <c:ptCount val="12"/>
                <c:pt idx="0">
                  <c:v>5.6547619047619051</c:v>
                </c:pt>
                <c:pt idx="1">
                  <c:v>8.6419753086419657</c:v>
                </c:pt>
                <c:pt idx="2">
                  <c:v>2.7777777777777817</c:v>
                </c:pt>
                <c:pt idx="3">
                  <c:v>2.9411764705882337</c:v>
                </c:pt>
                <c:pt idx="4">
                  <c:v>7.1428571428571415</c:v>
                </c:pt>
                <c:pt idx="5">
                  <c:v>4.1666666666666661</c:v>
                </c:pt>
                <c:pt idx="6">
                  <c:v>9.259259259259272</c:v>
                </c:pt>
                <c:pt idx="7">
                  <c:v>5.1724137931034484</c:v>
                </c:pt>
                <c:pt idx="8">
                  <c:v>3.4482758620689653</c:v>
                </c:pt>
                <c:pt idx="9">
                  <c:v>10.344827586206897</c:v>
                </c:pt>
                <c:pt idx="10">
                  <c:v>3.7037037037037042</c:v>
                </c:pt>
                <c:pt idx="11">
                  <c:v>1.8518518518518521</c:v>
                </c:pt>
              </c:numCache>
            </c:numRef>
          </c:val>
        </c:ser>
        <c:gapWidth val="55"/>
        <c:overlap val="100"/>
        <c:axId val="259172608"/>
        <c:axId val="259186688"/>
      </c:barChart>
      <c:catAx>
        <c:axId val="259172608"/>
        <c:scaling>
          <c:orientation val="maxMin"/>
        </c:scaling>
        <c:axPos val="l"/>
        <c:numFmt formatCode="General" sourceLinked="1"/>
        <c:majorTickMark val="none"/>
        <c:tickLblPos val="nextTo"/>
        <c:crossAx val="259186688"/>
        <c:crosses val="autoZero"/>
        <c:auto val="1"/>
        <c:lblAlgn val="ctr"/>
        <c:lblOffset val="100"/>
      </c:catAx>
      <c:valAx>
        <c:axId val="259186688"/>
        <c:scaling>
          <c:orientation val="minMax"/>
        </c:scaling>
        <c:axPos val="t"/>
        <c:majorGridlines/>
        <c:numFmt formatCode="0%" sourceLinked="1"/>
        <c:majorTickMark val="none"/>
        <c:tickLblPos val="nextTo"/>
        <c:crossAx val="259172608"/>
        <c:crosses val="autoZero"/>
        <c:crossBetween val="between"/>
      </c:valAx>
    </c:plotArea>
    <c:legend>
      <c:legendPos val="b"/>
    </c:legend>
    <c:plotVisOnly val="1"/>
  </c:chart>
  <c:txPr>
    <a:bodyPr/>
    <a:lstStyle/>
    <a:p>
      <a:pPr>
        <a:defRPr sz="800"/>
      </a:pPr>
      <a:endParaRPr lang="ja-JP"/>
    </a:p>
  </c:txPr>
  <c:externalData r:id="rId1"/>
</c:chartSpace>
</file>

<file path=ppt/charts/chart94.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マーク認知と許容度!$K$106</c:f>
              <c:strCache>
                <c:ptCount val="1"/>
                <c:pt idx="0">
                  <c:v>どんなお店でも飲食店での冷凍めん使用は絶対に嫌</c:v>
                </c:pt>
              </c:strCache>
            </c:strRef>
          </c:tx>
          <c:cat>
            <c:strRef>
              <c:f>マーク認知と許容度!$L$105:$N$105</c:f>
              <c:strCache>
                <c:ptCount val="3"/>
                <c:pt idx="0">
                  <c:v>2005年</c:v>
                </c:pt>
                <c:pt idx="1">
                  <c:v>2009年</c:v>
                </c:pt>
                <c:pt idx="2">
                  <c:v>2012年</c:v>
                </c:pt>
              </c:strCache>
            </c:strRef>
          </c:cat>
          <c:val>
            <c:numRef>
              <c:f>マーク認知と許容度!$L$106:$N$106</c:f>
              <c:numCache>
                <c:formatCode>0.0;_턂</c:formatCode>
                <c:ptCount val="3"/>
                <c:pt idx="0">
                  <c:v>17</c:v>
                </c:pt>
                <c:pt idx="1">
                  <c:v>14</c:v>
                </c:pt>
                <c:pt idx="2">
                  <c:v>19.047619047619033</c:v>
                </c:pt>
              </c:numCache>
            </c:numRef>
          </c:val>
        </c:ser>
        <c:ser>
          <c:idx val="1"/>
          <c:order val="1"/>
          <c:tx>
            <c:strRef>
              <c:f>マーク認知と許容度!$K$107</c:f>
              <c:strCache>
                <c:ptCount val="1"/>
                <c:pt idx="0">
                  <c:v>中高級店では嫌だが、低価格のお店やスピードが重要なお店では良い</c:v>
                </c:pt>
              </c:strCache>
            </c:strRef>
          </c:tx>
          <c:cat>
            <c:strRef>
              <c:f>マーク認知と許容度!$L$105:$N$105</c:f>
              <c:strCache>
                <c:ptCount val="3"/>
                <c:pt idx="0">
                  <c:v>2005年</c:v>
                </c:pt>
                <c:pt idx="1">
                  <c:v>2009年</c:v>
                </c:pt>
                <c:pt idx="2">
                  <c:v>2012年</c:v>
                </c:pt>
              </c:strCache>
            </c:strRef>
          </c:cat>
          <c:val>
            <c:numRef>
              <c:f>マーク認知と許容度!$L$107:$N$107</c:f>
              <c:numCache>
                <c:formatCode>0.0;_턂</c:formatCode>
                <c:ptCount val="3"/>
                <c:pt idx="0">
                  <c:v>42.5</c:v>
                </c:pt>
                <c:pt idx="1">
                  <c:v>34</c:v>
                </c:pt>
                <c:pt idx="2">
                  <c:v>30.059523809523778</c:v>
                </c:pt>
              </c:numCache>
            </c:numRef>
          </c:val>
        </c:ser>
        <c:ser>
          <c:idx val="2"/>
          <c:order val="2"/>
          <c:tx>
            <c:strRef>
              <c:f>マーク認知と許容度!$K$108</c:f>
              <c:strCache>
                <c:ptCount val="1"/>
                <c:pt idx="0">
                  <c:v>そば・うどん専門店では嫌だが、非専門店では良い</c:v>
                </c:pt>
              </c:strCache>
            </c:strRef>
          </c:tx>
          <c:cat>
            <c:strRef>
              <c:f>マーク認知と許容度!$L$105:$N$105</c:f>
              <c:strCache>
                <c:ptCount val="3"/>
                <c:pt idx="0">
                  <c:v>2005年</c:v>
                </c:pt>
                <c:pt idx="1">
                  <c:v>2009年</c:v>
                </c:pt>
                <c:pt idx="2">
                  <c:v>2012年</c:v>
                </c:pt>
              </c:strCache>
            </c:strRef>
          </c:cat>
          <c:val>
            <c:numRef>
              <c:f>マーク認知と許容度!$L$108:$N$108</c:f>
              <c:numCache>
                <c:formatCode>0.0;_턂</c:formatCode>
                <c:ptCount val="3"/>
                <c:pt idx="0">
                  <c:v>20.5</c:v>
                </c:pt>
                <c:pt idx="1">
                  <c:v>21</c:v>
                </c:pt>
                <c:pt idx="2">
                  <c:v>19.642857142857157</c:v>
                </c:pt>
              </c:numCache>
            </c:numRef>
          </c:val>
        </c:ser>
        <c:ser>
          <c:idx val="3"/>
          <c:order val="3"/>
          <c:tx>
            <c:strRef>
              <c:f>マーク認知と許容度!$K$109</c:f>
              <c:strCache>
                <c:ptCount val="1"/>
                <c:pt idx="0">
                  <c:v>おいしければどんなお店でも構わない</c:v>
                </c:pt>
              </c:strCache>
            </c:strRef>
          </c:tx>
          <c:cat>
            <c:strRef>
              <c:f>マーク認知と許容度!$L$105:$N$105</c:f>
              <c:strCache>
                <c:ptCount val="3"/>
                <c:pt idx="0">
                  <c:v>2005年</c:v>
                </c:pt>
                <c:pt idx="1">
                  <c:v>2009年</c:v>
                </c:pt>
                <c:pt idx="2">
                  <c:v>2012年</c:v>
                </c:pt>
              </c:strCache>
            </c:strRef>
          </c:cat>
          <c:val>
            <c:numRef>
              <c:f>マーク認知と許容度!$L$109:$N$109</c:f>
              <c:numCache>
                <c:formatCode>0.0;_턂</c:formatCode>
                <c:ptCount val="3"/>
                <c:pt idx="0">
                  <c:v>15</c:v>
                </c:pt>
                <c:pt idx="1">
                  <c:v>14.5</c:v>
                </c:pt>
                <c:pt idx="2">
                  <c:v>18.75</c:v>
                </c:pt>
              </c:numCache>
            </c:numRef>
          </c:val>
        </c:ser>
        <c:ser>
          <c:idx val="4"/>
          <c:order val="4"/>
          <c:tx>
            <c:strRef>
              <c:f>マーク認知と許容度!$K$110</c:f>
              <c:strCache>
                <c:ptCount val="1"/>
                <c:pt idx="0">
                  <c:v>安心・安全であればどんなお店でも構わない</c:v>
                </c:pt>
              </c:strCache>
            </c:strRef>
          </c:tx>
          <c:cat>
            <c:strRef>
              <c:f>マーク認知と許容度!$L$105:$N$105</c:f>
              <c:strCache>
                <c:ptCount val="3"/>
                <c:pt idx="0">
                  <c:v>2005年</c:v>
                </c:pt>
                <c:pt idx="1">
                  <c:v>2009年</c:v>
                </c:pt>
                <c:pt idx="2">
                  <c:v>2012年</c:v>
                </c:pt>
              </c:strCache>
            </c:strRef>
          </c:cat>
          <c:val>
            <c:numRef>
              <c:f>マーク認知と許容度!$L$110:$N$110</c:f>
              <c:numCache>
                <c:formatCode>0.0;_턂</c:formatCode>
                <c:ptCount val="3"/>
                <c:pt idx="0">
                  <c:v>5</c:v>
                </c:pt>
                <c:pt idx="1">
                  <c:v>16.5</c:v>
                </c:pt>
                <c:pt idx="2">
                  <c:v>12.5</c:v>
                </c:pt>
              </c:numCache>
            </c:numRef>
          </c:val>
        </c:ser>
        <c:gapWidth val="300"/>
        <c:overlap val="100"/>
        <c:serLines/>
        <c:axId val="260235264"/>
        <c:axId val="260236800"/>
      </c:barChart>
      <c:catAx>
        <c:axId val="260235264"/>
        <c:scaling>
          <c:orientation val="maxMin"/>
        </c:scaling>
        <c:axPos val="l"/>
        <c:numFmt formatCode="General" sourceLinked="1"/>
        <c:majorTickMark val="none"/>
        <c:tickLblPos val="nextTo"/>
        <c:crossAx val="260236800"/>
        <c:crosses val="autoZero"/>
        <c:auto val="1"/>
        <c:lblAlgn val="ctr"/>
        <c:lblOffset val="100"/>
      </c:catAx>
      <c:valAx>
        <c:axId val="260236800"/>
        <c:scaling>
          <c:orientation val="minMax"/>
        </c:scaling>
        <c:axPos val="t"/>
        <c:majorGridlines/>
        <c:numFmt formatCode="0%" sourceLinked="1"/>
        <c:tickLblPos val="nextTo"/>
        <c:crossAx val="260235264"/>
        <c:crosses val="autoZero"/>
        <c:crossBetween val="between"/>
      </c:valAx>
    </c:plotArea>
    <c:legend>
      <c:legendPos val="b"/>
    </c:legend>
    <c:plotVisOnly val="1"/>
  </c:chart>
  <c:txPr>
    <a:bodyPr/>
    <a:lstStyle/>
    <a:p>
      <a:pPr>
        <a:defRPr sz="800"/>
      </a:pPr>
      <a:endParaRPr lang="ja-JP"/>
    </a:p>
  </c:txPr>
  <c:externalData r:id="rId1"/>
</c:chartSpace>
</file>

<file path=ppt/charts/chart95.xml><?xml version="1.0" encoding="utf-8"?>
<c:chartSpace xmlns:c="http://schemas.openxmlformats.org/drawingml/2006/chart" xmlns:a="http://schemas.openxmlformats.org/drawingml/2006/main" xmlns:r="http://schemas.openxmlformats.org/officeDocument/2006/relationships">
  <c:lang val="ja-JP"/>
  <c:chart>
    <c:autoTitleDeleted val="1"/>
    <c:plotArea>
      <c:layout/>
      <c:barChart>
        <c:barDir val="bar"/>
        <c:grouping val="percentStacked"/>
        <c:ser>
          <c:idx val="0"/>
          <c:order val="0"/>
          <c:tx>
            <c:strRef>
              <c:f>マーク認知と許容度!$L$80</c:f>
              <c:strCache>
                <c:ptCount val="1"/>
                <c:pt idx="0">
                  <c:v>どんなお店でも飲食店での冷凍めん使用は絶対に嫌</c:v>
                </c:pt>
              </c:strCache>
            </c:strRef>
          </c:tx>
          <c:dLbls>
            <c:dLbl>
              <c:idx val="0"/>
              <c:showVal val="1"/>
            </c:dLbl>
            <c:delete val="1"/>
            <c:txPr>
              <a:bodyPr/>
              <a:lstStyle/>
              <a:p>
                <a:pPr>
                  <a:defRPr>
                    <a:solidFill>
                      <a:schemeClr val="bg1"/>
                    </a:solidFill>
                  </a:defRPr>
                </a:pPr>
                <a:endParaRPr lang="ja-JP"/>
              </a:p>
            </c:txPr>
          </c:dLbls>
          <c:cat>
            <c:strRef>
              <c:f>マーク認知と許容度!$K$81:$K$92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マーク認知と許容度!$L$81:$L$92</c:f>
              <c:numCache>
                <c:formatCode>0.0_ </c:formatCode>
                <c:ptCount val="12"/>
                <c:pt idx="0">
                  <c:v>19.047619047619033</c:v>
                </c:pt>
                <c:pt idx="1">
                  <c:v>18.51851851851853</c:v>
                </c:pt>
                <c:pt idx="2">
                  <c:v>19.444444444444446</c:v>
                </c:pt>
                <c:pt idx="3">
                  <c:v>19.607843137254918</c:v>
                </c:pt>
                <c:pt idx="4">
                  <c:v>16.666666666666664</c:v>
                </c:pt>
                <c:pt idx="5">
                  <c:v>21.428571428571427</c:v>
                </c:pt>
                <c:pt idx="6">
                  <c:v>14.81481481481482</c:v>
                </c:pt>
                <c:pt idx="7">
                  <c:v>13.793103448275849</c:v>
                </c:pt>
                <c:pt idx="8">
                  <c:v>12.068965517241379</c:v>
                </c:pt>
                <c:pt idx="9">
                  <c:v>24.137931034482783</c:v>
                </c:pt>
                <c:pt idx="10">
                  <c:v>18.51851851851853</c:v>
                </c:pt>
                <c:pt idx="11">
                  <c:v>31.481481481481481</c:v>
                </c:pt>
              </c:numCache>
            </c:numRef>
          </c:val>
        </c:ser>
        <c:ser>
          <c:idx val="1"/>
          <c:order val="1"/>
          <c:tx>
            <c:strRef>
              <c:f>マーク認知と許容度!$M$80</c:f>
              <c:strCache>
                <c:ptCount val="1"/>
                <c:pt idx="0">
                  <c:v>中高級店では嫌だが、低価格のお店やスピードが重要なお店では良い</c:v>
                </c:pt>
              </c:strCache>
            </c:strRef>
          </c:tx>
          <c:dLbls>
            <c:dLbl>
              <c:idx val="0"/>
              <c:showVal val="1"/>
            </c:dLbl>
            <c:delete val="1"/>
            <c:txPr>
              <a:bodyPr/>
              <a:lstStyle/>
              <a:p>
                <a:pPr>
                  <a:defRPr>
                    <a:solidFill>
                      <a:schemeClr val="bg1"/>
                    </a:solidFill>
                  </a:defRPr>
                </a:pPr>
                <a:endParaRPr lang="ja-JP"/>
              </a:p>
            </c:txPr>
          </c:dLbls>
          <c:cat>
            <c:strRef>
              <c:f>マーク認知と許容度!$K$81:$K$92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マーク認知と許容度!$M$81:$M$92</c:f>
              <c:numCache>
                <c:formatCode>0.0_ </c:formatCode>
                <c:ptCount val="12"/>
                <c:pt idx="0">
                  <c:v>30.059523809523778</c:v>
                </c:pt>
                <c:pt idx="1">
                  <c:v>30.2469135802469</c:v>
                </c:pt>
                <c:pt idx="2">
                  <c:v>34.72222222222225</c:v>
                </c:pt>
                <c:pt idx="3">
                  <c:v>26.47058823529412</c:v>
                </c:pt>
                <c:pt idx="4">
                  <c:v>31.547619047619033</c:v>
                </c:pt>
                <c:pt idx="5">
                  <c:v>28.571428571428569</c:v>
                </c:pt>
                <c:pt idx="6">
                  <c:v>33.333333333333329</c:v>
                </c:pt>
                <c:pt idx="7">
                  <c:v>34.482758620689658</c:v>
                </c:pt>
                <c:pt idx="8">
                  <c:v>39.655172413793096</c:v>
                </c:pt>
                <c:pt idx="9">
                  <c:v>25.862068965517242</c:v>
                </c:pt>
                <c:pt idx="10">
                  <c:v>29.629629629629626</c:v>
                </c:pt>
                <c:pt idx="11">
                  <c:v>16.666666666666664</c:v>
                </c:pt>
              </c:numCache>
            </c:numRef>
          </c:val>
        </c:ser>
        <c:ser>
          <c:idx val="2"/>
          <c:order val="2"/>
          <c:tx>
            <c:strRef>
              <c:f>マーク認知と許容度!$N$80</c:f>
              <c:strCache>
                <c:ptCount val="1"/>
                <c:pt idx="0">
                  <c:v>そば・うどん専門店では嫌だが、非専門店では良い</c:v>
                </c:pt>
              </c:strCache>
            </c:strRef>
          </c:tx>
          <c:dLbls>
            <c:dLbl>
              <c:idx val="0"/>
              <c:showVal val="1"/>
            </c:dLbl>
            <c:delete val="1"/>
            <c:txPr>
              <a:bodyPr/>
              <a:lstStyle/>
              <a:p>
                <a:pPr>
                  <a:defRPr>
                    <a:solidFill>
                      <a:schemeClr val="bg1"/>
                    </a:solidFill>
                  </a:defRPr>
                </a:pPr>
                <a:endParaRPr lang="ja-JP"/>
              </a:p>
            </c:txPr>
          </c:dLbls>
          <c:cat>
            <c:strRef>
              <c:f>マーク認知と許容度!$K$81:$K$92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マーク認知と許容度!$N$81:$N$92</c:f>
              <c:numCache>
                <c:formatCode>0.0_ </c:formatCode>
                <c:ptCount val="12"/>
                <c:pt idx="0">
                  <c:v>19.642857142857157</c:v>
                </c:pt>
                <c:pt idx="1">
                  <c:v>17.283950617283949</c:v>
                </c:pt>
                <c:pt idx="2">
                  <c:v>22.222222222222193</c:v>
                </c:pt>
                <c:pt idx="3">
                  <c:v>21.568627450980376</c:v>
                </c:pt>
                <c:pt idx="4">
                  <c:v>14.880952380952381</c:v>
                </c:pt>
                <c:pt idx="5">
                  <c:v>24.40476190476188</c:v>
                </c:pt>
                <c:pt idx="6">
                  <c:v>16.666666666666664</c:v>
                </c:pt>
                <c:pt idx="7">
                  <c:v>25.862068965517242</c:v>
                </c:pt>
                <c:pt idx="8">
                  <c:v>20.689655172413794</c:v>
                </c:pt>
                <c:pt idx="9">
                  <c:v>18.965517241379267</c:v>
                </c:pt>
                <c:pt idx="10">
                  <c:v>20.370370370370356</c:v>
                </c:pt>
                <c:pt idx="11">
                  <c:v>14.81481481481482</c:v>
                </c:pt>
              </c:numCache>
            </c:numRef>
          </c:val>
        </c:ser>
        <c:ser>
          <c:idx val="3"/>
          <c:order val="3"/>
          <c:tx>
            <c:strRef>
              <c:f>マーク認知と許容度!$O$80</c:f>
              <c:strCache>
                <c:ptCount val="1"/>
                <c:pt idx="0">
                  <c:v>おいしければどんなお店でも構わない</c:v>
                </c:pt>
              </c:strCache>
            </c:strRef>
          </c:tx>
          <c:dLbls>
            <c:dLbl>
              <c:idx val="0"/>
              <c:showVal val="1"/>
            </c:dLbl>
            <c:delete val="1"/>
            <c:txPr>
              <a:bodyPr/>
              <a:lstStyle/>
              <a:p>
                <a:pPr>
                  <a:defRPr>
                    <a:solidFill>
                      <a:schemeClr val="bg1"/>
                    </a:solidFill>
                  </a:defRPr>
                </a:pPr>
                <a:endParaRPr lang="ja-JP"/>
              </a:p>
            </c:txPr>
          </c:dLbls>
          <c:cat>
            <c:strRef>
              <c:f>マーク認知と許容度!$K$81:$K$92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マーク認知と許容度!$O$81:$O$92</c:f>
              <c:numCache>
                <c:formatCode>0.0_ </c:formatCode>
                <c:ptCount val="12"/>
                <c:pt idx="0">
                  <c:v>18.75</c:v>
                </c:pt>
                <c:pt idx="1">
                  <c:v>19.753086419753085</c:v>
                </c:pt>
                <c:pt idx="2">
                  <c:v>11.111111111111098</c:v>
                </c:pt>
                <c:pt idx="3">
                  <c:v>22.549019607843121</c:v>
                </c:pt>
                <c:pt idx="4">
                  <c:v>24.40476190476188</c:v>
                </c:pt>
                <c:pt idx="5">
                  <c:v>13.0952380952381</c:v>
                </c:pt>
                <c:pt idx="6">
                  <c:v>20.370370370370356</c:v>
                </c:pt>
                <c:pt idx="7">
                  <c:v>15.517241379310345</c:v>
                </c:pt>
                <c:pt idx="8">
                  <c:v>17.241379310344829</c:v>
                </c:pt>
                <c:pt idx="9">
                  <c:v>20.689655172413794</c:v>
                </c:pt>
                <c:pt idx="10">
                  <c:v>20.370370370370356</c:v>
                </c:pt>
                <c:pt idx="11">
                  <c:v>18.51851851851853</c:v>
                </c:pt>
              </c:numCache>
            </c:numRef>
          </c:val>
        </c:ser>
        <c:ser>
          <c:idx val="4"/>
          <c:order val="4"/>
          <c:tx>
            <c:strRef>
              <c:f>マーク認知と許容度!$P$80</c:f>
              <c:strCache>
                <c:ptCount val="1"/>
                <c:pt idx="0">
                  <c:v>安心・安全であればどんなお店でも構わない</c:v>
                </c:pt>
              </c:strCache>
            </c:strRef>
          </c:tx>
          <c:dLbls>
            <c:dLbl>
              <c:idx val="0"/>
              <c:showVal val="1"/>
            </c:dLbl>
            <c:delete val="1"/>
            <c:txPr>
              <a:bodyPr/>
              <a:lstStyle/>
              <a:p>
                <a:pPr>
                  <a:defRPr>
                    <a:solidFill>
                      <a:schemeClr val="bg1"/>
                    </a:solidFill>
                  </a:defRPr>
                </a:pPr>
                <a:endParaRPr lang="ja-JP"/>
              </a:p>
            </c:txPr>
          </c:dLbls>
          <c:cat>
            <c:strRef>
              <c:f>マーク認知と許容度!$K$81:$K$92</c:f>
              <c:strCache>
                <c:ptCount val="12"/>
                <c:pt idx="0">
                  <c:v>全体</c:v>
                </c:pt>
                <c:pt idx="1">
                  <c:v>東京都</c:v>
                </c:pt>
                <c:pt idx="2">
                  <c:v>愛知県</c:v>
                </c:pt>
                <c:pt idx="3">
                  <c:v>大阪府</c:v>
                </c:pt>
                <c:pt idx="4">
                  <c:v>男性</c:v>
                </c:pt>
                <c:pt idx="5">
                  <c:v>女性</c:v>
                </c:pt>
                <c:pt idx="6">
                  <c:v>20代</c:v>
                </c:pt>
                <c:pt idx="7">
                  <c:v>30代</c:v>
                </c:pt>
                <c:pt idx="8">
                  <c:v>40代</c:v>
                </c:pt>
                <c:pt idx="9">
                  <c:v>50代</c:v>
                </c:pt>
                <c:pt idx="10">
                  <c:v>60代</c:v>
                </c:pt>
                <c:pt idx="11">
                  <c:v>70代以上</c:v>
                </c:pt>
              </c:strCache>
            </c:strRef>
          </c:cat>
          <c:val>
            <c:numRef>
              <c:f>マーク認知と許容度!$P$81:$P$92</c:f>
              <c:numCache>
                <c:formatCode>0.0_ </c:formatCode>
                <c:ptCount val="12"/>
                <c:pt idx="0">
                  <c:v>12.5</c:v>
                </c:pt>
                <c:pt idx="1">
                  <c:v>14.19753086419753</c:v>
                </c:pt>
                <c:pt idx="2">
                  <c:v>12.5</c:v>
                </c:pt>
                <c:pt idx="3">
                  <c:v>9.8039215686274517</c:v>
                </c:pt>
                <c:pt idx="4">
                  <c:v>12.5</c:v>
                </c:pt>
                <c:pt idx="5">
                  <c:v>12.5</c:v>
                </c:pt>
                <c:pt idx="6">
                  <c:v>14.81481481481482</c:v>
                </c:pt>
                <c:pt idx="7">
                  <c:v>10.344827586206897</c:v>
                </c:pt>
                <c:pt idx="8">
                  <c:v>10.344827586206897</c:v>
                </c:pt>
                <c:pt idx="9">
                  <c:v>10.344827586206897</c:v>
                </c:pt>
                <c:pt idx="10">
                  <c:v>11.111111111111098</c:v>
                </c:pt>
                <c:pt idx="11">
                  <c:v>18.51851851851853</c:v>
                </c:pt>
              </c:numCache>
            </c:numRef>
          </c:val>
        </c:ser>
        <c:gapWidth val="55"/>
        <c:overlap val="100"/>
        <c:axId val="260269952"/>
        <c:axId val="260271488"/>
      </c:barChart>
      <c:catAx>
        <c:axId val="260269952"/>
        <c:scaling>
          <c:orientation val="maxMin"/>
        </c:scaling>
        <c:axPos val="l"/>
        <c:numFmt formatCode="General" sourceLinked="1"/>
        <c:majorTickMark val="none"/>
        <c:tickLblPos val="nextTo"/>
        <c:crossAx val="260271488"/>
        <c:crosses val="autoZero"/>
        <c:auto val="1"/>
        <c:lblAlgn val="ctr"/>
        <c:lblOffset val="100"/>
      </c:catAx>
      <c:valAx>
        <c:axId val="260271488"/>
        <c:scaling>
          <c:orientation val="minMax"/>
        </c:scaling>
        <c:axPos val="t"/>
        <c:majorGridlines/>
        <c:numFmt formatCode="0%" sourceLinked="1"/>
        <c:majorTickMark val="none"/>
        <c:tickLblPos val="nextTo"/>
        <c:crossAx val="260269952"/>
        <c:crosses val="autoZero"/>
        <c:crossBetween val="between"/>
      </c:valAx>
    </c:plotArea>
    <c:plotVisOnly val="1"/>
  </c:chart>
  <c:txPr>
    <a:bodyPr/>
    <a:lstStyle/>
    <a:p>
      <a:pPr>
        <a:defRPr sz="800"/>
      </a:pPr>
      <a:endParaRPr lang="ja-JP"/>
    </a:p>
  </c:txPr>
  <c:externalData r:id="rId1"/>
</c:chartSpace>
</file>

<file path=ppt/charts/chart96.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Sheet5!$J$17</c:f>
              <c:strCache>
                <c:ptCount val="1"/>
                <c:pt idx="0">
                  <c:v>非常にあてはまる</c:v>
                </c:pt>
              </c:strCache>
            </c:strRef>
          </c:tx>
          <c:dPt>
            <c:idx val="2"/>
            <c:spPr>
              <a:solidFill>
                <a:srgbClr val="4F81BD">
                  <a:alpha val="50000"/>
                </a:srgbClr>
              </a:solidFill>
            </c:spPr>
          </c:dPt>
          <c:dPt>
            <c:idx val="3"/>
            <c:spPr>
              <a:solidFill>
                <a:srgbClr val="4F81BD">
                  <a:alpha val="50000"/>
                </a:srgbClr>
              </a:solidFill>
            </c:spPr>
          </c:dPt>
          <c:cat>
            <c:strRef>
              <c:f>Sheet5!$K$16:$N$16</c:f>
              <c:strCache>
                <c:ptCount val="4"/>
                <c:pt idx="0">
                  <c:v>2012年：全体</c:v>
                </c:pt>
                <c:pt idx="1">
                  <c:v>2012年：喫食者</c:v>
                </c:pt>
                <c:pt idx="2">
                  <c:v>2009年：全体</c:v>
                </c:pt>
                <c:pt idx="3">
                  <c:v>2009年：喫食者</c:v>
                </c:pt>
              </c:strCache>
            </c:strRef>
          </c:cat>
          <c:val>
            <c:numRef>
              <c:f>Sheet5!$K$17:$N$17</c:f>
              <c:numCache>
                <c:formatCode>0.0_ </c:formatCode>
                <c:ptCount val="4"/>
                <c:pt idx="0">
                  <c:v>8.8141025641025657</c:v>
                </c:pt>
                <c:pt idx="1">
                  <c:v>6.5476190476190466</c:v>
                </c:pt>
                <c:pt idx="2">
                  <c:v>29.5</c:v>
                </c:pt>
                <c:pt idx="3">
                  <c:v>25</c:v>
                </c:pt>
              </c:numCache>
            </c:numRef>
          </c:val>
        </c:ser>
        <c:ser>
          <c:idx val="1"/>
          <c:order val="1"/>
          <c:tx>
            <c:strRef>
              <c:f>Sheet5!$J$18</c:f>
              <c:strCache>
                <c:ptCount val="1"/>
                <c:pt idx="0">
                  <c:v>あてはまる</c:v>
                </c:pt>
              </c:strCache>
            </c:strRef>
          </c:tx>
          <c:dPt>
            <c:idx val="2"/>
            <c:spPr>
              <a:solidFill>
                <a:srgbClr val="C00000">
                  <a:alpha val="50000"/>
                </a:srgbClr>
              </a:solidFill>
            </c:spPr>
          </c:dPt>
          <c:dPt>
            <c:idx val="3"/>
            <c:spPr>
              <a:solidFill>
                <a:srgbClr val="C00000">
                  <a:alpha val="50000"/>
                </a:srgbClr>
              </a:solidFill>
            </c:spPr>
          </c:dPt>
          <c:cat>
            <c:strRef>
              <c:f>Sheet5!$K$16:$N$16</c:f>
              <c:strCache>
                <c:ptCount val="4"/>
                <c:pt idx="0">
                  <c:v>2012年：全体</c:v>
                </c:pt>
                <c:pt idx="1">
                  <c:v>2012年：喫食者</c:v>
                </c:pt>
                <c:pt idx="2">
                  <c:v>2009年：全体</c:v>
                </c:pt>
                <c:pt idx="3">
                  <c:v>2009年：喫食者</c:v>
                </c:pt>
              </c:strCache>
            </c:strRef>
          </c:cat>
          <c:val>
            <c:numRef>
              <c:f>Sheet5!$K$18:$N$18</c:f>
              <c:numCache>
                <c:formatCode>0.0_ </c:formatCode>
                <c:ptCount val="4"/>
                <c:pt idx="0">
                  <c:v>16.746794871794851</c:v>
                </c:pt>
                <c:pt idx="1">
                  <c:v>19.047619047619033</c:v>
                </c:pt>
                <c:pt idx="2">
                  <c:v>36.300000000000004</c:v>
                </c:pt>
                <c:pt idx="3">
                  <c:v>35</c:v>
                </c:pt>
              </c:numCache>
            </c:numRef>
          </c:val>
        </c:ser>
        <c:ser>
          <c:idx val="2"/>
          <c:order val="2"/>
          <c:tx>
            <c:strRef>
              <c:f>Sheet5!$J$19</c:f>
              <c:strCache>
                <c:ptCount val="1"/>
                <c:pt idx="0">
                  <c:v>ややあてはまる</c:v>
                </c:pt>
              </c:strCache>
            </c:strRef>
          </c:tx>
          <c:dPt>
            <c:idx val="2"/>
            <c:spPr>
              <a:solidFill>
                <a:schemeClr val="accent3">
                  <a:lumMod val="60000"/>
                  <a:lumOff val="40000"/>
                  <a:alpha val="50000"/>
                </a:schemeClr>
              </a:solidFill>
            </c:spPr>
          </c:dPt>
          <c:dPt>
            <c:idx val="3"/>
            <c:spPr>
              <a:solidFill>
                <a:srgbClr val="9BBB59">
                  <a:lumMod val="60000"/>
                  <a:lumOff val="40000"/>
                  <a:alpha val="50000"/>
                </a:srgbClr>
              </a:solidFill>
            </c:spPr>
          </c:dPt>
          <c:cat>
            <c:strRef>
              <c:f>Sheet5!$K$16:$N$16</c:f>
              <c:strCache>
                <c:ptCount val="4"/>
                <c:pt idx="0">
                  <c:v>2012年：全体</c:v>
                </c:pt>
                <c:pt idx="1">
                  <c:v>2012年：喫食者</c:v>
                </c:pt>
                <c:pt idx="2">
                  <c:v>2009年：全体</c:v>
                </c:pt>
                <c:pt idx="3">
                  <c:v>2009年：喫食者</c:v>
                </c:pt>
              </c:strCache>
            </c:strRef>
          </c:cat>
          <c:val>
            <c:numRef>
              <c:f>Sheet5!$K$19:$N$19</c:f>
              <c:numCache>
                <c:formatCode>0.0_ </c:formatCode>
                <c:ptCount val="4"/>
                <c:pt idx="0">
                  <c:v>27.483974358974347</c:v>
                </c:pt>
                <c:pt idx="1">
                  <c:v>28.273809523809533</c:v>
                </c:pt>
                <c:pt idx="2">
                  <c:v>24.9</c:v>
                </c:pt>
                <c:pt idx="3">
                  <c:v>28</c:v>
                </c:pt>
              </c:numCache>
            </c:numRef>
          </c:val>
        </c:ser>
        <c:ser>
          <c:idx val="3"/>
          <c:order val="3"/>
          <c:tx>
            <c:strRef>
              <c:f>Sheet5!$J$20</c:f>
              <c:strCache>
                <c:ptCount val="1"/>
                <c:pt idx="0">
                  <c:v>あまりあてはまらない</c:v>
                </c:pt>
              </c:strCache>
            </c:strRef>
          </c:tx>
          <c:spPr>
            <a:solidFill>
              <a:schemeClr val="accent4"/>
            </a:solidFill>
          </c:spPr>
          <c:dPt>
            <c:idx val="2"/>
            <c:spPr>
              <a:solidFill>
                <a:srgbClr val="8064A2">
                  <a:alpha val="50000"/>
                </a:srgbClr>
              </a:solidFill>
            </c:spPr>
          </c:dPt>
          <c:dPt>
            <c:idx val="3"/>
            <c:spPr>
              <a:solidFill>
                <a:srgbClr val="8064A2">
                  <a:alpha val="50000"/>
                </a:srgbClr>
              </a:solidFill>
            </c:spPr>
          </c:dPt>
          <c:cat>
            <c:strRef>
              <c:f>Sheet5!$K$16:$N$16</c:f>
              <c:strCache>
                <c:ptCount val="4"/>
                <c:pt idx="0">
                  <c:v>2012年：全体</c:v>
                </c:pt>
                <c:pt idx="1">
                  <c:v>2012年：喫食者</c:v>
                </c:pt>
                <c:pt idx="2">
                  <c:v>2009年：全体</c:v>
                </c:pt>
                <c:pt idx="3">
                  <c:v>2009年：喫食者</c:v>
                </c:pt>
              </c:strCache>
            </c:strRef>
          </c:cat>
          <c:val>
            <c:numRef>
              <c:f>Sheet5!$K$20:$N$20</c:f>
              <c:numCache>
                <c:formatCode>0.0_ </c:formatCode>
                <c:ptCount val="4"/>
                <c:pt idx="0">
                  <c:v>38.782051282051313</c:v>
                </c:pt>
                <c:pt idx="1">
                  <c:v>37.202380952380963</c:v>
                </c:pt>
                <c:pt idx="2">
                  <c:v>7.9</c:v>
                </c:pt>
                <c:pt idx="3">
                  <c:v>10</c:v>
                </c:pt>
              </c:numCache>
            </c:numRef>
          </c:val>
        </c:ser>
        <c:ser>
          <c:idx val="4"/>
          <c:order val="4"/>
          <c:tx>
            <c:strRef>
              <c:f>Sheet5!$J$21</c:f>
              <c:strCache>
                <c:ptCount val="1"/>
                <c:pt idx="0">
                  <c:v>全くあてはまらない</c:v>
                </c:pt>
              </c:strCache>
            </c:strRef>
          </c:tx>
          <c:dPt>
            <c:idx val="2"/>
            <c:spPr>
              <a:solidFill>
                <a:srgbClr val="4BACC6">
                  <a:alpha val="50000"/>
                </a:srgbClr>
              </a:solidFill>
            </c:spPr>
          </c:dPt>
          <c:dPt>
            <c:idx val="3"/>
            <c:spPr>
              <a:solidFill>
                <a:srgbClr val="4BACC6">
                  <a:alpha val="50000"/>
                </a:srgbClr>
              </a:solidFill>
            </c:spPr>
          </c:dPt>
          <c:cat>
            <c:strRef>
              <c:f>Sheet5!$K$16:$N$16</c:f>
              <c:strCache>
                <c:ptCount val="4"/>
                <c:pt idx="0">
                  <c:v>2012年：全体</c:v>
                </c:pt>
                <c:pt idx="1">
                  <c:v>2012年：喫食者</c:v>
                </c:pt>
                <c:pt idx="2">
                  <c:v>2009年：全体</c:v>
                </c:pt>
                <c:pt idx="3">
                  <c:v>2009年：喫食者</c:v>
                </c:pt>
              </c:strCache>
            </c:strRef>
          </c:cat>
          <c:val>
            <c:numRef>
              <c:f>Sheet5!$K$21:$N$21</c:f>
              <c:numCache>
                <c:formatCode>0.0_ </c:formatCode>
                <c:ptCount val="4"/>
                <c:pt idx="0">
                  <c:v>8.1730769230769234</c:v>
                </c:pt>
                <c:pt idx="1">
                  <c:v>8.9285714285714164</c:v>
                </c:pt>
                <c:pt idx="2">
                  <c:v>1.5</c:v>
                </c:pt>
                <c:pt idx="3">
                  <c:v>2</c:v>
                </c:pt>
              </c:numCache>
            </c:numRef>
          </c:val>
        </c:ser>
        <c:overlap val="100"/>
        <c:axId val="262134016"/>
        <c:axId val="262144000"/>
      </c:barChart>
      <c:catAx>
        <c:axId val="262134016"/>
        <c:scaling>
          <c:orientation val="maxMin"/>
        </c:scaling>
        <c:axPos val="l"/>
        <c:tickLblPos val="nextTo"/>
        <c:txPr>
          <a:bodyPr/>
          <a:lstStyle/>
          <a:p>
            <a:pPr>
              <a:defRPr sz="800"/>
            </a:pPr>
            <a:endParaRPr lang="ja-JP"/>
          </a:p>
        </c:txPr>
        <c:crossAx val="262144000"/>
        <c:crosses val="autoZero"/>
        <c:auto val="1"/>
        <c:lblAlgn val="ctr"/>
        <c:lblOffset val="100"/>
      </c:catAx>
      <c:valAx>
        <c:axId val="262144000"/>
        <c:scaling>
          <c:orientation val="minMax"/>
        </c:scaling>
        <c:axPos val="t"/>
        <c:majorGridlines/>
        <c:numFmt formatCode="0%" sourceLinked="1"/>
        <c:tickLblPos val="nextTo"/>
        <c:crossAx val="262134016"/>
        <c:crosses val="autoZero"/>
        <c:crossBetween val="between"/>
      </c:valAx>
    </c:plotArea>
    <c:legend>
      <c:legendPos val="b"/>
      <c:txPr>
        <a:bodyPr/>
        <a:lstStyle/>
        <a:p>
          <a:pPr>
            <a:defRPr sz="600"/>
          </a:pPr>
          <a:endParaRPr lang="ja-JP"/>
        </a:p>
      </c:txPr>
    </c:legend>
    <c:plotVisOnly val="1"/>
  </c:chart>
  <c:txPr>
    <a:bodyPr/>
    <a:lstStyle/>
    <a:p>
      <a:pPr>
        <a:defRPr sz="900"/>
      </a:pPr>
      <a:endParaRPr lang="ja-JP"/>
    </a:p>
  </c:txPr>
  <c:externalData r:id="rId1"/>
</c:chartSpace>
</file>

<file path=ppt/charts/chart97.xml><?xml version="1.0" encoding="utf-8"?>
<c:chartSpace xmlns:c="http://schemas.openxmlformats.org/drawingml/2006/chart" xmlns:a="http://schemas.openxmlformats.org/drawingml/2006/main" xmlns:r="http://schemas.openxmlformats.org/officeDocument/2006/relationships">
  <c:date1904 val="1"/>
  <c:lang val="ja-JP"/>
  <c:chart>
    <c:plotArea>
      <c:layout/>
      <c:barChart>
        <c:barDir val="bar"/>
        <c:grouping val="percentStacked"/>
        <c:ser>
          <c:idx val="0"/>
          <c:order val="0"/>
          <c:tx>
            <c:strRef>
              <c:f>Sheet5!$J$43</c:f>
              <c:strCache>
                <c:ptCount val="1"/>
                <c:pt idx="0">
                  <c:v>非常にあてはまる</c:v>
                </c:pt>
              </c:strCache>
            </c:strRef>
          </c:tx>
          <c:dPt>
            <c:idx val="2"/>
            <c:spPr>
              <a:solidFill>
                <a:srgbClr val="4F81BD">
                  <a:alpha val="50000"/>
                </a:srgbClr>
              </a:solidFill>
            </c:spPr>
          </c:dPt>
          <c:dPt>
            <c:idx val="3"/>
            <c:spPr>
              <a:solidFill>
                <a:srgbClr val="4F81BD">
                  <a:alpha val="50000"/>
                </a:srgbClr>
              </a:solidFill>
            </c:spPr>
          </c:dPt>
          <c:cat>
            <c:strRef>
              <c:f>Sheet5!$K$42:$N$42</c:f>
              <c:strCache>
                <c:ptCount val="4"/>
                <c:pt idx="0">
                  <c:v>2012年：全体</c:v>
                </c:pt>
                <c:pt idx="1">
                  <c:v>2012年：喫食者</c:v>
                </c:pt>
                <c:pt idx="2">
                  <c:v>2009年：全体</c:v>
                </c:pt>
                <c:pt idx="3">
                  <c:v>2009年：喫食者</c:v>
                </c:pt>
              </c:strCache>
            </c:strRef>
          </c:cat>
          <c:val>
            <c:numRef>
              <c:f>Sheet5!$K$43:$N$43</c:f>
              <c:numCache>
                <c:formatCode>0.0_ </c:formatCode>
                <c:ptCount val="4"/>
                <c:pt idx="0">
                  <c:v>12.5</c:v>
                </c:pt>
                <c:pt idx="1">
                  <c:v>12.797619047619047</c:v>
                </c:pt>
                <c:pt idx="2">
                  <c:v>32.1</c:v>
                </c:pt>
                <c:pt idx="3">
                  <c:v>32.5</c:v>
                </c:pt>
              </c:numCache>
            </c:numRef>
          </c:val>
        </c:ser>
        <c:ser>
          <c:idx val="1"/>
          <c:order val="1"/>
          <c:tx>
            <c:strRef>
              <c:f>Sheet5!$J$44</c:f>
              <c:strCache>
                <c:ptCount val="1"/>
                <c:pt idx="0">
                  <c:v>あてはまる</c:v>
                </c:pt>
              </c:strCache>
            </c:strRef>
          </c:tx>
          <c:dPt>
            <c:idx val="2"/>
            <c:spPr>
              <a:solidFill>
                <a:srgbClr val="C00000">
                  <a:alpha val="50000"/>
                </a:srgbClr>
              </a:solidFill>
            </c:spPr>
          </c:dPt>
          <c:dPt>
            <c:idx val="3"/>
            <c:spPr>
              <a:solidFill>
                <a:srgbClr val="C00000">
                  <a:alpha val="50000"/>
                </a:srgbClr>
              </a:solidFill>
            </c:spPr>
          </c:dPt>
          <c:cat>
            <c:strRef>
              <c:f>Sheet5!$K$42:$N$42</c:f>
              <c:strCache>
                <c:ptCount val="4"/>
                <c:pt idx="0">
                  <c:v>2012年：全体</c:v>
                </c:pt>
                <c:pt idx="1">
                  <c:v>2012年：喫食者</c:v>
                </c:pt>
                <c:pt idx="2">
                  <c:v>2009年：全体</c:v>
                </c:pt>
                <c:pt idx="3">
                  <c:v>2009年：喫食者</c:v>
                </c:pt>
              </c:strCache>
            </c:strRef>
          </c:cat>
          <c:val>
            <c:numRef>
              <c:f>Sheet5!$K$44:$N$44</c:f>
              <c:numCache>
                <c:formatCode>0.0_ </c:formatCode>
                <c:ptCount val="4"/>
                <c:pt idx="0">
                  <c:v>22.756410256410252</c:v>
                </c:pt>
                <c:pt idx="1">
                  <c:v>25.297619047619033</c:v>
                </c:pt>
                <c:pt idx="2">
                  <c:v>31.3</c:v>
                </c:pt>
                <c:pt idx="3">
                  <c:v>30</c:v>
                </c:pt>
              </c:numCache>
            </c:numRef>
          </c:val>
        </c:ser>
        <c:ser>
          <c:idx val="2"/>
          <c:order val="2"/>
          <c:tx>
            <c:strRef>
              <c:f>Sheet5!$J$45</c:f>
              <c:strCache>
                <c:ptCount val="1"/>
                <c:pt idx="0">
                  <c:v>ややあてはまる</c:v>
                </c:pt>
              </c:strCache>
            </c:strRef>
          </c:tx>
          <c:dPt>
            <c:idx val="2"/>
            <c:spPr>
              <a:solidFill>
                <a:schemeClr val="accent3">
                  <a:lumMod val="60000"/>
                  <a:lumOff val="40000"/>
                  <a:alpha val="50000"/>
                </a:schemeClr>
              </a:solidFill>
            </c:spPr>
          </c:dPt>
          <c:dPt>
            <c:idx val="3"/>
            <c:spPr>
              <a:solidFill>
                <a:srgbClr val="9BBB59">
                  <a:lumMod val="60000"/>
                  <a:lumOff val="40000"/>
                  <a:alpha val="50000"/>
                </a:srgbClr>
              </a:solidFill>
            </c:spPr>
          </c:dPt>
          <c:cat>
            <c:strRef>
              <c:f>Sheet5!$K$42:$N$42</c:f>
              <c:strCache>
                <c:ptCount val="4"/>
                <c:pt idx="0">
                  <c:v>2012年：全体</c:v>
                </c:pt>
                <c:pt idx="1">
                  <c:v>2012年：喫食者</c:v>
                </c:pt>
                <c:pt idx="2">
                  <c:v>2009年：全体</c:v>
                </c:pt>
                <c:pt idx="3">
                  <c:v>2009年：喫食者</c:v>
                </c:pt>
              </c:strCache>
            </c:strRef>
          </c:cat>
          <c:val>
            <c:numRef>
              <c:f>Sheet5!$K$45:$N$45</c:f>
              <c:numCache>
                <c:formatCode>0.0_ </c:formatCode>
                <c:ptCount val="4"/>
                <c:pt idx="0">
                  <c:v>27.08333333333329</c:v>
                </c:pt>
                <c:pt idx="1">
                  <c:v>26.488095238095216</c:v>
                </c:pt>
                <c:pt idx="2">
                  <c:v>24.9</c:v>
                </c:pt>
                <c:pt idx="3">
                  <c:v>21.5</c:v>
                </c:pt>
              </c:numCache>
            </c:numRef>
          </c:val>
        </c:ser>
        <c:ser>
          <c:idx val="3"/>
          <c:order val="3"/>
          <c:tx>
            <c:strRef>
              <c:f>Sheet5!$J$46</c:f>
              <c:strCache>
                <c:ptCount val="1"/>
                <c:pt idx="0">
                  <c:v>あまりあてはまらない</c:v>
                </c:pt>
              </c:strCache>
            </c:strRef>
          </c:tx>
          <c:spPr>
            <a:solidFill>
              <a:schemeClr val="accent4"/>
            </a:solidFill>
          </c:spPr>
          <c:dPt>
            <c:idx val="2"/>
            <c:spPr>
              <a:solidFill>
                <a:srgbClr val="8064A2">
                  <a:alpha val="50000"/>
                </a:srgbClr>
              </a:solidFill>
            </c:spPr>
          </c:dPt>
          <c:dPt>
            <c:idx val="3"/>
            <c:spPr>
              <a:solidFill>
                <a:srgbClr val="8064A2">
                  <a:alpha val="50000"/>
                </a:srgbClr>
              </a:solidFill>
            </c:spPr>
          </c:dPt>
          <c:cat>
            <c:strRef>
              <c:f>Sheet5!$K$42:$N$42</c:f>
              <c:strCache>
                <c:ptCount val="4"/>
                <c:pt idx="0">
                  <c:v>2012年：全体</c:v>
                </c:pt>
                <c:pt idx="1">
                  <c:v>2012年：喫食者</c:v>
                </c:pt>
                <c:pt idx="2">
                  <c:v>2009年：全体</c:v>
                </c:pt>
                <c:pt idx="3">
                  <c:v>2009年：喫食者</c:v>
                </c:pt>
              </c:strCache>
            </c:strRef>
          </c:cat>
          <c:val>
            <c:numRef>
              <c:f>Sheet5!$K$46:$N$46</c:f>
              <c:numCache>
                <c:formatCode>0.0_ </c:formatCode>
                <c:ptCount val="4"/>
                <c:pt idx="0">
                  <c:v>29.967948717948715</c:v>
                </c:pt>
                <c:pt idx="1">
                  <c:v>27.976190476190478</c:v>
                </c:pt>
                <c:pt idx="2">
                  <c:v>9</c:v>
                </c:pt>
                <c:pt idx="3">
                  <c:v>13</c:v>
                </c:pt>
              </c:numCache>
            </c:numRef>
          </c:val>
        </c:ser>
        <c:ser>
          <c:idx val="4"/>
          <c:order val="4"/>
          <c:tx>
            <c:strRef>
              <c:f>Sheet5!$J$47</c:f>
              <c:strCache>
                <c:ptCount val="1"/>
                <c:pt idx="0">
                  <c:v>全くあてはまらない</c:v>
                </c:pt>
              </c:strCache>
            </c:strRef>
          </c:tx>
          <c:dPt>
            <c:idx val="2"/>
            <c:spPr>
              <a:solidFill>
                <a:srgbClr val="4BACC6">
                  <a:alpha val="50000"/>
                </a:srgbClr>
              </a:solidFill>
            </c:spPr>
          </c:dPt>
          <c:dPt>
            <c:idx val="3"/>
            <c:spPr>
              <a:solidFill>
                <a:srgbClr val="4BACC6">
                  <a:alpha val="50000"/>
                </a:srgbClr>
              </a:solidFill>
            </c:spPr>
          </c:dPt>
          <c:cat>
            <c:strRef>
              <c:f>Sheet5!$K$42:$N$42</c:f>
              <c:strCache>
                <c:ptCount val="4"/>
                <c:pt idx="0">
                  <c:v>2012年：全体</c:v>
                </c:pt>
                <c:pt idx="1">
                  <c:v>2012年：喫食者</c:v>
                </c:pt>
                <c:pt idx="2">
                  <c:v>2009年：全体</c:v>
                </c:pt>
                <c:pt idx="3">
                  <c:v>2009年：喫食者</c:v>
                </c:pt>
              </c:strCache>
            </c:strRef>
          </c:cat>
          <c:val>
            <c:numRef>
              <c:f>Sheet5!$K$47:$N$47</c:f>
              <c:numCache>
                <c:formatCode>0.0_ </c:formatCode>
                <c:ptCount val="4"/>
                <c:pt idx="0">
                  <c:v>7.6923076923076925</c:v>
                </c:pt>
                <c:pt idx="1">
                  <c:v>7.4404761904761934</c:v>
                </c:pt>
                <c:pt idx="2">
                  <c:v>2.8</c:v>
                </c:pt>
                <c:pt idx="3">
                  <c:v>3</c:v>
                </c:pt>
              </c:numCache>
            </c:numRef>
          </c:val>
        </c:ser>
        <c:overlap val="100"/>
        <c:axId val="262204032"/>
        <c:axId val="262218112"/>
      </c:barChart>
      <c:catAx>
        <c:axId val="262204032"/>
        <c:scaling>
          <c:orientation val="maxMin"/>
        </c:scaling>
        <c:axPos val="l"/>
        <c:tickLblPos val="nextTo"/>
        <c:txPr>
          <a:bodyPr/>
          <a:lstStyle/>
          <a:p>
            <a:pPr>
              <a:defRPr sz="800"/>
            </a:pPr>
            <a:endParaRPr lang="ja-JP"/>
          </a:p>
        </c:txPr>
        <c:crossAx val="262218112"/>
        <c:crosses val="autoZero"/>
        <c:auto val="1"/>
        <c:lblAlgn val="ctr"/>
        <c:lblOffset val="100"/>
      </c:catAx>
      <c:valAx>
        <c:axId val="262218112"/>
        <c:scaling>
          <c:orientation val="minMax"/>
        </c:scaling>
        <c:axPos val="t"/>
        <c:majorGridlines/>
        <c:numFmt formatCode="0%" sourceLinked="1"/>
        <c:tickLblPos val="nextTo"/>
        <c:crossAx val="262204032"/>
        <c:crosses val="autoZero"/>
        <c:crossBetween val="between"/>
      </c:valAx>
    </c:plotArea>
    <c:legend>
      <c:legendPos val="b"/>
      <c:txPr>
        <a:bodyPr/>
        <a:lstStyle/>
        <a:p>
          <a:pPr>
            <a:defRPr sz="600"/>
          </a:pPr>
          <a:endParaRPr lang="ja-JP"/>
        </a:p>
      </c:txPr>
    </c:legend>
    <c:plotVisOnly val="1"/>
  </c:chart>
  <c:txPr>
    <a:bodyPr/>
    <a:lstStyle/>
    <a:p>
      <a:pPr>
        <a:defRPr sz="900"/>
      </a:pPr>
      <a:endParaRPr lang="ja-JP"/>
    </a:p>
  </c:txPr>
  <c:externalData r:id="rId1"/>
</c:chartSpace>
</file>

<file path=ppt/charts/chart98.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Sheet5!$J$69</c:f>
              <c:strCache>
                <c:ptCount val="1"/>
                <c:pt idx="0">
                  <c:v>非常にあてはまる</c:v>
                </c:pt>
              </c:strCache>
            </c:strRef>
          </c:tx>
          <c:dPt>
            <c:idx val="2"/>
            <c:spPr>
              <a:solidFill>
                <a:srgbClr val="4F81BD">
                  <a:alpha val="50000"/>
                </a:srgbClr>
              </a:solidFill>
            </c:spPr>
          </c:dPt>
          <c:dPt>
            <c:idx val="3"/>
            <c:spPr>
              <a:solidFill>
                <a:srgbClr val="4F81BD">
                  <a:alpha val="50000"/>
                </a:srgbClr>
              </a:solidFill>
            </c:spPr>
          </c:dPt>
          <c:cat>
            <c:strRef>
              <c:f>Sheet5!$K$68:$N$68</c:f>
              <c:strCache>
                <c:ptCount val="4"/>
                <c:pt idx="0">
                  <c:v>2012年：全体</c:v>
                </c:pt>
                <c:pt idx="1">
                  <c:v>2012年：喫食者</c:v>
                </c:pt>
                <c:pt idx="2">
                  <c:v>2009年：全体</c:v>
                </c:pt>
                <c:pt idx="3">
                  <c:v>2009年：喫食者</c:v>
                </c:pt>
              </c:strCache>
            </c:strRef>
          </c:cat>
          <c:val>
            <c:numRef>
              <c:f>Sheet5!$K$69:$N$69</c:f>
              <c:numCache>
                <c:formatCode>0.0_ </c:formatCode>
                <c:ptCount val="4"/>
                <c:pt idx="0">
                  <c:v>15.625</c:v>
                </c:pt>
                <c:pt idx="1">
                  <c:v>13.690476190476192</c:v>
                </c:pt>
                <c:pt idx="2">
                  <c:v>33.9</c:v>
                </c:pt>
                <c:pt idx="3">
                  <c:v>31</c:v>
                </c:pt>
              </c:numCache>
            </c:numRef>
          </c:val>
        </c:ser>
        <c:ser>
          <c:idx val="1"/>
          <c:order val="1"/>
          <c:tx>
            <c:strRef>
              <c:f>Sheet5!$J$70</c:f>
              <c:strCache>
                <c:ptCount val="1"/>
                <c:pt idx="0">
                  <c:v>あてはまる</c:v>
                </c:pt>
              </c:strCache>
            </c:strRef>
          </c:tx>
          <c:dPt>
            <c:idx val="2"/>
            <c:spPr>
              <a:solidFill>
                <a:srgbClr val="C00000">
                  <a:alpha val="50000"/>
                </a:srgbClr>
              </a:solidFill>
            </c:spPr>
          </c:dPt>
          <c:dPt>
            <c:idx val="3"/>
            <c:spPr>
              <a:solidFill>
                <a:srgbClr val="C00000">
                  <a:alpha val="50000"/>
                </a:srgbClr>
              </a:solidFill>
            </c:spPr>
          </c:dPt>
          <c:cat>
            <c:strRef>
              <c:f>Sheet5!$K$68:$N$68</c:f>
              <c:strCache>
                <c:ptCount val="4"/>
                <c:pt idx="0">
                  <c:v>2012年：全体</c:v>
                </c:pt>
                <c:pt idx="1">
                  <c:v>2012年：喫食者</c:v>
                </c:pt>
                <c:pt idx="2">
                  <c:v>2009年：全体</c:v>
                </c:pt>
                <c:pt idx="3">
                  <c:v>2009年：喫食者</c:v>
                </c:pt>
              </c:strCache>
            </c:strRef>
          </c:cat>
          <c:val>
            <c:numRef>
              <c:f>Sheet5!$K$70:$N$70</c:f>
              <c:numCache>
                <c:formatCode>0.0_ </c:formatCode>
                <c:ptCount val="4"/>
                <c:pt idx="0">
                  <c:v>24.11858974358973</c:v>
                </c:pt>
                <c:pt idx="1">
                  <c:v>22.619047619047631</c:v>
                </c:pt>
                <c:pt idx="2">
                  <c:v>32.6</c:v>
                </c:pt>
                <c:pt idx="3">
                  <c:v>31.5</c:v>
                </c:pt>
              </c:numCache>
            </c:numRef>
          </c:val>
        </c:ser>
        <c:ser>
          <c:idx val="2"/>
          <c:order val="2"/>
          <c:tx>
            <c:strRef>
              <c:f>Sheet5!$J$71</c:f>
              <c:strCache>
                <c:ptCount val="1"/>
                <c:pt idx="0">
                  <c:v>ややあてはまる</c:v>
                </c:pt>
              </c:strCache>
            </c:strRef>
          </c:tx>
          <c:dPt>
            <c:idx val="2"/>
            <c:spPr>
              <a:solidFill>
                <a:schemeClr val="accent3">
                  <a:lumMod val="60000"/>
                  <a:lumOff val="40000"/>
                  <a:alpha val="50000"/>
                </a:schemeClr>
              </a:solidFill>
            </c:spPr>
          </c:dPt>
          <c:dPt>
            <c:idx val="3"/>
            <c:spPr>
              <a:solidFill>
                <a:srgbClr val="9BBB59">
                  <a:lumMod val="60000"/>
                  <a:lumOff val="40000"/>
                  <a:alpha val="50000"/>
                </a:srgbClr>
              </a:solidFill>
            </c:spPr>
          </c:dPt>
          <c:cat>
            <c:strRef>
              <c:f>Sheet5!$K$68:$N$68</c:f>
              <c:strCache>
                <c:ptCount val="4"/>
                <c:pt idx="0">
                  <c:v>2012年：全体</c:v>
                </c:pt>
                <c:pt idx="1">
                  <c:v>2012年：喫食者</c:v>
                </c:pt>
                <c:pt idx="2">
                  <c:v>2009年：全体</c:v>
                </c:pt>
                <c:pt idx="3">
                  <c:v>2009年：喫食者</c:v>
                </c:pt>
              </c:strCache>
            </c:strRef>
          </c:cat>
          <c:val>
            <c:numRef>
              <c:f>Sheet5!$K$71:$N$71</c:f>
              <c:numCache>
                <c:formatCode>0.0_ </c:formatCode>
                <c:ptCount val="4"/>
                <c:pt idx="0">
                  <c:v>26.682692307692292</c:v>
                </c:pt>
                <c:pt idx="1">
                  <c:v>30.654761904761902</c:v>
                </c:pt>
                <c:pt idx="2">
                  <c:v>23.3</c:v>
                </c:pt>
                <c:pt idx="3">
                  <c:v>23.5</c:v>
                </c:pt>
              </c:numCache>
            </c:numRef>
          </c:val>
        </c:ser>
        <c:ser>
          <c:idx val="3"/>
          <c:order val="3"/>
          <c:tx>
            <c:strRef>
              <c:f>Sheet5!$J$72</c:f>
              <c:strCache>
                <c:ptCount val="1"/>
                <c:pt idx="0">
                  <c:v>あまりあてはまらない</c:v>
                </c:pt>
              </c:strCache>
            </c:strRef>
          </c:tx>
          <c:spPr>
            <a:solidFill>
              <a:schemeClr val="accent4"/>
            </a:solidFill>
          </c:spPr>
          <c:dPt>
            <c:idx val="2"/>
            <c:spPr>
              <a:solidFill>
                <a:srgbClr val="8064A2">
                  <a:alpha val="50000"/>
                </a:srgbClr>
              </a:solidFill>
            </c:spPr>
          </c:dPt>
          <c:dPt>
            <c:idx val="3"/>
            <c:spPr>
              <a:solidFill>
                <a:srgbClr val="8064A2">
                  <a:alpha val="50000"/>
                </a:srgbClr>
              </a:solidFill>
            </c:spPr>
          </c:dPt>
          <c:cat>
            <c:strRef>
              <c:f>Sheet5!$K$68:$N$68</c:f>
              <c:strCache>
                <c:ptCount val="4"/>
                <c:pt idx="0">
                  <c:v>2012年：全体</c:v>
                </c:pt>
                <c:pt idx="1">
                  <c:v>2012年：喫食者</c:v>
                </c:pt>
                <c:pt idx="2">
                  <c:v>2009年：全体</c:v>
                </c:pt>
                <c:pt idx="3">
                  <c:v>2009年：喫食者</c:v>
                </c:pt>
              </c:strCache>
            </c:strRef>
          </c:cat>
          <c:val>
            <c:numRef>
              <c:f>Sheet5!$K$72:$N$72</c:f>
              <c:numCache>
                <c:formatCode>0.0_ </c:formatCode>
                <c:ptCount val="4"/>
                <c:pt idx="0">
                  <c:v>26.602564102564102</c:v>
                </c:pt>
                <c:pt idx="1">
                  <c:v>25.595238095238088</c:v>
                </c:pt>
                <c:pt idx="2">
                  <c:v>8.4</c:v>
                </c:pt>
                <c:pt idx="3">
                  <c:v>11.5</c:v>
                </c:pt>
              </c:numCache>
            </c:numRef>
          </c:val>
        </c:ser>
        <c:ser>
          <c:idx val="4"/>
          <c:order val="4"/>
          <c:tx>
            <c:strRef>
              <c:f>Sheet5!$J$73</c:f>
              <c:strCache>
                <c:ptCount val="1"/>
                <c:pt idx="0">
                  <c:v>全くあてはまらない</c:v>
                </c:pt>
              </c:strCache>
            </c:strRef>
          </c:tx>
          <c:dPt>
            <c:idx val="2"/>
            <c:spPr>
              <a:solidFill>
                <a:srgbClr val="4BACC6">
                  <a:alpha val="50000"/>
                </a:srgbClr>
              </a:solidFill>
            </c:spPr>
          </c:dPt>
          <c:dPt>
            <c:idx val="3"/>
            <c:spPr>
              <a:solidFill>
                <a:srgbClr val="4BACC6">
                  <a:alpha val="50000"/>
                </a:srgbClr>
              </a:solidFill>
            </c:spPr>
          </c:dPt>
          <c:cat>
            <c:strRef>
              <c:f>Sheet5!$K$68:$N$68</c:f>
              <c:strCache>
                <c:ptCount val="4"/>
                <c:pt idx="0">
                  <c:v>2012年：全体</c:v>
                </c:pt>
                <c:pt idx="1">
                  <c:v>2012年：喫食者</c:v>
                </c:pt>
                <c:pt idx="2">
                  <c:v>2009年：全体</c:v>
                </c:pt>
                <c:pt idx="3">
                  <c:v>2009年：喫食者</c:v>
                </c:pt>
              </c:strCache>
            </c:strRef>
          </c:cat>
          <c:val>
            <c:numRef>
              <c:f>Sheet5!$K$73:$N$73</c:f>
              <c:numCache>
                <c:formatCode>0.0_ </c:formatCode>
                <c:ptCount val="4"/>
                <c:pt idx="0">
                  <c:v>6.9711538461538494</c:v>
                </c:pt>
                <c:pt idx="1">
                  <c:v>7.4404761904761934</c:v>
                </c:pt>
                <c:pt idx="2">
                  <c:v>1.9000000000000001</c:v>
                </c:pt>
                <c:pt idx="3">
                  <c:v>2.5</c:v>
                </c:pt>
              </c:numCache>
            </c:numRef>
          </c:val>
        </c:ser>
        <c:overlap val="100"/>
        <c:axId val="265567616"/>
        <c:axId val="265585792"/>
      </c:barChart>
      <c:catAx>
        <c:axId val="265567616"/>
        <c:scaling>
          <c:orientation val="maxMin"/>
        </c:scaling>
        <c:axPos val="l"/>
        <c:tickLblPos val="nextTo"/>
        <c:txPr>
          <a:bodyPr/>
          <a:lstStyle/>
          <a:p>
            <a:pPr>
              <a:defRPr sz="800"/>
            </a:pPr>
            <a:endParaRPr lang="ja-JP"/>
          </a:p>
        </c:txPr>
        <c:crossAx val="265585792"/>
        <c:crosses val="autoZero"/>
        <c:auto val="1"/>
        <c:lblAlgn val="ctr"/>
        <c:lblOffset val="100"/>
      </c:catAx>
      <c:valAx>
        <c:axId val="265585792"/>
        <c:scaling>
          <c:orientation val="minMax"/>
        </c:scaling>
        <c:axPos val="t"/>
        <c:majorGridlines/>
        <c:numFmt formatCode="0%" sourceLinked="1"/>
        <c:tickLblPos val="nextTo"/>
        <c:crossAx val="265567616"/>
        <c:crosses val="autoZero"/>
        <c:crossBetween val="between"/>
      </c:valAx>
    </c:plotArea>
    <c:legend>
      <c:legendPos val="b"/>
      <c:txPr>
        <a:bodyPr/>
        <a:lstStyle/>
        <a:p>
          <a:pPr>
            <a:defRPr sz="600"/>
          </a:pPr>
          <a:endParaRPr lang="ja-JP"/>
        </a:p>
      </c:txPr>
    </c:legend>
    <c:plotVisOnly val="1"/>
  </c:chart>
  <c:txPr>
    <a:bodyPr/>
    <a:lstStyle/>
    <a:p>
      <a:pPr>
        <a:defRPr sz="900"/>
      </a:pPr>
      <a:endParaRPr lang="ja-JP"/>
    </a:p>
  </c:txPr>
  <c:externalData r:id="rId1"/>
</c:chartSpace>
</file>

<file path=ppt/charts/chart99.xml><?xml version="1.0" encoding="utf-8"?>
<c:chartSpace xmlns:c="http://schemas.openxmlformats.org/drawingml/2006/chart" xmlns:a="http://schemas.openxmlformats.org/drawingml/2006/main" xmlns:r="http://schemas.openxmlformats.org/officeDocument/2006/relationships">
  <c:lang val="ja-JP"/>
  <c:chart>
    <c:plotArea>
      <c:layout/>
      <c:barChart>
        <c:barDir val="bar"/>
        <c:grouping val="percentStacked"/>
        <c:ser>
          <c:idx val="0"/>
          <c:order val="0"/>
          <c:tx>
            <c:strRef>
              <c:f>Sheet5!$J$95</c:f>
              <c:strCache>
                <c:ptCount val="1"/>
                <c:pt idx="0">
                  <c:v>非常にあてはまる</c:v>
                </c:pt>
              </c:strCache>
            </c:strRef>
          </c:tx>
          <c:dPt>
            <c:idx val="2"/>
            <c:spPr>
              <a:solidFill>
                <a:srgbClr val="4F81BD">
                  <a:alpha val="50000"/>
                </a:srgbClr>
              </a:solidFill>
            </c:spPr>
          </c:dPt>
          <c:dPt>
            <c:idx val="3"/>
            <c:spPr>
              <a:solidFill>
                <a:srgbClr val="4F81BD">
                  <a:alpha val="50000"/>
                </a:srgbClr>
              </a:solidFill>
            </c:spPr>
          </c:dPt>
          <c:cat>
            <c:strRef>
              <c:f>Sheet5!$K$94:$N$94</c:f>
              <c:strCache>
                <c:ptCount val="4"/>
                <c:pt idx="0">
                  <c:v>2012年：全体</c:v>
                </c:pt>
                <c:pt idx="1">
                  <c:v>2012年：喫食者</c:v>
                </c:pt>
                <c:pt idx="2">
                  <c:v>2009年：全体</c:v>
                </c:pt>
                <c:pt idx="3">
                  <c:v>2009年：喫食者</c:v>
                </c:pt>
              </c:strCache>
            </c:strRef>
          </c:cat>
          <c:val>
            <c:numRef>
              <c:f>Sheet5!$K$95:$N$95</c:f>
              <c:numCache>
                <c:formatCode>0.0_ </c:formatCode>
                <c:ptCount val="4"/>
                <c:pt idx="0">
                  <c:v>8.0128205128205128</c:v>
                </c:pt>
                <c:pt idx="1">
                  <c:v>7.7380952380952355</c:v>
                </c:pt>
                <c:pt idx="2">
                  <c:v>21.5</c:v>
                </c:pt>
                <c:pt idx="3">
                  <c:v>22.5</c:v>
                </c:pt>
              </c:numCache>
            </c:numRef>
          </c:val>
        </c:ser>
        <c:ser>
          <c:idx val="1"/>
          <c:order val="1"/>
          <c:tx>
            <c:strRef>
              <c:f>Sheet5!$J$96</c:f>
              <c:strCache>
                <c:ptCount val="1"/>
                <c:pt idx="0">
                  <c:v>あてはまる</c:v>
                </c:pt>
              </c:strCache>
            </c:strRef>
          </c:tx>
          <c:dPt>
            <c:idx val="2"/>
            <c:spPr>
              <a:solidFill>
                <a:srgbClr val="C00000">
                  <a:alpha val="50000"/>
                </a:srgbClr>
              </a:solidFill>
            </c:spPr>
          </c:dPt>
          <c:dPt>
            <c:idx val="3"/>
            <c:spPr>
              <a:solidFill>
                <a:srgbClr val="C00000">
                  <a:alpha val="50000"/>
                </a:srgbClr>
              </a:solidFill>
            </c:spPr>
          </c:dPt>
          <c:cat>
            <c:strRef>
              <c:f>Sheet5!$K$94:$N$94</c:f>
              <c:strCache>
                <c:ptCount val="4"/>
                <c:pt idx="0">
                  <c:v>2012年：全体</c:v>
                </c:pt>
                <c:pt idx="1">
                  <c:v>2012年：喫食者</c:v>
                </c:pt>
                <c:pt idx="2">
                  <c:v>2009年：全体</c:v>
                </c:pt>
                <c:pt idx="3">
                  <c:v>2009年：喫食者</c:v>
                </c:pt>
              </c:strCache>
            </c:strRef>
          </c:cat>
          <c:val>
            <c:numRef>
              <c:f>Sheet5!$K$96:$N$96</c:f>
              <c:numCache>
                <c:formatCode>0.0_ </c:formatCode>
                <c:ptCount val="4"/>
                <c:pt idx="0">
                  <c:v>18.83012820512819</c:v>
                </c:pt>
                <c:pt idx="1">
                  <c:v>19.345238095238088</c:v>
                </c:pt>
                <c:pt idx="2">
                  <c:v>32.4</c:v>
                </c:pt>
                <c:pt idx="3">
                  <c:v>25</c:v>
                </c:pt>
              </c:numCache>
            </c:numRef>
          </c:val>
        </c:ser>
        <c:ser>
          <c:idx val="2"/>
          <c:order val="2"/>
          <c:tx>
            <c:strRef>
              <c:f>Sheet5!$J$97</c:f>
              <c:strCache>
                <c:ptCount val="1"/>
                <c:pt idx="0">
                  <c:v>ややあてはまる</c:v>
                </c:pt>
              </c:strCache>
            </c:strRef>
          </c:tx>
          <c:dPt>
            <c:idx val="2"/>
            <c:spPr>
              <a:solidFill>
                <a:schemeClr val="accent3">
                  <a:lumMod val="60000"/>
                  <a:lumOff val="40000"/>
                  <a:alpha val="50000"/>
                </a:schemeClr>
              </a:solidFill>
            </c:spPr>
          </c:dPt>
          <c:dPt>
            <c:idx val="3"/>
            <c:spPr>
              <a:solidFill>
                <a:srgbClr val="9BBB59">
                  <a:lumMod val="60000"/>
                  <a:lumOff val="40000"/>
                  <a:alpha val="50000"/>
                </a:srgbClr>
              </a:solidFill>
            </c:spPr>
          </c:dPt>
          <c:cat>
            <c:strRef>
              <c:f>Sheet5!$K$94:$N$94</c:f>
              <c:strCache>
                <c:ptCount val="4"/>
                <c:pt idx="0">
                  <c:v>2012年：全体</c:v>
                </c:pt>
                <c:pt idx="1">
                  <c:v>2012年：喫食者</c:v>
                </c:pt>
                <c:pt idx="2">
                  <c:v>2009年：全体</c:v>
                </c:pt>
                <c:pt idx="3">
                  <c:v>2009年：喫食者</c:v>
                </c:pt>
              </c:strCache>
            </c:strRef>
          </c:cat>
          <c:val>
            <c:numRef>
              <c:f>Sheet5!$K$97:$N$97</c:f>
              <c:numCache>
                <c:formatCode>0.0_ </c:formatCode>
                <c:ptCount val="4"/>
                <c:pt idx="0">
                  <c:v>25.480769230769177</c:v>
                </c:pt>
                <c:pt idx="1">
                  <c:v>25.297619047619033</c:v>
                </c:pt>
                <c:pt idx="2">
                  <c:v>29.8</c:v>
                </c:pt>
                <c:pt idx="3">
                  <c:v>28.5</c:v>
                </c:pt>
              </c:numCache>
            </c:numRef>
          </c:val>
        </c:ser>
        <c:ser>
          <c:idx val="3"/>
          <c:order val="3"/>
          <c:tx>
            <c:strRef>
              <c:f>Sheet5!$J$98</c:f>
              <c:strCache>
                <c:ptCount val="1"/>
                <c:pt idx="0">
                  <c:v>あまりあてはまらない</c:v>
                </c:pt>
              </c:strCache>
            </c:strRef>
          </c:tx>
          <c:spPr>
            <a:solidFill>
              <a:schemeClr val="accent4"/>
            </a:solidFill>
          </c:spPr>
          <c:dPt>
            <c:idx val="2"/>
            <c:spPr>
              <a:solidFill>
                <a:srgbClr val="8064A2">
                  <a:alpha val="50000"/>
                </a:srgbClr>
              </a:solidFill>
            </c:spPr>
          </c:dPt>
          <c:dPt>
            <c:idx val="3"/>
            <c:spPr>
              <a:solidFill>
                <a:srgbClr val="8064A2">
                  <a:alpha val="50000"/>
                </a:srgbClr>
              </a:solidFill>
            </c:spPr>
          </c:dPt>
          <c:cat>
            <c:strRef>
              <c:f>Sheet5!$K$94:$N$94</c:f>
              <c:strCache>
                <c:ptCount val="4"/>
                <c:pt idx="0">
                  <c:v>2012年：全体</c:v>
                </c:pt>
                <c:pt idx="1">
                  <c:v>2012年：喫食者</c:v>
                </c:pt>
                <c:pt idx="2">
                  <c:v>2009年：全体</c:v>
                </c:pt>
                <c:pt idx="3">
                  <c:v>2009年：喫食者</c:v>
                </c:pt>
              </c:strCache>
            </c:strRef>
          </c:cat>
          <c:val>
            <c:numRef>
              <c:f>Sheet5!$K$98:$N$98</c:f>
              <c:numCache>
                <c:formatCode>0.0_ </c:formatCode>
                <c:ptCount val="4"/>
                <c:pt idx="0">
                  <c:v>37.82051282051286</c:v>
                </c:pt>
                <c:pt idx="1">
                  <c:v>36.30952380952381</c:v>
                </c:pt>
                <c:pt idx="2">
                  <c:v>13.9</c:v>
                </c:pt>
                <c:pt idx="3">
                  <c:v>18.5</c:v>
                </c:pt>
              </c:numCache>
            </c:numRef>
          </c:val>
        </c:ser>
        <c:ser>
          <c:idx val="4"/>
          <c:order val="4"/>
          <c:tx>
            <c:strRef>
              <c:f>Sheet5!$J$99</c:f>
              <c:strCache>
                <c:ptCount val="1"/>
                <c:pt idx="0">
                  <c:v>全くあてはまらない</c:v>
                </c:pt>
              </c:strCache>
            </c:strRef>
          </c:tx>
          <c:dPt>
            <c:idx val="2"/>
            <c:spPr>
              <a:solidFill>
                <a:srgbClr val="4BACC6">
                  <a:alpha val="50000"/>
                </a:srgbClr>
              </a:solidFill>
            </c:spPr>
          </c:dPt>
          <c:dPt>
            <c:idx val="3"/>
            <c:spPr>
              <a:solidFill>
                <a:srgbClr val="4BACC6">
                  <a:alpha val="50000"/>
                </a:srgbClr>
              </a:solidFill>
            </c:spPr>
          </c:dPt>
          <c:cat>
            <c:strRef>
              <c:f>Sheet5!$K$94:$N$94</c:f>
              <c:strCache>
                <c:ptCount val="4"/>
                <c:pt idx="0">
                  <c:v>2012年：全体</c:v>
                </c:pt>
                <c:pt idx="1">
                  <c:v>2012年：喫食者</c:v>
                </c:pt>
                <c:pt idx="2">
                  <c:v>2009年：全体</c:v>
                </c:pt>
                <c:pt idx="3">
                  <c:v>2009年：喫食者</c:v>
                </c:pt>
              </c:strCache>
            </c:strRef>
          </c:cat>
          <c:val>
            <c:numRef>
              <c:f>Sheet5!$K$99:$N$99</c:f>
              <c:numCache>
                <c:formatCode>0.0_ </c:formatCode>
                <c:ptCount val="4"/>
                <c:pt idx="0">
                  <c:v>9.855769230769253</c:v>
                </c:pt>
                <c:pt idx="1">
                  <c:v>11.309523809523817</c:v>
                </c:pt>
                <c:pt idx="2">
                  <c:v>2.5</c:v>
                </c:pt>
                <c:pt idx="3">
                  <c:v>5.5</c:v>
                </c:pt>
              </c:numCache>
            </c:numRef>
          </c:val>
        </c:ser>
        <c:overlap val="100"/>
        <c:axId val="267477760"/>
        <c:axId val="267479296"/>
      </c:barChart>
      <c:catAx>
        <c:axId val="267477760"/>
        <c:scaling>
          <c:orientation val="maxMin"/>
        </c:scaling>
        <c:axPos val="l"/>
        <c:tickLblPos val="nextTo"/>
        <c:txPr>
          <a:bodyPr/>
          <a:lstStyle/>
          <a:p>
            <a:pPr>
              <a:defRPr sz="800"/>
            </a:pPr>
            <a:endParaRPr lang="ja-JP"/>
          </a:p>
        </c:txPr>
        <c:crossAx val="267479296"/>
        <c:crosses val="autoZero"/>
        <c:auto val="1"/>
        <c:lblAlgn val="ctr"/>
        <c:lblOffset val="100"/>
      </c:catAx>
      <c:valAx>
        <c:axId val="267479296"/>
        <c:scaling>
          <c:orientation val="minMax"/>
        </c:scaling>
        <c:axPos val="t"/>
        <c:majorGridlines/>
        <c:numFmt formatCode="0%" sourceLinked="1"/>
        <c:tickLblPos val="nextTo"/>
        <c:crossAx val="267477760"/>
        <c:crosses val="autoZero"/>
        <c:crossBetween val="between"/>
      </c:valAx>
    </c:plotArea>
    <c:legend>
      <c:legendPos val="b"/>
      <c:txPr>
        <a:bodyPr/>
        <a:lstStyle/>
        <a:p>
          <a:pPr>
            <a:defRPr sz="600"/>
          </a:pPr>
          <a:endParaRPr lang="ja-JP"/>
        </a:p>
      </c:txPr>
    </c:legend>
    <c:plotVisOnly val="1"/>
  </c:chart>
  <c:txPr>
    <a:bodyPr/>
    <a:lstStyle/>
    <a:p>
      <a:pPr>
        <a:defRPr sz="900"/>
      </a:pPr>
      <a:endParaRPr lang="ja-JP"/>
    </a:p>
  </c:txPr>
  <c:externalData r:id="rId1"/>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1" y="1"/>
            <a:ext cx="2918831" cy="494497"/>
          </a:xfrm>
          <a:prstGeom prst="rect">
            <a:avLst/>
          </a:prstGeom>
        </p:spPr>
        <p:txBody>
          <a:bodyPr vert="horz" lIns="91435" tIns="45718" rIns="91435" bIns="45718" rtlCol="0"/>
          <a:lstStyle>
            <a:lvl1pPr algn="l">
              <a:defRPr sz="1200">
                <a:ea typeface="ＭＳ Ｐゴシック" pitchFamily="50" charset="-128"/>
              </a:defRPr>
            </a:lvl1pPr>
          </a:lstStyle>
          <a:p>
            <a:pPr>
              <a:defRPr/>
            </a:pPr>
            <a:endParaRPr lang="ja-JP" altLang="en-US"/>
          </a:p>
        </p:txBody>
      </p:sp>
      <p:sp>
        <p:nvSpPr>
          <p:cNvPr id="3" name="日付プレースホルダ 2"/>
          <p:cNvSpPr>
            <a:spLocks noGrp="1"/>
          </p:cNvSpPr>
          <p:nvPr>
            <p:ph type="dt" sz="quarter" idx="1"/>
          </p:nvPr>
        </p:nvSpPr>
        <p:spPr>
          <a:xfrm>
            <a:off x="3815374" y="1"/>
            <a:ext cx="2918831" cy="494497"/>
          </a:xfrm>
          <a:prstGeom prst="rect">
            <a:avLst/>
          </a:prstGeom>
        </p:spPr>
        <p:txBody>
          <a:bodyPr vert="horz" lIns="91435" tIns="45718" rIns="91435" bIns="45718" rtlCol="0"/>
          <a:lstStyle>
            <a:lvl1pPr algn="r">
              <a:defRPr sz="1200">
                <a:ea typeface="ＭＳ Ｐゴシック" pitchFamily="50" charset="-128"/>
              </a:defRPr>
            </a:lvl1pPr>
          </a:lstStyle>
          <a:p>
            <a:pPr>
              <a:defRPr/>
            </a:pPr>
            <a:fld id="{6C1A3731-846A-4E6F-AFF9-0FEC7945D529}" type="datetimeFigureOut">
              <a:rPr lang="ja-JP" altLang="en-US"/>
              <a:pPr>
                <a:defRPr/>
              </a:pPr>
              <a:t>2012/2/28</a:t>
            </a:fld>
            <a:endParaRPr lang="ja-JP" altLang="en-US"/>
          </a:p>
        </p:txBody>
      </p:sp>
      <p:sp>
        <p:nvSpPr>
          <p:cNvPr id="4" name="フッター プレースホルダ 3"/>
          <p:cNvSpPr>
            <a:spLocks noGrp="1"/>
          </p:cNvSpPr>
          <p:nvPr>
            <p:ph type="ftr" sz="quarter" idx="2"/>
          </p:nvPr>
        </p:nvSpPr>
        <p:spPr>
          <a:xfrm>
            <a:off x="1" y="9370242"/>
            <a:ext cx="2918831" cy="494497"/>
          </a:xfrm>
          <a:prstGeom prst="rect">
            <a:avLst/>
          </a:prstGeom>
        </p:spPr>
        <p:txBody>
          <a:bodyPr vert="horz" lIns="91435" tIns="45718" rIns="91435" bIns="45718" rtlCol="0" anchor="b"/>
          <a:lstStyle>
            <a:lvl1pPr algn="l">
              <a:defRPr sz="1200">
                <a:ea typeface="ＭＳ Ｐゴシック" pitchFamily="50" charset="-128"/>
              </a:defRPr>
            </a:lvl1pPr>
          </a:lstStyle>
          <a:p>
            <a:pPr>
              <a:defRPr/>
            </a:pPr>
            <a:endParaRPr lang="ja-JP" altLang="en-US"/>
          </a:p>
        </p:txBody>
      </p:sp>
      <p:sp>
        <p:nvSpPr>
          <p:cNvPr id="5" name="スライド番号プレースホルダ 4"/>
          <p:cNvSpPr>
            <a:spLocks noGrp="1"/>
          </p:cNvSpPr>
          <p:nvPr>
            <p:ph type="sldNum" sz="quarter" idx="3"/>
          </p:nvPr>
        </p:nvSpPr>
        <p:spPr>
          <a:xfrm>
            <a:off x="3815374" y="9370242"/>
            <a:ext cx="2918831" cy="494497"/>
          </a:xfrm>
          <a:prstGeom prst="rect">
            <a:avLst/>
          </a:prstGeom>
        </p:spPr>
        <p:txBody>
          <a:bodyPr vert="horz" lIns="91435" tIns="45718" rIns="91435" bIns="45718" rtlCol="0" anchor="b"/>
          <a:lstStyle>
            <a:lvl1pPr algn="r">
              <a:defRPr sz="1200">
                <a:ea typeface="ＭＳ Ｐゴシック" pitchFamily="50" charset="-128"/>
              </a:defRPr>
            </a:lvl1pPr>
          </a:lstStyle>
          <a:p>
            <a:pPr>
              <a:defRPr/>
            </a:pPr>
            <a:fld id="{7069AF7C-8974-499F-9E66-015345698D2D}" type="slidenum">
              <a:rPr lang="ja-JP" altLang="en-US"/>
              <a:pPr>
                <a:defRPr/>
              </a:pPr>
              <a:t>&lt;#&gt;</a:t>
            </a:fld>
            <a:endParaRPr lang="ja-JP"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1" y="1"/>
            <a:ext cx="2918831" cy="494497"/>
          </a:xfrm>
          <a:prstGeom prst="rect">
            <a:avLst/>
          </a:prstGeom>
        </p:spPr>
        <p:txBody>
          <a:bodyPr vert="horz" lIns="91435" tIns="45718" rIns="91435" bIns="45718" rtlCol="0"/>
          <a:lstStyle>
            <a:lvl1pPr algn="l" fontAlgn="auto">
              <a:spcBef>
                <a:spcPts val="0"/>
              </a:spcBef>
              <a:spcAft>
                <a:spcPts val="0"/>
              </a:spcAft>
              <a:defRPr sz="1200">
                <a:latin typeface="+mn-lt"/>
                <a:ea typeface="+mn-ea"/>
              </a:defRPr>
            </a:lvl1pPr>
          </a:lstStyle>
          <a:p>
            <a:pPr>
              <a:defRPr/>
            </a:pPr>
            <a:endParaRPr lang="ja-JP" altLang="en-US"/>
          </a:p>
        </p:txBody>
      </p:sp>
      <p:sp>
        <p:nvSpPr>
          <p:cNvPr id="3" name="日付プレースホルダ 2"/>
          <p:cNvSpPr>
            <a:spLocks noGrp="1"/>
          </p:cNvSpPr>
          <p:nvPr>
            <p:ph type="dt" idx="1"/>
          </p:nvPr>
        </p:nvSpPr>
        <p:spPr>
          <a:xfrm>
            <a:off x="3815374" y="1"/>
            <a:ext cx="2918831" cy="494497"/>
          </a:xfrm>
          <a:prstGeom prst="rect">
            <a:avLst/>
          </a:prstGeom>
        </p:spPr>
        <p:txBody>
          <a:bodyPr vert="horz" lIns="91435" tIns="45718" rIns="91435" bIns="45718" rtlCol="0"/>
          <a:lstStyle>
            <a:lvl1pPr algn="r" fontAlgn="auto">
              <a:spcBef>
                <a:spcPts val="0"/>
              </a:spcBef>
              <a:spcAft>
                <a:spcPts val="0"/>
              </a:spcAft>
              <a:defRPr sz="1200">
                <a:latin typeface="+mn-lt"/>
                <a:ea typeface="+mn-ea"/>
              </a:defRPr>
            </a:lvl1pPr>
          </a:lstStyle>
          <a:p>
            <a:pPr>
              <a:defRPr/>
            </a:pPr>
            <a:fld id="{24EC3DF7-51CE-4E4A-BD65-58075D1EE081}" type="datetimeFigureOut">
              <a:rPr lang="ja-JP" altLang="en-US"/>
              <a:pPr>
                <a:defRPr/>
              </a:pPr>
              <a:t>2012/2/28</a:t>
            </a:fld>
            <a:endParaRPr lang="ja-JP" altLang="en-US"/>
          </a:p>
        </p:txBody>
      </p:sp>
      <p:sp>
        <p:nvSpPr>
          <p:cNvPr id="4" name="スライド イメージ プレースホルダ 3"/>
          <p:cNvSpPr>
            <a:spLocks noGrp="1" noRot="1" noChangeAspect="1"/>
          </p:cNvSpPr>
          <p:nvPr>
            <p:ph type="sldImg" idx="2"/>
          </p:nvPr>
        </p:nvSpPr>
        <p:spPr>
          <a:xfrm>
            <a:off x="900113" y="739775"/>
            <a:ext cx="4935537" cy="3702050"/>
          </a:xfrm>
          <a:prstGeom prst="rect">
            <a:avLst/>
          </a:prstGeom>
          <a:noFill/>
          <a:ln w="12700">
            <a:solidFill>
              <a:prstClr val="black"/>
            </a:solidFill>
          </a:ln>
        </p:spPr>
        <p:txBody>
          <a:bodyPr vert="horz" lIns="91435" tIns="45718" rIns="91435" bIns="45718" rtlCol="0" anchor="ctr"/>
          <a:lstStyle/>
          <a:p>
            <a:pPr lvl="0"/>
            <a:endParaRPr lang="ja-JP" altLang="en-US" noProof="0" smtClean="0"/>
          </a:p>
        </p:txBody>
      </p:sp>
      <p:sp>
        <p:nvSpPr>
          <p:cNvPr id="5" name="ノート プレースホルダ 4"/>
          <p:cNvSpPr>
            <a:spLocks noGrp="1"/>
          </p:cNvSpPr>
          <p:nvPr>
            <p:ph type="body" sz="quarter" idx="3"/>
          </p:nvPr>
        </p:nvSpPr>
        <p:spPr>
          <a:xfrm>
            <a:off x="673577" y="4686697"/>
            <a:ext cx="5388610" cy="4439446"/>
          </a:xfrm>
          <a:prstGeom prst="rect">
            <a:avLst/>
          </a:prstGeom>
        </p:spPr>
        <p:txBody>
          <a:bodyPr vert="horz" lIns="91435" tIns="45718" rIns="91435" bIns="45718" rtlCol="0">
            <a:normAutofit/>
          </a:bodyPr>
          <a:lstStyle/>
          <a:p>
            <a:pPr lvl="0"/>
            <a:r>
              <a:rPr lang="ja-JP" altLang="en-US" noProof="0" smtClean="0"/>
              <a:t>マスタ テキストの書式設定</a:t>
            </a:r>
          </a:p>
          <a:p>
            <a:pPr lvl="1"/>
            <a:r>
              <a:rPr lang="ja-JP" altLang="en-US" noProof="0" smtClean="0"/>
              <a:t>第 </a:t>
            </a:r>
            <a:r>
              <a:rPr lang="en-US" altLang="ja-JP" noProof="0" smtClean="0"/>
              <a:t>2 </a:t>
            </a:r>
            <a:r>
              <a:rPr lang="ja-JP" altLang="en-US" noProof="0" smtClean="0"/>
              <a:t>レベル</a:t>
            </a:r>
          </a:p>
          <a:p>
            <a:pPr lvl="2"/>
            <a:r>
              <a:rPr lang="ja-JP" altLang="en-US" noProof="0" smtClean="0"/>
              <a:t>第 </a:t>
            </a:r>
            <a:r>
              <a:rPr lang="en-US" altLang="ja-JP" noProof="0" smtClean="0"/>
              <a:t>3 </a:t>
            </a:r>
            <a:r>
              <a:rPr lang="ja-JP" altLang="en-US" noProof="0" smtClean="0"/>
              <a:t>レベル</a:t>
            </a:r>
          </a:p>
          <a:p>
            <a:pPr lvl="3"/>
            <a:r>
              <a:rPr lang="ja-JP" altLang="en-US" noProof="0" smtClean="0"/>
              <a:t>第 </a:t>
            </a:r>
            <a:r>
              <a:rPr lang="en-US" altLang="ja-JP" noProof="0" smtClean="0"/>
              <a:t>4 </a:t>
            </a:r>
            <a:r>
              <a:rPr lang="ja-JP" altLang="en-US" noProof="0" smtClean="0"/>
              <a:t>レベル</a:t>
            </a:r>
          </a:p>
          <a:p>
            <a:pPr lvl="4"/>
            <a:r>
              <a:rPr lang="ja-JP" altLang="en-US" noProof="0" smtClean="0"/>
              <a:t>第 </a:t>
            </a:r>
            <a:r>
              <a:rPr lang="en-US" altLang="ja-JP" noProof="0" smtClean="0"/>
              <a:t>5 </a:t>
            </a:r>
            <a:r>
              <a:rPr lang="ja-JP" altLang="en-US" noProof="0" smtClean="0"/>
              <a:t>レベル</a:t>
            </a:r>
          </a:p>
        </p:txBody>
      </p:sp>
      <p:sp>
        <p:nvSpPr>
          <p:cNvPr id="6" name="フッター プレースホルダ 5"/>
          <p:cNvSpPr>
            <a:spLocks noGrp="1"/>
          </p:cNvSpPr>
          <p:nvPr>
            <p:ph type="ftr" sz="quarter" idx="4"/>
          </p:nvPr>
        </p:nvSpPr>
        <p:spPr>
          <a:xfrm>
            <a:off x="1" y="9370242"/>
            <a:ext cx="2918831" cy="494497"/>
          </a:xfrm>
          <a:prstGeom prst="rect">
            <a:avLst/>
          </a:prstGeom>
        </p:spPr>
        <p:txBody>
          <a:bodyPr vert="horz" lIns="91435" tIns="45718" rIns="91435" bIns="45718" rtlCol="0" anchor="b"/>
          <a:lstStyle>
            <a:lvl1pPr algn="l" fontAlgn="auto">
              <a:spcBef>
                <a:spcPts val="0"/>
              </a:spcBef>
              <a:spcAft>
                <a:spcPts val="0"/>
              </a:spcAft>
              <a:defRPr sz="1200">
                <a:latin typeface="+mn-lt"/>
                <a:ea typeface="+mn-ea"/>
              </a:defRPr>
            </a:lvl1pPr>
          </a:lstStyle>
          <a:p>
            <a:pPr>
              <a:defRPr/>
            </a:pPr>
            <a:endParaRPr lang="ja-JP" altLang="en-US"/>
          </a:p>
        </p:txBody>
      </p:sp>
      <p:sp>
        <p:nvSpPr>
          <p:cNvPr id="7" name="スライド番号プレースホルダ 6"/>
          <p:cNvSpPr>
            <a:spLocks noGrp="1"/>
          </p:cNvSpPr>
          <p:nvPr>
            <p:ph type="sldNum" sz="quarter" idx="5"/>
          </p:nvPr>
        </p:nvSpPr>
        <p:spPr>
          <a:xfrm>
            <a:off x="3815374" y="9370242"/>
            <a:ext cx="2918831" cy="494497"/>
          </a:xfrm>
          <a:prstGeom prst="rect">
            <a:avLst/>
          </a:prstGeom>
        </p:spPr>
        <p:txBody>
          <a:bodyPr vert="horz" lIns="91435" tIns="45718" rIns="91435" bIns="45718" rtlCol="0" anchor="b"/>
          <a:lstStyle>
            <a:lvl1pPr algn="r" fontAlgn="auto">
              <a:spcBef>
                <a:spcPts val="0"/>
              </a:spcBef>
              <a:spcAft>
                <a:spcPts val="0"/>
              </a:spcAft>
              <a:defRPr sz="1200">
                <a:latin typeface="+mn-lt"/>
                <a:ea typeface="+mn-ea"/>
              </a:defRPr>
            </a:lvl1pPr>
          </a:lstStyle>
          <a:p>
            <a:pPr>
              <a:defRPr/>
            </a:pPr>
            <a:fld id="{6254058F-6E05-44CA-A4CC-D7217E1AFD2E}" type="slidenum">
              <a:rPr lang="ja-JP" altLang="en-US"/>
              <a:pPr>
                <a:defRPr/>
              </a:pPr>
              <a:t>&lt;#&gt;</a:t>
            </a:fld>
            <a:endParaRPr lang="ja-JP"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kumimoji="1" sz="1200" kern="1200">
        <a:solidFill>
          <a:schemeClr val="tx1"/>
        </a:solidFill>
        <a:latin typeface="+mn-lt"/>
        <a:ea typeface="+mn-ea"/>
        <a:cs typeface="+mn-cs"/>
      </a:defRPr>
    </a:lvl1pPr>
    <a:lvl2pPr marL="457200" algn="l" rtl="0" eaLnBrk="0" fontAlgn="base" hangingPunct="0">
      <a:spcBef>
        <a:spcPct val="30000"/>
      </a:spcBef>
      <a:spcAft>
        <a:spcPct val="0"/>
      </a:spcAft>
      <a:defRPr kumimoji="1" sz="1200" kern="1200">
        <a:solidFill>
          <a:schemeClr val="tx1"/>
        </a:solidFill>
        <a:latin typeface="+mn-lt"/>
        <a:ea typeface="+mn-ea"/>
        <a:cs typeface="+mn-cs"/>
      </a:defRPr>
    </a:lvl2pPr>
    <a:lvl3pPr marL="914400" algn="l" rtl="0" eaLnBrk="0" fontAlgn="base" hangingPunct="0">
      <a:spcBef>
        <a:spcPct val="30000"/>
      </a:spcBef>
      <a:spcAft>
        <a:spcPct val="0"/>
      </a:spcAft>
      <a:defRPr kumimoji="1" sz="1200" kern="1200">
        <a:solidFill>
          <a:schemeClr val="tx1"/>
        </a:solidFill>
        <a:latin typeface="+mn-lt"/>
        <a:ea typeface="+mn-ea"/>
        <a:cs typeface="+mn-cs"/>
      </a:defRPr>
    </a:lvl3pPr>
    <a:lvl4pPr marL="1371600" algn="l" rtl="0" eaLnBrk="0" fontAlgn="base" hangingPunct="0">
      <a:spcBef>
        <a:spcPct val="30000"/>
      </a:spcBef>
      <a:spcAft>
        <a:spcPct val="0"/>
      </a:spcAft>
      <a:defRPr kumimoji="1" sz="1200" kern="1200">
        <a:solidFill>
          <a:schemeClr val="tx1"/>
        </a:solidFill>
        <a:latin typeface="+mn-lt"/>
        <a:ea typeface="+mn-ea"/>
        <a:cs typeface="+mn-cs"/>
      </a:defRPr>
    </a:lvl4pPr>
    <a:lvl5pPr marL="1828800" algn="l" rtl="0" eaLnBrk="0" fontAlgn="base" hangingPunct="0">
      <a:spcBef>
        <a:spcPct val="30000"/>
      </a:spcBef>
      <a:spcAft>
        <a:spcPct val="0"/>
      </a:spcAft>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67587" name="ノート プレースホルダ 2"/>
          <p:cNvSpPr>
            <a:spLocks noGrp="1"/>
          </p:cNvSpPr>
          <p:nvPr>
            <p:ph type="body" idx="1"/>
          </p:nvPr>
        </p:nvSpPr>
        <p:spPr bwMode="auto">
          <a:noFill/>
        </p:spPr>
        <p:txBody>
          <a:bodyPr wrap="square" numCol="1" anchor="t" anchorCtr="0" compatLnSpc="1">
            <a:prstTxWarp prst="textNoShape">
              <a:avLst/>
            </a:prstTxWarp>
          </a:bodyPr>
          <a:lstStyle/>
          <a:p>
            <a:endParaRPr lang="ja-JP" altLang="en-US" smtClean="0"/>
          </a:p>
        </p:txBody>
      </p:sp>
      <p:sp>
        <p:nvSpPr>
          <p:cNvPr id="4" name="スライド番号プレースホルダ 3"/>
          <p:cNvSpPr>
            <a:spLocks noGrp="1"/>
          </p:cNvSpPr>
          <p:nvPr>
            <p:ph type="sldNum" sz="quarter" idx="5"/>
          </p:nvPr>
        </p:nvSpPr>
        <p:spPr/>
        <p:txBody>
          <a:bodyPr/>
          <a:lstStyle/>
          <a:p>
            <a:pPr>
              <a:defRPr/>
            </a:pPr>
            <a:fld id="{04AFD313-D4C3-402E-A5EE-D69C3CC817C8}" type="slidenum">
              <a:rPr lang="ja-JP" altLang="en-US" smtClean="0"/>
              <a:pPr>
                <a:defRPr/>
              </a:pPr>
              <a:t>1</a:t>
            </a:fld>
            <a:endParaRPr lang="ja-JP"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680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18FD80FA-5914-458B-9BB0-F4A777F16D96}" type="slidenum">
              <a:rPr lang="ja-JP" altLang="en-US" smtClean="0"/>
              <a:pPr fontAlgn="base">
                <a:spcBef>
                  <a:spcPct val="0"/>
                </a:spcBef>
                <a:spcAft>
                  <a:spcPct val="0"/>
                </a:spcAft>
                <a:defRPr/>
              </a:pPr>
              <a:t>10</a:t>
            </a:fld>
            <a:endParaRPr lang="ja-JP" alt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782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CADB698-31EA-443B-BD0E-21D262576DB6}" type="slidenum">
              <a:rPr lang="ja-JP" altLang="en-US" smtClean="0"/>
              <a:pPr fontAlgn="base">
                <a:spcBef>
                  <a:spcPct val="0"/>
                </a:spcBef>
                <a:spcAft>
                  <a:spcPct val="0"/>
                </a:spcAft>
                <a:defRPr/>
              </a:pPr>
              <a:t>11</a:t>
            </a:fld>
            <a:endParaRPr lang="ja-JP" alt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885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9B92042-82D9-411F-8006-832FB283D1F1}" type="slidenum">
              <a:rPr lang="ja-JP" altLang="en-US" smtClean="0"/>
              <a:pPr fontAlgn="base">
                <a:spcBef>
                  <a:spcPct val="0"/>
                </a:spcBef>
                <a:spcAft>
                  <a:spcPct val="0"/>
                </a:spcAft>
                <a:defRPr/>
              </a:pPr>
              <a:t>12</a:t>
            </a:fld>
            <a:endParaRPr lang="ja-JP" alt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987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7DF8036-133A-4EBA-A262-6623CC879ADD}" type="slidenum">
              <a:rPr lang="ja-JP" altLang="en-US" smtClean="0"/>
              <a:pPr fontAlgn="base">
                <a:spcBef>
                  <a:spcPct val="0"/>
                </a:spcBef>
                <a:spcAft>
                  <a:spcPct val="0"/>
                </a:spcAft>
                <a:defRPr/>
              </a:pPr>
              <a:t>13</a:t>
            </a:fld>
            <a:endParaRPr lang="ja-JP" alt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8089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0D9609C-CFBB-4529-BA2B-BC6BA8FA1067}" type="slidenum">
              <a:rPr lang="ja-JP" altLang="en-US" smtClean="0"/>
              <a:pPr fontAlgn="base">
                <a:spcBef>
                  <a:spcPct val="0"/>
                </a:spcBef>
                <a:spcAft>
                  <a:spcPct val="0"/>
                </a:spcAft>
                <a:defRPr/>
              </a:pPr>
              <a:t>14</a:t>
            </a:fld>
            <a:endParaRPr lang="ja-JP" alt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8192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20C0330C-4332-4DDE-86A9-BAC2669917E6}" type="slidenum">
              <a:rPr lang="ja-JP" altLang="en-US" smtClean="0"/>
              <a:pPr fontAlgn="base">
                <a:spcBef>
                  <a:spcPct val="0"/>
                </a:spcBef>
                <a:spcAft>
                  <a:spcPct val="0"/>
                </a:spcAft>
                <a:defRPr/>
              </a:pPr>
              <a:t>15</a:t>
            </a:fld>
            <a:endParaRPr lang="ja-JP" alt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8294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7137487-7972-4648-99E7-1A88D57E3316}" type="slidenum">
              <a:rPr lang="ja-JP" altLang="en-US" smtClean="0"/>
              <a:pPr fontAlgn="base">
                <a:spcBef>
                  <a:spcPct val="0"/>
                </a:spcBef>
                <a:spcAft>
                  <a:spcPct val="0"/>
                </a:spcAft>
                <a:defRPr/>
              </a:pPr>
              <a:t>16</a:t>
            </a:fld>
            <a:endParaRPr lang="ja-JP" alt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8397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85C6A3A-D025-45A1-837E-C63E94C860A7}" type="slidenum">
              <a:rPr lang="ja-JP" altLang="en-US" smtClean="0"/>
              <a:pPr fontAlgn="base">
                <a:spcBef>
                  <a:spcPct val="0"/>
                </a:spcBef>
                <a:spcAft>
                  <a:spcPct val="0"/>
                </a:spcAft>
                <a:defRPr/>
              </a:pPr>
              <a:t>17</a:t>
            </a:fld>
            <a:endParaRPr lang="ja-JP" alt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8499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292A85B-68B4-4912-8F1E-B478ACA80848}" type="slidenum">
              <a:rPr lang="ja-JP" altLang="en-US" smtClean="0"/>
              <a:pPr fontAlgn="base">
                <a:spcBef>
                  <a:spcPct val="0"/>
                </a:spcBef>
                <a:spcAft>
                  <a:spcPct val="0"/>
                </a:spcAft>
                <a:defRPr/>
              </a:pPr>
              <a:t>18</a:t>
            </a:fld>
            <a:endParaRPr lang="ja-JP" alt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8601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9C75DA60-FE9E-41A6-BE8C-496132F43063}" type="slidenum">
              <a:rPr lang="ja-JP" altLang="en-US" smtClean="0"/>
              <a:pPr fontAlgn="base">
                <a:spcBef>
                  <a:spcPct val="0"/>
                </a:spcBef>
                <a:spcAft>
                  <a:spcPct val="0"/>
                </a:spcAft>
                <a:defRPr/>
              </a:pPr>
              <a:t>19</a:t>
            </a:fld>
            <a:endParaRPr lang="ja-JP" alt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6861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9220"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740B812-2FF8-4D65-B5B7-5ED69B2CC7AD}" type="slidenum">
              <a:rPr lang="ja-JP" altLang="en-US" smtClean="0"/>
              <a:pPr fontAlgn="base">
                <a:spcBef>
                  <a:spcPct val="0"/>
                </a:spcBef>
                <a:spcAft>
                  <a:spcPct val="0"/>
                </a:spcAft>
                <a:defRPr/>
              </a:pPr>
              <a:t>2</a:t>
            </a:fld>
            <a:endParaRPr lang="ja-JP" alt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8704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E9CFD72-3CAA-4520-9FB1-99184B720A9E}" type="slidenum">
              <a:rPr lang="ja-JP" altLang="en-US" smtClean="0"/>
              <a:pPr fontAlgn="base">
                <a:spcBef>
                  <a:spcPct val="0"/>
                </a:spcBef>
                <a:spcAft>
                  <a:spcPct val="0"/>
                </a:spcAft>
                <a:defRPr/>
              </a:pPr>
              <a:t>20</a:t>
            </a:fld>
            <a:endParaRPr lang="ja-JP" alt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8806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FAB37E66-D855-45A0-BF6C-DD470CA27E65}" type="slidenum">
              <a:rPr lang="ja-JP" altLang="en-US" smtClean="0"/>
              <a:pPr fontAlgn="base">
                <a:spcBef>
                  <a:spcPct val="0"/>
                </a:spcBef>
                <a:spcAft>
                  <a:spcPct val="0"/>
                </a:spcAft>
                <a:defRPr/>
              </a:pPr>
              <a:t>21</a:t>
            </a:fld>
            <a:endParaRPr lang="ja-JP" alt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8909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D5D8D08-ACC5-4CEB-BD22-654F03B82BFB}" type="slidenum">
              <a:rPr lang="ja-JP" altLang="en-US" smtClean="0"/>
              <a:pPr fontAlgn="base">
                <a:spcBef>
                  <a:spcPct val="0"/>
                </a:spcBef>
                <a:spcAft>
                  <a:spcPct val="0"/>
                </a:spcAft>
                <a:defRPr/>
              </a:pPr>
              <a:t>22</a:t>
            </a:fld>
            <a:endParaRPr lang="ja-JP" alt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011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B048BA2C-D2D3-4D6F-A97F-73135EC22978}" type="slidenum">
              <a:rPr lang="ja-JP" altLang="en-US" smtClean="0"/>
              <a:pPr fontAlgn="base">
                <a:spcBef>
                  <a:spcPct val="0"/>
                </a:spcBef>
                <a:spcAft>
                  <a:spcPct val="0"/>
                </a:spcAft>
                <a:defRPr/>
              </a:pPr>
              <a:t>23</a:t>
            </a:fld>
            <a:endParaRPr lang="ja-JP" alt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113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9CA40B2-211D-4A42-AC45-D8BD614C921F}" type="slidenum">
              <a:rPr lang="ja-JP" altLang="en-US" smtClean="0"/>
              <a:pPr fontAlgn="base">
                <a:spcBef>
                  <a:spcPct val="0"/>
                </a:spcBef>
                <a:spcAft>
                  <a:spcPct val="0"/>
                </a:spcAft>
                <a:defRPr/>
              </a:pPr>
              <a:t>24</a:t>
            </a:fld>
            <a:endParaRPr lang="ja-JP" alt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216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54ABAC06-084B-4B21-9533-140084CC47AD}" type="slidenum">
              <a:rPr lang="ja-JP" altLang="en-US" smtClean="0"/>
              <a:pPr fontAlgn="base">
                <a:spcBef>
                  <a:spcPct val="0"/>
                </a:spcBef>
                <a:spcAft>
                  <a:spcPct val="0"/>
                </a:spcAft>
                <a:defRPr/>
              </a:pPr>
              <a:t>25</a:t>
            </a:fld>
            <a:endParaRPr lang="ja-JP" altLang="en-US"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318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166EB80B-B668-47E6-BD0E-D675A9AE9BD4}" type="slidenum">
              <a:rPr lang="ja-JP" altLang="en-US" smtClean="0"/>
              <a:pPr fontAlgn="base">
                <a:spcBef>
                  <a:spcPct val="0"/>
                </a:spcBef>
                <a:spcAft>
                  <a:spcPct val="0"/>
                </a:spcAft>
                <a:defRPr/>
              </a:pPr>
              <a:t>26</a:t>
            </a:fld>
            <a:endParaRPr lang="ja-JP" alt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421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AF2F8C5-2FA3-4FC6-9DB6-07E9DF4C69BD}" type="slidenum">
              <a:rPr lang="ja-JP" altLang="en-US" smtClean="0"/>
              <a:pPr fontAlgn="base">
                <a:spcBef>
                  <a:spcPct val="0"/>
                </a:spcBef>
                <a:spcAft>
                  <a:spcPct val="0"/>
                </a:spcAft>
                <a:defRPr/>
              </a:pPr>
              <a:t>27</a:t>
            </a:fld>
            <a:endParaRPr lang="ja-JP" alt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523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A8E7DDA-7389-45B1-BC71-C3C539F68B9A}" type="slidenum">
              <a:rPr lang="ja-JP" altLang="en-US" smtClean="0"/>
              <a:pPr fontAlgn="base">
                <a:spcBef>
                  <a:spcPct val="0"/>
                </a:spcBef>
                <a:spcAft>
                  <a:spcPct val="0"/>
                </a:spcAft>
                <a:defRPr/>
              </a:pPr>
              <a:t>28</a:t>
            </a:fld>
            <a:endParaRPr lang="ja-JP" alt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625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334763F-3420-44E7-95A8-1F5ECDC8EF04}" type="slidenum">
              <a:rPr lang="ja-JP" altLang="en-US" smtClean="0"/>
              <a:pPr fontAlgn="base">
                <a:spcBef>
                  <a:spcPct val="0"/>
                </a:spcBef>
                <a:spcAft>
                  <a:spcPct val="0"/>
                </a:spcAft>
                <a:defRPr/>
              </a:pPr>
              <a:t>29</a:t>
            </a:fld>
            <a:endParaRPr lang="ja-JP" alt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6963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9220"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C71CFA36-08B4-415D-B481-270EC9317619}" type="slidenum">
              <a:rPr lang="ja-JP" altLang="en-US" smtClean="0"/>
              <a:pPr fontAlgn="base">
                <a:spcBef>
                  <a:spcPct val="0"/>
                </a:spcBef>
                <a:spcAft>
                  <a:spcPct val="0"/>
                </a:spcAft>
                <a:defRPr/>
              </a:pPr>
              <a:t>3</a:t>
            </a:fld>
            <a:endParaRPr lang="ja-JP" altLang="en-US"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728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C73B7ECE-D80A-4223-BEAC-C1D7198AC469}" type="slidenum">
              <a:rPr lang="ja-JP" altLang="en-US" smtClean="0"/>
              <a:pPr fontAlgn="base">
                <a:spcBef>
                  <a:spcPct val="0"/>
                </a:spcBef>
                <a:spcAft>
                  <a:spcPct val="0"/>
                </a:spcAft>
                <a:defRPr/>
              </a:pPr>
              <a:t>30</a:t>
            </a:fld>
            <a:endParaRPr lang="ja-JP" alt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830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BD3BBB33-8D83-4B47-B5E5-1200217EAC5F}" type="slidenum">
              <a:rPr lang="ja-JP" altLang="en-US" smtClean="0"/>
              <a:pPr fontAlgn="base">
                <a:spcBef>
                  <a:spcPct val="0"/>
                </a:spcBef>
                <a:spcAft>
                  <a:spcPct val="0"/>
                </a:spcAft>
                <a:defRPr/>
              </a:pPr>
              <a:t>31</a:t>
            </a:fld>
            <a:endParaRPr lang="ja-JP" alt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9933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399B8046-0287-4A94-BE14-311111B70406}" type="slidenum">
              <a:rPr lang="ja-JP" altLang="en-US" smtClean="0"/>
              <a:pPr fontAlgn="base">
                <a:spcBef>
                  <a:spcPct val="0"/>
                </a:spcBef>
                <a:spcAft>
                  <a:spcPct val="0"/>
                </a:spcAft>
                <a:defRPr/>
              </a:pPr>
              <a:t>32</a:t>
            </a:fld>
            <a:endParaRPr lang="ja-JP" alt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035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E7C062C-4A13-4821-A137-89E83A15E0FA}" type="slidenum">
              <a:rPr lang="ja-JP" altLang="en-US" smtClean="0"/>
              <a:pPr fontAlgn="base">
                <a:spcBef>
                  <a:spcPct val="0"/>
                </a:spcBef>
                <a:spcAft>
                  <a:spcPct val="0"/>
                </a:spcAft>
                <a:defRPr/>
              </a:pPr>
              <a:t>33</a:t>
            </a:fld>
            <a:endParaRPr lang="ja-JP" alt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137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B31E527A-5C7A-43B3-9ABB-B91C8F060CF8}" type="slidenum">
              <a:rPr lang="ja-JP" altLang="en-US" smtClean="0"/>
              <a:pPr fontAlgn="base">
                <a:spcBef>
                  <a:spcPct val="0"/>
                </a:spcBef>
                <a:spcAft>
                  <a:spcPct val="0"/>
                </a:spcAft>
                <a:defRPr/>
              </a:pPr>
              <a:t>34</a:t>
            </a:fld>
            <a:endParaRPr lang="ja-JP" alt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240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0BA7DB39-BB6B-48BB-BA26-22C013140B04}" type="slidenum">
              <a:rPr lang="ja-JP" altLang="en-US" smtClean="0"/>
              <a:pPr fontAlgn="base">
                <a:spcBef>
                  <a:spcPct val="0"/>
                </a:spcBef>
                <a:spcAft>
                  <a:spcPct val="0"/>
                </a:spcAft>
                <a:defRPr/>
              </a:pPr>
              <a:t>35</a:t>
            </a:fld>
            <a:endParaRPr lang="ja-JP" altLang="en-US"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342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9220"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BB6643C9-3F30-427E-BDDA-2DAD3F3C57C1}" type="slidenum">
              <a:rPr lang="ja-JP" altLang="en-US" smtClean="0"/>
              <a:pPr fontAlgn="base">
                <a:spcBef>
                  <a:spcPct val="0"/>
                </a:spcBef>
                <a:spcAft>
                  <a:spcPct val="0"/>
                </a:spcAft>
                <a:defRPr/>
              </a:pPr>
              <a:t>36</a:t>
            </a:fld>
            <a:endParaRPr lang="ja-JP" altLang="en-US"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445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C94EB7BB-57A2-401A-9E7A-7CE090A44437}" type="slidenum">
              <a:rPr lang="ja-JP" altLang="en-US" smtClean="0"/>
              <a:pPr fontAlgn="base">
                <a:spcBef>
                  <a:spcPct val="0"/>
                </a:spcBef>
                <a:spcAft>
                  <a:spcPct val="0"/>
                </a:spcAft>
                <a:defRPr/>
              </a:pPr>
              <a:t>37</a:t>
            </a:fld>
            <a:endParaRPr lang="ja-JP" altLang="en-US"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445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C94EB7BB-57A2-401A-9E7A-7CE090A44437}" type="slidenum">
              <a:rPr lang="ja-JP" altLang="en-US" smtClean="0"/>
              <a:pPr fontAlgn="base">
                <a:spcBef>
                  <a:spcPct val="0"/>
                </a:spcBef>
                <a:spcAft>
                  <a:spcPct val="0"/>
                </a:spcAft>
                <a:defRPr/>
              </a:pPr>
              <a:t>38</a:t>
            </a:fld>
            <a:endParaRPr lang="ja-JP" altLang="en-US"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547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B4F1736-72E1-47AA-8AFF-90D48D5C8126}" type="slidenum">
              <a:rPr lang="ja-JP" altLang="en-US" smtClean="0"/>
              <a:pPr fontAlgn="base">
                <a:spcBef>
                  <a:spcPct val="0"/>
                </a:spcBef>
                <a:spcAft>
                  <a:spcPct val="0"/>
                </a:spcAft>
                <a:defRPr/>
              </a:pPr>
              <a:t>39</a:t>
            </a:fld>
            <a:endParaRPr lang="ja-JP" alt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065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1C2A0FD8-3F60-49BF-A39D-E5BD96212D1C}" type="slidenum">
              <a:rPr lang="ja-JP" altLang="en-US" smtClean="0"/>
              <a:pPr fontAlgn="base">
                <a:spcBef>
                  <a:spcPct val="0"/>
                </a:spcBef>
                <a:spcAft>
                  <a:spcPct val="0"/>
                </a:spcAft>
                <a:defRPr/>
              </a:pPr>
              <a:t>4</a:t>
            </a:fld>
            <a:endParaRPr lang="ja-JP" alt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649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F9F57343-545D-4628-85A9-E5476D9B68A7}" type="slidenum">
              <a:rPr lang="ja-JP" altLang="en-US" smtClean="0"/>
              <a:pPr fontAlgn="base">
                <a:spcBef>
                  <a:spcPct val="0"/>
                </a:spcBef>
                <a:spcAft>
                  <a:spcPct val="0"/>
                </a:spcAft>
                <a:defRPr/>
              </a:pPr>
              <a:t>40</a:t>
            </a:fld>
            <a:endParaRPr lang="ja-JP" altLang="en-US"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752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13FA0D6A-7958-4E62-9362-A9664D1D2473}" type="slidenum">
              <a:rPr lang="ja-JP" altLang="en-US" smtClean="0"/>
              <a:pPr fontAlgn="base">
                <a:spcBef>
                  <a:spcPct val="0"/>
                </a:spcBef>
                <a:spcAft>
                  <a:spcPct val="0"/>
                </a:spcAft>
                <a:defRPr/>
              </a:pPr>
              <a:t>41</a:t>
            </a:fld>
            <a:endParaRPr lang="ja-JP" alt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854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572E1F2F-51F2-4E34-B043-C770BB58D6B3}" type="slidenum">
              <a:rPr lang="ja-JP" altLang="en-US" smtClean="0"/>
              <a:pPr fontAlgn="base">
                <a:spcBef>
                  <a:spcPct val="0"/>
                </a:spcBef>
                <a:spcAft>
                  <a:spcPct val="0"/>
                </a:spcAft>
                <a:defRPr/>
              </a:pPr>
              <a:t>42</a:t>
            </a:fld>
            <a:endParaRPr lang="ja-JP" alt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0957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F9F57CA7-F314-4FA9-B670-84F0AA2C1186}" type="slidenum">
              <a:rPr lang="ja-JP" altLang="en-US" smtClean="0"/>
              <a:pPr fontAlgn="base">
                <a:spcBef>
                  <a:spcPct val="0"/>
                </a:spcBef>
                <a:spcAft>
                  <a:spcPct val="0"/>
                </a:spcAft>
                <a:defRPr/>
              </a:pPr>
              <a:t>43</a:t>
            </a:fld>
            <a:endParaRPr lang="ja-JP" altLang="en-US"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059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7152474-73A7-4D57-AC2B-B93075BCD59E}" type="slidenum">
              <a:rPr lang="ja-JP" altLang="en-US" smtClean="0"/>
              <a:pPr fontAlgn="base">
                <a:spcBef>
                  <a:spcPct val="0"/>
                </a:spcBef>
                <a:spcAft>
                  <a:spcPct val="0"/>
                </a:spcAft>
                <a:defRPr/>
              </a:pPr>
              <a:t>44</a:t>
            </a:fld>
            <a:endParaRPr lang="ja-JP" altLang="en-US"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059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7152474-73A7-4D57-AC2B-B93075BCD59E}" type="slidenum">
              <a:rPr lang="ja-JP" altLang="en-US" smtClean="0"/>
              <a:pPr fontAlgn="base">
                <a:spcBef>
                  <a:spcPct val="0"/>
                </a:spcBef>
                <a:spcAft>
                  <a:spcPct val="0"/>
                </a:spcAft>
                <a:defRPr/>
              </a:pPr>
              <a:t>45</a:t>
            </a:fld>
            <a:endParaRPr lang="ja-JP" altLang="en-US"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059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7152474-73A7-4D57-AC2B-B93075BCD59E}" type="slidenum">
              <a:rPr lang="ja-JP" altLang="en-US" smtClean="0"/>
              <a:pPr fontAlgn="base">
                <a:spcBef>
                  <a:spcPct val="0"/>
                </a:spcBef>
                <a:spcAft>
                  <a:spcPct val="0"/>
                </a:spcAft>
                <a:defRPr/>
              </a:pPr>
              <a:t>46</a:t>
            </a:fld>
            <a:endParaRPr lang="ja-JP" altLang="en-US"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059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7152474-73A7-4D57-AC2B-B93075BCD59E}" type="slidenum">
              <a:rPr lang="ja-JP" altLang="en-US" smtClean="0"/>
              <a:pPr fontAlgn="base">
                <a:spcBef>
                  <a:spcPct val="0"/>
                </a:spcBef>
                <a:spcAft>
                  <a:spcPct val="0"/>
                </a:spcAft>
                <a:defRPr/>
              </a:pPr>
              <a:t>47</a:t>
            </a:fld>
            <a:endParaRPr lang="ja-JP" altLang="en-US"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264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5BEA94E3-5931-4CC1-8C2A-557A359C1EBE}" type="slidenum">
              <a:rPr lang="ja-JP" altLang="en-US" smtClean="0"/>
              <a:pPr fontAlgn="base">
                <a:spcBef>
                  <a:spcPct val="0"/>
                </a:spcBef>
                <a:spcAft>
                  <a:spcPct val="0"/>
                </a:spcAft>
                <a:defRPr/>
              </a:pPr>
              <a:t>48</a:t>
            </a:fld>
            <a:endParaRPr lang="ja-JP" alt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161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C448AC33-ED8D-4BFC-A30C-1D76F9A7617D}" type="slidenum">
              <a:rPr lang="ja-JP" altLang="en-US" smtClean="0"/>
              <a:pPr fontAlgn="base">
                <a:spcBef>
                  <a:spcPct val="0"/>
                </a:spcBef>
                <a:spcAft>
                  <a:spcPct val="0"/>
                </a:spcAft>
                <a:defRPr/>
              </a:pPr>
              <a:t>49</a:t>
            </a:fld>
            <a:endParaRPr lang="ja-JP" alt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168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A7DFB29-D15A-45C9-B58E-9FD8E6799948}" type="slidenum">
              <a:rPr lang="ja-JP" altLang="en-US" smtClean="0"/>
              <a:pPr fontAlgn="base">
                <a:spcBef>
                  <a:spcPct val="0"/>
                </a:spcBef>
                <a:spcAft>
                  <a:spcPct val="0"/>
                </a:spcAft>
                <a:defRPr/>
              </a:pPr>
              <a:t>5</a:t>
            </a:fld>
            <a:endParaRPr lang="ja-JP" altLang="en-US"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366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0F86255-9910-4178-978C-3AFD5B02D4D7}" type="slidenum">
              <a:rPr lang="ja-JP" altLang="en-US" smtClean="0"/>
              <a:pPr fontAlgn="base">
                <a:spcBef>
                  <a:spcPct val="0"/>
                </a:spcBef>
                <a:spcAft>
                  <a:spcPct val="0"/>
                </a:spcAft>
                <a:defRPr/>
              </a:pPr>
              <a:t>50</a:t>
            </a:fld>
            <a:endParaRPr lang="ja-JP" alt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469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BB0A365-6057-4E39-BD9C-0D0AA842ACEE}" type="slidenum">
              <a:rPr lang="ja-JP" altLang="en-US" smtClean="0"/>
              <a:pPr fontAlgn="base">
                <a:spcBef>
                  <a:spcPct val="0"/>
                </a:spcBef>
                <a:spcAft>
                  <a:spcPct val="0"/>
                </a:spcAft>
                <a:defRPr/>
              </a:pPr>
              <a:t>51</a:t>
            </a:fld>
            <a:endParaRPr lang="ja-JP" altLang="en-US"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571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EF8B56DC-7DCA-4C3B-9C19-3B594CCDE9AB}" type="slidenum">
              <a:rPr lang="ja-JP" altLang="en-US" smtClean="0"/>
              <a:pPr fontAlgn="base">
                <a:spcBef>
                  <a:spcPct val="0"/>
                </a:spcBef>
                <a:spcAft>
                  <a:spcPct val="0"/>
                </a:spcAft>
                <a:defRPr/>
              </a:pPr>
              <a:t>52</a:t>
            </a:fld>
            <a:endParaRPr lang="ja-JP" altLang="en-US"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673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0C720F6E-7A3D-495E-A24F-5AD1083AD311}" type="slidenum">
              <a:rPr lang="ja-JP" altLang="en-US" smtClean="0"/>
              <a:pPr fontAlgn="base">
                <a:spcBef>
                  <a:spcPct val="0"/>
                </a:spcBef>
                <a:spcAft>
                  <a:spcPct val="0"/>
                </a:spcAft>
                <a:defRPr/>
              </a:pPr>
              <a:t>53</a:t>
            </a:fld>
            <a:endParaRPr lang="ja-JP" alt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776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D1D42DF-4614-4F0F-BEF5-996714C67665}" type="slidenum">
              <a:rPr lang="ja-JP" altLang="en-US" smtClean="0"/>
              <a:pPr fontAlgn="base">
                <a:spcBef>
                  <a:spcPct val="0"/>
                </a:spcBef>
                <a:spcAft>
                  <a:spcPct val="0"/>
                </a:spcAft>
                <a:defRPr/>
              </a:pPr>
              <a:t>54</a:t>
            </a:fld>
            <a:endParaRPr lang="ja-JP" alt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878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9220"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FA4F42B-10B1-414D-9BD4-AB101CEC24A4}" type="slidenum">
              <a:rPr lang="ja-JP" altLang="en-US" smtClean="0"/>
              <a:pPr fontAlgn="base">
                <a:spcBef>
                  <a:spcPct val="0"/>
                </a:spcBef>
                <a:spcAft>
                  <a:spcPct val="0"/>
                </a:spcAft>
                <a:defRPr/>
              </a:pPr>
              <a:t>55</a:t>
            </a:fld>
            <a:endParaRPr lang="ja-JP" altLang="en-US"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1981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F855880C-534E-4F33-8435-47A0AD9B8A66}" type="slidenum">
              <a:rPr lang="ja-JP" altLang="en-US" smtClean="0"/>
              <a:pPr fontAlgn="base">
                <a:spcBef>
                  <a:spcPct val="0"/>
                </a:spcBef>
                <a:spcAft>
                  <a:spcPct val="0"/>
                </a:spcAft>
                <a:defRPr/>
              </a:pPr>
              <a:t>56</a:t>
            </a:fld>
            <a:endParaRPr lang="ja-JP" altLang="en-US"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2083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C5E435C-0C34-4D67-9C20-FB6C7181B4AD}" type="slidenum">
              <a:rPr lang="ja-JP" altLang="en-US" smtClean="0"/>
              <a:pPr fontAlgn="base">
                <a:spcBef>
                  <a:spcPct val="0"/>
                </a:spcBef>
                <a:spcAft>
                  <a:spcPct val="0"/>
                </a:spcAft>
                <a:defRPr/>
              </a:pPr>
              <a:t>57</a:t>
            </a:fld>
            <a:endParaRPr lang="ja-JP" altLang="en-US"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2185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5911E18-B63D-4877-8FA0-08CC615A6708}" type="slidenum">
              <a:rPr lang="ja-JP" altLang="en-US" smtClean="0"/>
              <a:pPr fontAlgn="base">
                <a:spcBef>
                  <a:spcPct val="0"/>
                </a:spcBef>
                <a:spcAft>
                  <a:spcPct val="0"/>
                </a:spcAft>
                <a:defRPr/>
              </a:pPr>
              <a:t>58</a:t>
            </a:fld>
            <a:endParaRPr lang="ja-JP" alt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2288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264EA8C-7D00-45DB-879B-C0B654CF8F7F}" type="slidenum">
              <a:rPr lang="ja-JP" altLang="en-US" smtClean="0"/>
              <a:pPr fontAlgn="base">
                <a:spcBef>
                  <a:spcPct val="0"/>
                </a:spcBef>
                <a:spcAft>
                  <a:spcPct val="0"/>
                </a:spcAft>
                <a:defRPr/>
              </a:pPr>
              <a:t>59</a:t>
            </a:fld>
            <a:endParaRPr lang="ja-JP" alt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270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3CA0052C-1A6D-42FC-8EEB-B41516668422}" type="slidenum">
              <a:rPr lang="ja-JP" altLang="en-US" smtClean="0"/>
              <a:pPr fontAlgn="base">
                <a:spcBef>
                  <a:spcPct val="0"/>
                </a:spcBef>
                <a:spcAft>
                  <a:spcPct val="0"/>
                </a:spcAft>
                <a:defRPr/>
              </a:pPr>
              <a:t>6</a:t>
            </a:fld>
            <a:endParaRPr lang="ja-JP" altLang="en-US"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23907"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902CDC2-50A9-468D-B75D-06838E7467D3}" type="slidenum">
              <a:rPr lang="ja-JP" altLang="en-US" smtClean="0"/>
              <a:pPr fontAlgn="base">
                <a:spcBef>
                  <a:spcPct val="0"/>
                </a:spcBef>
                <a:spcAft>
                  <a:spcPct val="0"/>
                </a:spcAft>
                <a:defRPr/>
              </a:pPr>
              <a:t>60</a:t>
            </a:fld>
            <a:endParaRPr lang="ja-JP" altLang="en-US"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2493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E76A181-2758-4135-858A-6B6BEF9B4EE4}" type="slidenum">
              <a:rPr lang="ja-JP" altLang="en-US" smtClean="0"/>
              <a:pPr fontAlgn="base">
                <a:spcBef>
                  <a:spcPct val="0"/>
                </a:spcBef>
                <a:spcAft>
                  <a:spcPct val="0"/>
                </a:spcAft>
                <a:defRPr/>
              </a:pPr>
              <a:t>61</a:t>
            </a:fld>
            <a:endParaRPr lang="ja-JP" altLang="en-US"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2595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DE1BA5E-DF7F-4B66-955F-451708D086C8}" type="slidenum">
              <a:rPr lang="ja-JP" altLang="en-US" smtClean="0"/>
              <a:pPr fontAlgn="base">
                <a:spcBef>
                  <a:spcPct val="0"/>
                </a:spcBef>
                <a:spcAft>
                  <a:spcPct val="0"/>
                </a:spcAft>
                <a:defRPr/>
              </a:pPr>
              <a:t>62</a:t>
            </a:fld>
            <a:endParaRPr lang="ja-JP" altLang="en-US"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2697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39777DD7-E5AD-4810-973A-F02CC37A1870}" type="slidenum">
              <a:rPr lang="ja-JP" altLang="en-US" smtClean="0"/>
              <a:pPr fontAlgn="base">
                <a:spcBef>
                  <a:spcPct val="0"/>
                </a:spcBef>
                <a:spcAft>
                  <a:spcPct val="0"/>
                </a:spcAft>
                <a:defRPr/>
              </a:pPr>
              <a:t>63</a:t>
            </a:fld>
            <a:endParaRPr lang="ja-JP" altLang="en-US"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28003"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170E92DA-2257-4479-8E4D-24E80A99D02C}" type="slidenum">
              <a:rPr lang="ja-JP" altLang="en-US" smtClean="0"/>
              <a:pPr fontAlgn="base">
                <a:spcBef>
                  <a:spcPct val="0"/>
                </a:spcBef>
                <a:spcAft>
                  <a:spcPct val="0"/>
                </a:spcAft>
                <a:defRPr/>
              </a:pPr>
              <a:t>64</a:t>
            </a:fld>
            <a:endParaRPr lang="ja-JP" altLang="en-US"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3005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5E173E33-7114-457D-A125-6081651FB929}" type="slidenum">
              <a:rPr lang="ja-JP" altLang="en-US" smtClean="0"/>
              <a:pPr fontAlgn="base">
                <a:spcBef>
                  <a:spcPct val="0"/>
                </a:spcBef>
                <a:spcAft>
                  <a:spcPct val="0"/>
                </a:spcAft>
                <a:defRPr/>
              </a:pPr>
              <a:t>65</a:t>
            </a:fld>
            <a:endParaRPr lang="ja-JP" altLang="en-US"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13005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5E173E33-7114-457D-A125-6081651FB929}" type="slidenum">
              <a:rPr lang="ja-JP" altLang="en-US" smtClean="0"/>
              <a:pPr fontAlgn="base">
                <a:spcBef>
                  <a:spcPct val="0"/>
                </a:spcBef>
                <a:spcAft>
                  <a:spcPct val="0"/>
                </a:spcAft>
                <a:defRPr/>
              </a:pPr>
              <a:t>66</a:t>
            </a:fld>
            <a:endParaRPr lang="ja-JP" alt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3731"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94BB60E8-3AF9-4186-BCAF-CF64A42AC687}" type="slidenum">
              <a:rPr lang="ja-JP" altLang="en-US" smtClean="0"/>
              <a:pPr fontAlgn="base">
                <a:spcBef>
                  <a:spcPct val="0"/>
                </a:spcBef>
                <a:spcAft>
                  <a:spcPct val="0"/>
                </a:spcAft>
                <a:defRPr/>
              </a:pPr>
              <a:t>7</a:t>
            </a:fld>
            <a:endParaRPr lang="ja-JP" alt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4755"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04168259-CA63-4D47-8454-BED708688494}" type="slidenum">
              <a:rPr lang="ja-JP" altLang="en-US" smtClean="0"/>
              <a:pPr fontAlgn="base">
                <a:spcBef>
                  <a:spcPct val="0"/>
                </a:spcBef>
                <a:spcAft>
                  <a:spcPct val="0"/>
                </a:spcAft>
                <a:defRPr/>
              </a:pPr>
              <a:t>8</a:t>
            </a:fld>
            <a:endParaRPr lang="ja-JP" alt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7577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smtClean="0"/>
          </a:p>
        </p:txBody>
      </p:sp>
      <p:sp>
        <p:nvSpPr>
          <p:cNvPr id="10244"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5AA8157C-8002-4712-BA5A-4284E4038D11}" type="slidenum">
              <a:rPr lang="ja-JP" altLang="en-US" smtClean="0"/>
              <a:pPr fontAlgn="base">
                <a:spcBef>
                  <a:spcPct val="0"/>
                </a:spcBef>
                <a:spcAft>
                  <a:spcPct val="0"/>
                </a:spcAft>
                <a:defRPr/>
              </a:pPr>
              <a:t>9</a:t>
            </a:fld>
            <a:endParaRPr lang="ja-JP" alt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51A74AAC-DE6A-481D-AD5F-6C01778DA029}" type="datetimeFigureOut">
              <a:rPr lang="ja-JP" altLang="en-US"/>
              <a:pPr>
                <a:defRPr/>
              </a:pPr>
              <a:t>2012/2/28</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D5946A63-061E-4569-A86D-0FEE2A835F37}" type="slidenum">
              <a:rPr lang="ja-JP" altLang="en-US"/>
              <a:pPr>
                <a:defRPr/>
              </a:pPr>
              <a:t>&lt;#&gt;</a:t>
            </a:fld>
            <a:endParaRPr lang="ja-JP"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83C80FD3-BB8D-4557-8C90-0C8C68CD2FD5}" type="datetimeFigureOut">
              <a:rPr lang="ja-JP" altLang="en-US"/>
              <a:pPr>
                <a:defRPr/>
              </a:pPr>
              <a:t>2012/2/28</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06BF89AA-5F73-4A1F-B0D9-5F5B0704C2E4}" type="slidenum">
              <a:rPr lang="ja-JP" altLang="en-US"/>
              <a:pPr>
                <a:defRPr/>
              </a:pPr>
              <a:t>&lt;#&gt;</a:t>
            </a:fld>
            <a:endParaRPr lang="ja-JP"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0" y="274638"/>
            <a:ext cx="601980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2DD677F1-E437-4FFC-B0F5-03451963536F}" type="datetimeFigureOut">
              <a:rPr lang="ja-JP" altLang="en-US"/>
              <a:pPr>
                <a:defRPr/>
              </a:pPr>
              <a:t>2012/2/28</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81F821B1-2614-4F34-BE3F-B2A392234668}" type="slidenum">
              <a:rPr lang="ja-JP" altLang="en-US"/>
              <a:pPr>
                <a:defRPr/>
              </a:pPr>
              <a:t>&lt;#&gt;</a:t>
            </a:fld>
            <a:endParaRPr lang="ja-JP"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9D994FC9-36A0-44DB-A907-ABE0270D46D4}" type="datetimeFigureOut">
              <a:rPr lang="ja-JP" altLang="en-US"/>
              <a:pPr>
                <a:defRPr/>
              </a:pPr>
              <a:t>2012/2/28</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97179F4B-AA46-47E4-B7A5-B2F7445632D3}" type="slidenum">
              <a:rPr lang="ja-JP" altLang="en-US"/>
              <a:pPr>
                <a:defRPr/>
              </a:pPr>
              <a:t>&lt;#&gt;</a:t>
            </a:fld>
            <a:endParaRPr lang="ja-JP"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1509D625-D94A-4F31-AA2F-1032DB8D66D7}" type="datetimeFigureOut">
              <a:rPr lang="ja-JP" altLang="en-US"/>
              <a:pPr>
                <a:defRPr/>
              </a:pPr>
              <a:t>2012/2/28</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4750907D-266B-455F-9F1E-0E0D574E01F5}" type="slidenum">
              <a:rPr lang="ja-JP" altLang="en-US"/>
              <a:pPr>
                <a:defRPr/>
              </a:pPr>
              <a:t>&lt;#&gt;</a:t>
            </a:fld>
            <a:endParaRPr lang="ja-JP"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3"/>
          <p:cNvSpPr>
            <a:spLocks noGrp="1"/>
          </p:cNvSpPr>
          <p:nvPr>
            <p:ph type="dt" sz="half" idx="10"/>
          </p:nvPr>
        </p:nvSpPr>
        <p:spPr/>
        <p:txBody>
          <a:bodyPr/>
          <a:lstStyle>
            <a:lvl1pPr>
              <a:defRPr/>
            </a:lvl1pPr>
          </a:lstStyle>
          <a:p>
            <a:pPr>
              <a:defRPr/>
            </a:pPr>
            <a:fld id="{678C5BE9-6207-45CF-849F-243E5F9453BD}" type="datetimeFigureOut">
              <a:rPr lang="ja-JP" altLang="en-US"/>
              <a:pPr>
                <a:defRPr/>
              </a:pPr>
              <a:t>2012/2/28</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1704607E-B4D6-4536-9AF3-D22D9F40E711}" type="slidenum">
              <a:rPr lang="ja-JP" altLang="en-US"/>
              <a:pPr>
                <a:defRPr/>
              </a:pPr>
              <a:t>&lt;#&gt;</a:t>
            </a:fld>
            <a:endParaRPr lang="ja-JP"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3"/>
          <p:cNvSpPr>
            <a:spLocks noGrp="1"/>
          </p:cNvSpPr>
          <p:nvPr>
            <p:ph type="dt" sz="half" idx="10"/>
          </p:nvPr>
        </p:nvSpPr>
        <p:spPr/>
        <p:txBody>
          <a:bodyPr/>
          <a:lstStyle>
            <a:lvl1pPr>
              <a:defRPr/>
            </a:lvl1pPr>
          </a:lstStyle>
          <a:p>
            <a:pPr>
              <a:defRPr/>
            </a:pPr>
            <a:fld id="{93204C21-502A-486F-91DE-109131DF5D13}" type="datetimeFigureOut">
              <a:rPr lang="ja-JP" altLang="en-US"/>
              <a:pPr>
                <a:defRPr/>
              </a:pPr>
              <a:t>2012/2/28</a:t>
            </a:fld>
            <a:endParaRPr lang="ja-JP" altLang="en-US"/>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9" name="スライド番号プレースホルダ 5"/>
          <p:cNvSpPr>
            <a:spLocks noGrp="1"/>
          </p:cNvSpPr>
          <p:nvPr>
            <p:ph type="sldNum" sz="quarter" idx="12"/>
          </p:nvPr>
        </p:nvSpPr>
        <p:spPr/>
        <p:txBody>
          <a:bodyPr/>
          <a:lstStyle>
            <a:lvl1pPr>
              <a:defRPr/>
            </a:lvl1pPr>
          </a:lstStyle>
          <a:p>
            <a:pPr>
              <a:defRPr/>
            </a:pPr>
            <a:fld id="{4CAD7D8B-F0B0-41B3-9E9A-51E728679BF9}" type="slidenum">
              <a:rPr lang="ja-JP" altLang="en-US"/>
              <a:pPr>
                <a:defRPr/>
              </a:pPr>
              <a:t>&lt;#&gt;</a:t>
            </a:fld>
            <a:endParaRPr lang="ja-JP"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3"/>
          <p:cNvSpPr>
            <a:spLocks noGrp="1"/>
          </p:cNvSpPr>
          <p:nvPr>
            <p:ph type="dt" sz="half" idx="10"/>
          </p:nvPr>
        </p:nvSpPr>
        <p:spPr/>
        <p:txBody>
          <a:bodyPr/>
          <a:lstStyle>
            <a:lvl1pPr>
              <a:defRPr/>
            </a:lvl1pPr>
          </a:lstStyle>
          <a:p>
            <a:pPr>
              <a:defRPr/>
            </a:pPr>
            <a:fld id="{08909714-F9D8-4C17-8A72-9A252BAF279F}" type="datetimeFigureOut">
              <a:rPr lang="ja-JP" altLang="en-US"/>
              <a:pPr>
                <a:defRPr/>
              </a:pPr>
              <a:t>2012/2/28</a:t>
            </a:fld>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a:defRPr/>
            </a:lvl1pPr>
          </a:lstStyle>
          <a:p>
            <a:pPr>
              <a:defRPr/>
            </a:pPr>
            <a:fld id="{1A98B5B2-3912-4E76-9ED3-4941ADA7C8C8}" type="slidenum">
              <a:rPr lang="ja-JP" altLang="en-US"/>
              <a:pPr>
                <a:defRPr/>
              </a:pPr>
              <a:t>&lt;#&gt;</a:t>
            </a:fld>
            <a:endParaRPr lang="ja-JP"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11" name="正方形/長方形 10"/>
          <p:cNvSpPr/>
          <p:nvPr userDrawn="1"/>
        </p:nvSpPr>
        <p:spPr>
          <a:xfrm>
            <a:off x="0" y="0"/>
            <a:ext cx="107504" cy="90872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kumimoji="1" lang="ja-JP" altLang="en-US"/>
          </a:p>
        </p:txBody>
      </p:sp>
      <p:sp>
        <p:nvSpPr>
          <p:cNvPr id="2" name="日付プレースホルダ 3"/>
          <p:cNvSpPr>
            <a:spLocks noGrp="1"/>
          </p:cNvSpPr>
          <p:nvPr>
            <p:ph type="dt" sz="half" idx="10"/>
          </p:nvPr>
        </p:nvSpPr>
        <p:spPr/>
        <p:txBody>
          <a:bodyPr/>
          <a:lstStyle>
            <a:lvl1pPr>
              <a:defRPr/>
            </a:lvl1pPr>
          </a:lstStyle>
          <a:p>
            <a:pPr>
              <a:defRPr/>
            </a:pPr>
            <a:fld id="{C5A6925D-6ADE-4BF9-B38F-C5856A36AD08}" type="datetimeFigureOut">
              <a:rPr lang="ja-JP" altLang="en-US"/>
              <a:pPr>
                <a:defRPr/>
              </a:pPr>
              <a:t>2012/2/28</a:t>
            </a:fld>
            <a:endParaRPr lang="ja-JP" altLang="en-US"/>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4" name="スライド番号プレースホルダ 5"/>
          <p:cNvSpPr>
            <a:spLocks noGrp="1"/>
          </p:cNvSpPr>
          <p:nvPr>
            <p:ph type="sldNum" sz="quarter" idx="12"/>
          </p:nvPr>
        </p:nvSpPr>
        <p:spPr/>
        <p:txBody>
          <a:bodyPr/>
          <a:lstStyle>
            <a:lvl1pPr>
              <a:defRPr/>
            </a:lvl1pPr>
          </a:lstStyle>
          <a:p>
            <a:pPr>
              <a:defRPr/>
            </a:pPr>
            <a:fld id="{0EC4919B-8464-4B0A-9DDB-27FBEB475F83}" type="slidenum">
              <a:rPr lang="ja-JP" altLang="en-US"/>
              <a:pPr>
                <a:defRPr/>
              </a:pPr>
              <a:t>&lt;#&gt;</a:t>
            </a:fld>
            <a:endParaRPr lang="ja-JP" altLang="en-US"/>
          </a:p>
        </p:txBody>
      </p:sp>
      <p:pic>
        <p:nvPicPr>
          <p:cNvPr id="5" name="Picture 1" descr="C:\Users\Kenji\Desktop\489168_rawdata\489168_preview\contents\489168_img_301.jpg"/>
          <p:cNvPicPr>
            <a:picLocks noChangeAspect="1" noChangeArrowheads="1"/>
          </p:cNvPicPr>
          <p:nvPr userDrawn="1"/>
        </p:nvPicPr>
        <p:blipFill>
          <a:blip r:embed="rId2" cstate="print">
            <a:clrChange>
              <a:clrFrom>
                <a:srgbClr val="FFFFFF"/>
              </a:clrFrom>
              <a:clrTo>
                <a:srgbClr val="FFFFFF">
                  <a:alpha val="0"/>
                </a:srgbClr>
              </a:clrTo>
            </a:clrChange>
          </a:blip>
          <a:srcRect/>
          <a:stretch>
            <a:fillRect/>
          </a:stretch>
        </p:blipFill>
        <p:spPr bwMode="auto">
          <a:xfrm>
            <a:off x="179512" y="116632"/>
            <a:ext cx="661298" cy="648072"/>
          </a:xfrm>
          <a:prstGeom prst="rect">
            <a:avLst/>
          </a:prstGeom>
          <a:noFill/>
        </p:spPr>
      </p:pic>
      <p:cxnSp>
        <p:nvCxnSpPr>
          <p:cNvPr id="9" name="直線コネクタ 8"/>
          <p:cNvCxnSpPr/>
          <p:nvPr userDrawn="1"/>
        </p:nvCxnSpPr>
        <p:spPr>
          <a:xfrm>
            <a:off x="0" y="908720"/>
            <a:ext cx="8999984" cy="0"/>
          </a:xfrm>
          <a:prstGeom prst="line">
            <a:avLst/>
          </a:prstGeom>
          <a:ln w="38100">
            <a:solidFill>
              <a:srgbClr val="C00000"/>
            </a:solidFill>
          </a:ln>
        </p:spPr>
        <p:style>
          <a:lnRef idx="2">
            <a:schemeClr val="accent1"/>
          </a:lnRef>
          <a:fillRef idx="0">
            <a:schemeClr val="accent1"/>
          </a:fillRef>
          <a:effectRef idx="1">
            <a:schemeClr val="accent1"/>
          </a:effectRef>
          <a:fontRef idx="minor">
            <a:schemeClr val="tx1"/>
          </a:fontRef>
        </p:style>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602C8B84-B453-4935-ACC2-5DC7AFE0CB66}" type="datetimeFigureOut">
              <a:rPr lang="ja-JP" altLang="en-US"/>
              <a:pPr>
                <a:defRPr/>
              </a:pPr>
              <a:t>2012/2/28</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E4FB8308-CAD2-47C5-8619-448FEA3C2218}" type="slidenum">
              <a:rPr lang="ja-JP" altLang="en-US"/>
              <a:pPr>
                <a:defRPr/>
              </a:pPr>
              <a:t>&lt;#&gt;</a:t>
            </a:fld>
            <a:endParaRPr lang="ja-JP"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DF8593BD-5D27-4C75-A8EB-C1433D6190D6}" type="datetimeFigureOut">
              <a:rPr lang="ja-JP" altLang="en-US"/>
              <a:pPr>
                <a:defRPr/>
              </a:pPr>
              <a:t>2012/2/28</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58EB10D3-A29A-43BF-BEC7-B180BBF53410}" type="slidenum">
              <a:rPr lang="ja-JP" altLang="en-US"/>
              <a:pPr>
                <a:defRPr/>
              </a:pPr>
              <a:t>&lt;#&gt;</a:t>
            </a:fld>
            <a:endParaRPr lang="ja-JP"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タイトル プレースホルダ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1027" name="テキスト プレースホルダ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ea typeface="+mn-ea"/>
              </a:defRPr>
            </a:lvl1pPr>
          </a:lstStyle>
          <a:p>
            <a:pPr>
              <a:defRPr/>
            </a:pPr>
            <a:fld id="{46F8B2DE-7E99-4C0C-B1AB-8506406FA5A2}" type="datetimeFigureOut">
              <a:rPr lang="ja-JP" altLang="en-US"/>
              <a:pPr>
                <a:defRPr/>
              </a:pPr>
              <a:t>2012/2/28</a:t>
            </a:fld>
            <a:endParaRPr lang="ja-JP" altLang="en-US"/>
          </a:p>
        </p:txBody>
      </p:sp>
      <p:sp>
        <p:nvSpPr>
          <p:cNvPr id="5" name="フッター プレースホルダ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ja-JP" altLang="en-US"/>
          </a:p>
        </p:txBody>
      </p:sp>
      <p:sp>
        <p:nvSpPr>
          <p:cNvPr id="6" name="スライド番号プレースホルダ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ea typeface="+mn-ea"/>
              </a:defRPr>
            </a:lvl1pPr>
          </a:lstStyle>
          <a:p>
            <a:pPr>
              <a:defRPr/>
            </a:pPr>
            <a:fld id="{F1A53289-08E6-46EC-8930-5AF9EBDB89AE}" type="slidenum">
              <a:rPr lang="ja-JP" altLang="en-US"/>
              <a:pPr>
                <a:defRPr/>
              </a:pPr>
              <a:t>&lt;#&gt;</a:t>
            </a:fld>
            <a:endParaRPr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chart" Target="../charts/chart14.xml"/></Relationships>
</file>

<file path=ppt/slides/_rels/slide11.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chart" Target="../charts/chart16.xml"/></Relationships>
</file>

<file path=ppt/slides/_rels/slide12.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chart" Target="../charts/chart18.xml"/></Relationships>
</file>

<file path=ppt/slides/_rels/slide13.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chart" Target="../charts/chart20.xml"/></Relationships>
</file>

<file path=ppt/slides/_rels/slide14.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chart" Target="../charts/chart22.xml"/></Relationships>
</file>

<file path=ppt/slides/_rels/slide15.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chart" Target="../charts/chart24.xml"/></Relationships>
</file>

<file path=ppt/slides/_rels/slide16.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chart" Target="../charts/chart26.xml"/></Relationships>
</file>

<file path=ppt/slides/_rels/slide17.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chart" Target="../charts/chart28.xml"/></Relationships>
</file>

<file path=ppt/slides/_rels/slide18.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chart" Target="../charts/chart30.xml"/></Relationships>
</file>

<file path=ppt/slides/_rels/slide19.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chart" Target="../charts/chart3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chart" Target="../charts/chart35.xml"/></Relationships>
</file>

<file path=ppt/slides/_rels/slide22.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chart" Target="../charts/chart37.xml"/></Relationships>
</file>

<file path=ppt/slides/_rels/slide23.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chart" Target="../charts/chart39.xml"/></Relationships>
</file>

<file path=ppt/slides/_rels/slide24.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chart" Target="../charts/chart41.xml"/></Relationships>
</file>

<file path=ppt/slides/_rels/slide25.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chart" Target="../charts/chart45.xml"/></Relationships>
</file>

<file path=ppt/slides/_rels/slide28.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openxmlformats.org/officeDocument/2006/relationships/chart" Target="../charts/chart47.xml"/></Relationships>
</file>

<file path=ppt/slides/_rels/slide29.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chart" Target="../charts/chart4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31.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chart" Target="../charts/chart53.xml"/></Relationships>
</file>

<file path=ppt/slides/_rels/slide32.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32.xml"/><Relationship Id="rId1" Type="http://schemas.openxmlformats.org/officeDocument/2006/relationships/slideLayout" Target="../slideLayouts/slideLayout7.xml"/><Relationship Id="rId4" Type="http://schemas.openxmlformats.org/officeDocument/2006/relationships/chart" Target="../charts/chart55.xml"/></Relationships>
</file>

<file path=ppt/slides/_rels/slide33.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33.xml"/><Relationship Id="rId1" Type="http://schemas.openxmlformats.org/officeDocument/2006/relationships/slideLayout" Target="../slideLayouts/slideLayout7.xml"/><Relationship Id="rId4" Type="http://schemas.openxmlformats.org/officeDocument/2006/relationships/chart" Target="../charts/chart57.xml"/></Relationships>
</file>

<file path=ppt/slides/_rels/slide34.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34.xml"/><Relationship Id="rId1" Type="http://schemas.openxmlformats.org/officeDocument/2006/relationships/slideLayout" Target="../slideLayouts/slideLayout7.xml"/><Relationship Id="rId4" Type="http://schemas.openxmlformats.org/officeDocument/2006/relationships/chart" Target="../charts/chart59.xml"/></Relationships>
</file>

<file path=ppt/slides/_rels/slide35.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chart" Target="../charts/chart6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37.xml"/><Relationship Id="rId1" Type="http://schemas.openxmlformats.org/officeDocument/2006/relationships/slideLayout" Target="../slideLayouts/slideLayout7.xml"/><Relationship Id="rId4" Type="http://schemas.openxmlformats.org/officeDocument/2006/relationships/chart" Target="../charts/chart63.xml"/></Relationships>
</file>

<file path=ppt/slides/_rels/slide38.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39.xml"/><Relationship Id="rId1" Type="http://schemas.openxmlformats.org/officeDocument/2006/relationships/slideLayout" Target="../slideLayouts/slideLayout7.xml"/><Relationship Id="rId4" Type="http://schemas.openxmlformats.org/officeDocument/2006/relationships/chart" Target="../charts/chart6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chart" Target="../charts/chart2.xml"/></Relationships>
</file>

<file path=ppt/slides/_rels/slide40.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40.xml"/><Relationship Id="rId1" Type="http://schemas.openxmlformats.org/officeDocument/2006/relationships/slideLayout" Target="../slideLayouts/slideLayout7.xml"/><Relationship Id="rId4" Type="http://schemas.openxmlformats.org/officeDocument/2006/relationships/chart" Target="../charts/chart68.xml"/></Relationships>
</file>

<file path=ppt/slides/_rels/slide41.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41.xml"/><Relationship Id="rId1" Type="http://schemas.openxmlformats.org/officeDocument/2006/relationships/slideLayout" Target="../slideLayouts/slideLayout7.xml"/><Relationship Id="rId4" Type="http://schemas.openxmlformats.org/officeDocument/2006/relationships/chart" Target="../charts/chart70.xml"/></Relationships>
</file>

<file path=ppt/slides/_rels/slide42.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chart" Target="../charts/chart72.xml"/></Relationships>
</file>

<file path=ppt/slides/_rels/slide43.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chart" Target="../charts/chart74.xml"/></Relationships>
</file>

<file path=ppt/slides/_rels/slide44.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chart" Target="../charts/chart76.xml"/></Relationships>
</file>

<file path=ppt/slides/_rels/slide45.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chart" Target="../charts/chart78.xml"/></Relationships>
</file>

<file path=ppt/slides/_rels/slide46.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chart" Target="../charts/chart80.xml"/></Relationships>
</file>

<file path=ppt/slides/_rels/slide47.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chart" Target="../charts/chart82.xml"/></Relationships>
</file>

<file path=ppt/slides/_rels/slide48.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chart" Target="../charts/chart85.xml"/></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chart" Target="../charts/chart4.xml"/></Relationships>
</file>

<file path=ppt/slides/_rels/slide50.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chart" Target="../charts/chart87.xml"/></Relationships>
</file>

<file path=ppt/slides/_rels/slide51.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chart" Target="../charts/chart89.xml"/></Relationships>
</file>

<file path=ppt/slides/_rels/slide52.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chart" Target="../charts/chart91.xml"/></Relationships>
</file>

<file path=ppt/slides/_rels/slide53.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53.xml"/><Relationship Id="rId1" Type="http://schemas.openxmlformats.org/officeDocument/2006/relationships/slideLayout" Target="../slideLayouts/slideLayout7.xml"/><Relationship Id="rId4" Type="http://schemas.openxmlformats.org/officeDocument/2006/relationships/chart" Target="../charts/chart93.xml"/></Relationships>
</file>

<file path=ppt/slides/_rels/slide54.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chart" Target="../charts/chart95.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chart" Target="../charts/chart6.xml"/></Relationships>
</file>

<file path=ppt/slides/_rels/slide60.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chart" Target="../charts/chart8.xml"/></Relationships>
</file>

<file path=ppt/slides/_rels/slide8.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chart" Target="../charts/char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0" y="2000250"/>
            <a:ext cx="6858016" cy="2500320"/>
          </a:xfrm>
          <a:prstGeom prst="rect">
            <a:avLst/>
          </a:prstGeom>
          <a:ln/>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r>
              <a:rPr lang="ja-JP" altLang="en-US" sz="3400" dirty="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rPr>
              <a:t>　冷凍</a:t>
            </a:r>
            <a:r>
              <a:rPr lang="ja-JP" altLang="en-US" sz="3400" dirty="0" err="1">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rPr>
              <a:t>めん</a:t>
            </a:r>
            <a:r>
              <a:rPr lang="ja-JP" altLang="en-US" sz="3400" dirty="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rPr>
              <a:t>及び</a:t>
            </a:r>
            <a:endParaRPr lang="en-US" altLang="ja-JP" sz="3400" dirty="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endParaRPr>
          </a:p>
          <a:p>
            <a:pPr algn="ctr" fontAlgn="auto">
              <a:spcBef>
                <a:spcPts val="0"/>
              </a:spcBef>
              <a:spcAft>
                <a:spcPts val="0"/>
              </a:spcAft>
              <a:defRPr/>
            </a:pPr>
            <a:r>
              <a:rPr lang="ja-JP" altLang="en-US" sz="3400" dirty="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rPr>
              <a:t>各タイプ麺類に関する</a:t>
            </a:r>
            <a:endParaRPr lang="en-US" altLang="ja-JP" sz="3400" dirty="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endParaRPr>
          </a:p>
          <a:p>
            <a:pPr algn="ctr" fontAlgn="auto">
              <a:spcBef>
                <a:spcPts val="0"/>
              </a:spcBef>
              <a:spcAft>
                <a:spcPts val="0"/>
              </a:spcAft>
              <a:defRPr/>
            </a:pPr>
            <a:r>
              <a:rPr lang="ja-JP" altLang="en-US" sz="3400" dirty="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rPr>
              <a:t>ユーザー</a:t>
            </a:r>
            <a:r>
              <a:rPr lang="ja-JP" altLang="en-US" sz="3400" dirty="0" smtClean="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rPr>
              <a:t>調査報告書</a:t>
            </a:r>
            <a:endParaRPr lang="en-US" altLang="ja-JP" sz="3400" dirty="0" smtClean="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endParaRPr>
          </a:p>
          <a:p>
            <a:pPr algn="ctr" fontAlgn="auto">
              <a:spcBef>
                <a:spcPts val="0"/>
              </a:spcBef>
              <a:spcAft>
                <a:spcPts val="0"/>
              </a:spcAft>
              <a:defRPr/>
            </a:pPr>
            <a:r>
              <a:rPr lang="en-US" altLang="ja-JP" sz="3400" dirty="0" smtClean="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rPr>
              <a:t>2012</a:t>
            </a:r>
            <a:endParaRPr lang="ja-JP" altLang="en-US" sz="3400" dirty="0">
              <a:solidFill>
                <a:schemeClr val="bg1"/>
              </a:solidFill>
              <a:effectLst>
                <a:outerShdw blurRad="38100" dist="38100" dir="2700000" algn="tl">
                  <a:srgbClr val="000000">
                    <a:alpha val="43137"/>
                  </a:srgbClr>
                </a:outerShdw>
              </a:effectLst>
              <a:latin typeface="HGP創英角ｺﾞｼｯｸUB" pitchFamily="50" charset="-128"/>
              <a:ea typeface="HGP創英角ｺﾞｼｯｸUB" pitchFamily="50" charset="-128"/>
            </a:endParaRPr>
          </a:p>
        </p:txBody>
      </p:sp>
      <p:sp>
        <p:nvSpPr>
          <p:cNvPr id="10" name="正方形/長方形 9"/>
          <p:cNvSpPr/>
          <p:nvPr/>
        </p:nvSpPr>
        <p:spPr>
          <a:xfrm>
            <a:off x="0" y="0"/>
            <a:ext cx="9144000" cy="68580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ja-JP" altLang="en-US" dirty="0">
                <a:solidFill>
                  <a:schemeClr val="tx1"/>
                </a:solidFill>
              </a:rPr>
              <a:t>　</a:t>
            </a:r>
          </a:p>
        </p:txBody>
      </p:sp>
      <p:sp>
        <p:nvSpPr>
          <p:cNvPr id="9" name="角丸四角形 8"/>
          <p:cNvSpPr/>
          <p:nvPr/>
        </p:nvSpPr>
        <p:spPr>
          <a:xfrm>
            <a:off x="4643438" y="4071938"/>
            <a:ext cx="3357562" cy="785812"/>
          </a:xfrm>
          <a:prstGeom prst="roundRect">
            <a:avLst>
              <a:gd name="adj" fmla="val 31009"/>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ja-JP" altLang="en-US" sz="1400" dirty="0">
                <a:solidFill>
                  <a:schemeClr val="accent2">
                    <a:lumMod val="75000"/>
                  </a:schemeClr>
                </a:solidFill>
                <a:latin typeface="HGS創英ﾌﾟﾚｾﾞﾝｽEB" pitchFamily="18" charset="-128"/>
                <a:ea typeface="HGS創英ﾌﾟﾚｾﾞﾝｽEB" pitchFamily="18" charset="-128"/>
              </a:rPr>
              <a:t>一般</a:t>
            </a:r>
            <a:r>
              <a:rPr lang="ja-JP" altLang="en-US" sz="1400" dirty="0" smtClean="0">
                <a:solidFill>
                  <a:schemeClr val="accent2">
                    <a:lumMod val="75000"/>
                  </a:schemeClr>
                </a:solidFill>
                <a:latin typeface="HGS創英ﾌﾟﾚｾﾞﾝｽEB" pitchFamily="18" charset="-128"/>
                <a:ea typeface="HGS創英ﾌﾟﾚｾﾞﾝｽEB" pitchFamily="18" charset="-128"/>
              </a:rPr>
              <a:t>消費者</a:t>
            </a:r>
            <a:r>
              <a:rPr lang="en-US" altLang="ja-JP" sz="1400" dirty="0" smtClean="0">
                <a:solidFill>
                  <a:schemeClr val="accent2">
                    <a:lumMod val="75000"/>
                  </a:schemeClr>
                </a:solidFill>
                <a:latin typeface="HGS創英ﾌﾟﾚｾﾞﾝｽEB" pitchFamily="18" charset="-128"/>
                <a:ea typeface="HGS創英ﾌﾟﾚｾﾞﾝｽEB" pitchFamily="18" charset="-128"/>
              </a:rPr>
              <a:t>1200</a:t>
            </a:r>
            <a:r>
              <a:rPr lang="ja-JP" altLang="en-US" sz="1400" dirty="0">
                <a:solidFill>
                  <a:schemeClr val="accent2">
                    <a:lumMod val="75000"/>
                  </a:schemeClr>
                </a:solidFill>
                <a:latin typeface="HGS創英ﾌﾟﾚｾﾞﾝｽEB" pitchFamily="18" charset="-128"/>
                <a:ea typeface="HGS創英ﾌﾟﾚｾﾞﾝｽEB" pitchFamily="18" charset="-128"/>
              </a:rPr>
              <a:t>名</a:t>
            </a:r>
            <a:endParaRPr lang="en-US" altLang="ja-JP" sz="1400" dirty="0">
              <a:solidFill>
                <a:schemeClr val="accent2">
                  <a:lumMod val="75000"/>
                </a:schemeClr>
              </a:solidFill>
              <a:latin typeface="HGS創英ﾌﾟﾚｾﾞﾝｽEB" pitchFamily="18" charset="-128"/>
              <a:ea typeface="HGS創英ﾌﾟﾚｾﾞﾝｽEB" pitchFamily="18" charset="-128"/>
            </a:endParaRPr>
          </a:p>
          <a:p>
            <a:pPr algn="ctr">
              <a:defRPr/>
            </a:pPr>
            <a:r>
              <a:rPr lang="ja-JP" altLang="en-US" sz="1400" dirty="0">
                <a:solidFill>
                  <a:schemeClr val="accent2">
                    <a:lumMod val="75000"/>
                  </a:schemeClr>
                </a:solidFill>
                <a:latin typeface="HGS創英ﾌﾟﾚｾﾞﾝｽEB" pitchFamily="18" charset="-128"/>
                <a:ea typeface="HGS創英ﾌﾟﾚｾﾞﾝｽEB" pitchFamily="18" charset="-128"/>
              </a:rPr>
              <a:t>冷凍</a:t>
            </a:r>
            <a:r>
              <a:rPr lang="ja-JP" altLang="en-US" sz="1400" dirty="0" err="1">
                <a:solidFill>
                  <a:schemeClr val="accent2">
                    <a:lumMod val="75000"/>
                  </a:schemeClr>
                </a:solidFill>
                <a:latin typeface="HGS創英ﾌﾟﾚｾﾞﾝｽEB" pitchFamily="18" charset="-128"/>
                <a:ea typeface="HGS創英ﾌﾟﾚｾﾞﾝｽEB" pitchFamily="18" charset="-128"/>
              </a:rPr>
              <a:t>めん</a:t>
            </a:r>
            <a:r>
              <a:rPr lang="ja-JP" altLang="en-US" sz="1400" dirty="0" smtClean="0">
                <a:solidFill>
                  <a:schemeClr val="accent2">
                    <a:lumMod val="75000"/>
                  </a:schemeClr>
                </a:solidFill>
                <a:latin typeface="HGS創英ﾌﾟﾚｾﾞﾝｽEB" pitchFamily="18" charset="-128"/>
                <a:ea typeface="HGS創英ﾌﾟﾚｾﾞﾝｽEB" pitchFamily="18" charset="-128"/>
              </a:rPr>
              <a:t>ユーザー</a:t>
            </a:r>
            <a:r>
              <a:rPr lang="en-US" altLang="ja-JP" sz="1400" dirty="0" smtClean="0">
                <a:solidFill>
                  <a:schemeClr val="accent2">
                    <a:lumMod val="75000"/>
                  </a:schemeClr>
                </a:solidFill>
                <a:latin typeface="HGS創英ﾌﾟﾚｾﾞﾝｽEB" pitchFamily="18" charset="-128"/>
                <a:ea typeface="HGS創英ﾌﾟﾚｾﾞﾝｽEB" pitchFamily="18" charset="-128"/>
              </a:rPr>
              <a:t>300</a:t>
            </a:r>
            <a:r>
              <a:rPr lang="ja-JP" altLang="en-US" sz="1400" dirty="0">
                <a:solidFill>
                  <a:schemeClr val="accent2">
                    <a:lumMod val="75000"/>
                  </a:schemeClr>
                </a:solidFill>
                <a:latin typeface="HGS創英ﾌﾟﾚｾﾞﾝｽEB" pitchFamily="18" charset="-128"/>
                <a:ea typeface="HGS創英ﾌﾟﾚｾﾞﾝｽEB" pitchFamily="18" charset="-128"/>
              </a:rPr>
              <a:t>名</a:t>
            </a:r>
            <a:endParaRPr lang="en-US" altLang="ja-JP" sz="1400" dirty="0">
              <a:solidFill>
                <a:schemeClr val="accent2">
                  <a:lumMod val="75000"/>
                </a:schemeClr>
              </a:solidFill>
              <a:latin typeface="HGS創英ﾌﾟﾚｾﾞﾝｽEB" pitchFamily="18" charset="-128"/>
              <a:ea typeface="HGS創英ﾌﾟﾚｾﾞﾝｽEB" pitchFamily="18" charset="-128"/>
            </a:endParaRPr>
          </a:p>
        </p:txBody>
      </p:sp>
      <p:sp>
        <p:nvSpPr>
          <p:cNvPr id="2055" name="テキスト ボックス 4"/>
          <p:cNvSpPr txBox="1">
            <a:spLocks noChangeArrowheads="1"/>
          </p:cNvSpPr>
          <p:nvPr/>
        </p:nvSpPr>
        <p:spPr bwMode="auto">
          <a:xfrm>
            <a:off x="3571875" y="6286500"/>
            <a:ext cx="2016125" cy="369888"/>
          </a:xfrm>
          <a:prstGeom prst="rect">
            <a:avLst/>
          </a:prstGeom>
          <a:noFill/>
          <a:ln w="9525">
            <a:noFill/>
            <a:miter lim="800000"/>
            <a:headEnd/>
            <a:tailEnd/>
          </a:ln>
        </p:spPr>
        <p:txBody>
          <a:bodyPr wrap="none">
            <a:spAutoFit/>
          </a:bodyPr>
          <a:lstStyle/>
          <a:p>
            <a:r>
              <a:rPr lang="ja-JP" altLang="en-US">
                <a:latin typeface="HGP創英角ｺﾞｼｯｸUB" pitchFamily="50" charset="-128"/>
                <a:ea typeface="HGP創英角ｺﾞｼｯｸUB" pitchFamily="50" charset="-128"/>
              </a:rPr>
              <a:t>日本冷凍めん協会</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四角形吹き出し 18"/>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麺と即席麺、乾麺は高く、ゆで麺と冷凍</a:t>
            </a:r>
            <a:r>
              <a:rPr lang="ja-JP" altLang="en-US" sz="1200" b="1" dirty="0" err="1" smtClean="0">
                <a:solidFill>
                  <a:schemeClr val="accent2">
                    <a:lumMod val="50000"/>
                  </a:schemeClr>
                </a:solidFill>
                <a:latin typeface="ＭＳ Ｐ明朝" pitchFamily="18" charset="-128"/>
                <a:ea typeface="ＭＳ Ｐ明朝" pitchFamily="18" charset="-128"/>
              </a:rPr>
              <a:t>めんの</a:t>
            </a:r>
            <a:r>
              <a:rPr lang="ja-JP" altLang="en-US" sz="1200" b="1" dirty="0" smtClean="0">
                <a:solidFill>
                  <a:schemeClr val="accent2">
                    <a:lumMod val="50000"/>
                  </a:schemeClr>
                </a:solidFill>
                <a:latin typeface="ＭＳ Ｐ明朝" pitchFamily="18" charset="-128"/>
                <a:ea typeface="ＭＳ Ｐ明朝" pitchFamily="18" charset="-128"/>
              </a:rPr>
              <a:t>認知率は低い。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ゆで麺と冷凍</a:t>
            </a:r>
            <a:r>
              <a:rPr lang="ja-JP" altLang="en-US" sz="1200" b="1" dirty="0" err="1" smtClean="0">
                <a:solidFill>
                  <a:schemeClr val="accent2">
                    <a:lumMod val="50000"/>
                  </a:schemeClr>
                </a:solidFill>
                <a:latin typeface="ＭＳ Ｐ明朝" pitchFamily="18" charset="-128"/>
                <a:ea typeface="ＭＳ Ｐ明朝" pitchFamily="18" charset="-128"/>
              </a:rPr>
              <a:t>めんは</a:t>
            </a:r>
            <a:r>
              <a:rPr lang="ja-JP" altLang="en-US" sz="1200" b="1" dirty="0" smtClean="0">
                <a:solidFill>
                  <a:schemeClr val="accent2">
                    <a:lumMod val="50000"/>
                  </a:schemeClr>
                </a:solidFill>
                <a:latin typeface="ＭＳ Ｐ明朝" pitchFamily="18" charset="-128"/>
                <a:ea typeface="ＭＳ Ｐ明朝" pitchFamily="18" charset="-128"/>
              </a:rPr>
              <a:t>属性によって順位が入れ替わるものの、東京・女性・</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a:t>
            </a:r>
            <a:r>
              <a:rPr lang="en-US" altLang="ja-JP" sz="1200" b="1" dirty="0" smtClean="0">
                <a:solidFill>
                  <a:schemeClr val="accent2">
                    <a:lumMod val="50000"/>
                  </a:schemeClr>
                </a:solidFill>
                <a:latin typeface="ＭＳ Ｐ明朝" pitchFamily="18" charset="-128"/>
                <a:ea typeface="ＭＳ Ｐ明朝" pitchFamily="18" charset="-128"/>
              </a:rPr>
              <a:t>50</a:t>
            </a:r>
            <a:r>
              <a:rPr lang="ja-JP" altLang="en-US" sz="1200" b="1" dirty="0" smtClean="0">
                <a:solidFill>
                  <a:schemeClr val="accent2">
                    <a:lumMod val="50000"/>
                  </a:schemeClr>
                </a:solidFill>
                <a:latin typeface="ＭＳ Ｐ明朝" pitchFamily="18" charset="-128"/>
                <a:ea typeface="ＭＳ Ｐ明朝" pitchFamily="18" charset="-128"/>
              </a:rPr>
              <a:t>代においてゆで麺より辛うじて高い程度となっている。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p:txBody>
      </p:sp>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タイプ別認知率</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6FF9BFE5-BDCA-4892-996A-3472D743387F}" type="slidenum">
              <a:rPr lang="ja-JP" altLang="en-US"/>
              <a:pPr>
                <a:defRPr/>
              </a:pPr>
              <a:t>10</a:t>
            </a:fld>
            <a:endParaRPr lang="ja-JP" altLang="en-US" dirty="0"/>
          </a:p>
        </p:txBody>
      </p:sp>
      <p:sp>
        <p:nvSpPr>
          <p:cNvPr id="14" name="正方形/長方形 13"/>
          <p:cNvSpPr/>
          <p:nvPr/>
        </p:nvSpPr>
        <p:spPr>
          <a:xfrm>
            <a:off x="251520" y="1271042"/>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5" name="正方形/長方形 14"/>
          <p:cNvSpPr/>
          <p:nvPr/>
        </p:nvSpPr>
        <p:spPr>
          <a:xfrm>
            <a:off x="179512" y="2855218"/>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3" y="3140968"/>
          <a:ext cx="4176459" cy="3424303"/>
        </p:xfrm>
        <a:graphic>
          <a:graphicData uri="http://schemas.openxmlformats.org/drawingml/2006/table">
            <a:tbl>
              <a:tblPr/>
              <a:tblGrid>
                <a:gridCol w="464051"/>
                <a:gridCol w="464051"/>
                <a:gridCol w="464051"/>
                <a:gridCol w="464051"/>
                <a:gridCol w="464051"/>
                <a:gridCol w="464051"/>
                <a:gridCol w="464051"/>
                <a:gridCol w="464051"/>
                <a:gridCol w="464051"/>
              </a:tblGrid>
              <a:tr h="263407">
                <a:tc gridSpan="2">
                  <a:txBody>
                    <a:bodyPr/>
                    <a:lstStyle/>
                    <a:p>
                      <a:pPr algn="ctr" fontAlgn="ctr"/>
                      <a:r>
                        <a:rPr lang="ja-JP" altLang="en-US" sz="800" b="1" i="0" u="none" strike="noStrike" dirty="0">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dirty="0" smtClean="0">
                          <a:solidFill>
                            <a:srgbClr val="000000"/>
                          </a:solidFill>
                          <a:latin typeface="ＭＳ Ｐゴシック"/>
                        </a:rPr>
                        <a:t>タイプ</a:t>
                      </a:r>
                      <a:endParaRPr lang="en-US" altLang="ja-JP" sz="800" b="0" i="0" u="none" strike="noStrike" dirty="0" smtClean="0">
                        <a:solidFill>
                          <a:srgbClr val="000000"/>
                        </a:solidFill>
                        <a:latin typeface="ＭＳ Ｐゴシック"/>
                      </a:endParaRPr>
                    </a:p>
                    <a:p>
                      <a:pPr algn="ctr" fontAlgn="ctr"/>
                      <a:r>
                        <a:rPr lang="ja-JP" altLang="en-US" sz="800" b="0" i="0" u="none" strike="noStrike" dirty="0" smtClean="0">
                          <a:solidFill>
                            <a:srgbClr val="000000"/>
                          </a:solidFill>
                          <a:latin typeface="ＭＳ Ｐゴシック"/>
                        </a:rPr>
                        <a:t>不明</a:t>
                      </a:r>
                      <a:endParaRPr lang="ja-JP" altLang="en-US" sz="800" b="0" i="0" u="none" strike="noStrike" dirty="0">
                        <a:solidFill>
                          <a:srgbClr val="000000"/>
                        </a:solidFill>
                        <a:latin typeface="ＭＳ Ｐゴシック"/>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1704">
                <a:tc rowSpan="2" gridSpan="2">
                  <a:txBody>
                    <a:bodyPr/>
                    <a:lstStyle/>
                    <a:p>
                      <a:pPr algn="ctr" fontAlgn="ctr"/>
                      <a:r>
                        <a:rPr lang="ja-JP" altLang="en-US" sz="800" b="0" i="0" u="none" strike="noStrike" dirty="0">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dirty="0">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dirty="0">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dirty="0">
                          <a:solidFill>
                            <a:srgbClr val="000000"/>
                          </a:solidFill>
                          <a:latin typeface="ＭＳ Ｐゴシック"/>
                        </a:rPr>
                        <a:t>234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289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55.3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51.9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55.8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86.1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288728" y="1508770"/>
          <a:ext cx="3251200" cy="1200150"/>
        </p:xfrm>
        <a:graphic>
          <a:graphicData uri="http://schemas.openxmlformats.org/drawingml/2006/table">
            <a:tbl>
              <a:tblPr/>
              <a:tblGrid>
                <a:gridCol w="1193800"/>
                <a:gridCol w="685800"/>
                <a:gridCol w="685800"/>
                <a:gridCol w="685800"/>
              </a:tblGrid>
              <a:tr h="266700">
                <a:tc>
                  <a:txBody>
                    <a:bodyPr/>
                    <a:lstStyle/>
                    <a:p>
                      <a:pPr algn="l" fontAlgn="ctr"/>
                      <a:endParaRPr lang="ja-JP" altLang="en-US" sz="8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1" i="0" u="none" strike="noStrike" dirty="0">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69.6%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84.4%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89.4%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94.3%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56.9%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72.1%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54.3%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88.8%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タイプ不明</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6" name="グラフ 15"/>
          <p:cNvGraphicFramePr/>
          <p:nvPr/>
        </p:nvGraphicFramePr>
        <p:xfrm>
          <a:off x="4427984" y="1196752"/>
          <a:ext cx="4591050" cy="187220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グラフ 16"/>
          <p:cNvGraphicFramePr/>
          <p:nvPr/>
        </p:nvGraphicFramePr>
        <p:xfrm>
          <a:off x="4543425" y="3140968"/>
          <a:ext cx="4493071" cy="3456384"/>
        </p:xfrm>
        <a:graphic>
          <a:graphicData uri="http://schemas.openxmlformats.org/drawingml/2006/chart">
            <c:chart xmlns:c="http://schemas.openxmlformats.org/drawingml/2006/chart" xmlns:r="http://schemas.openxmlformats.org/officeDocument/2006/relationships" r:id="rId4"/>
          </a:graphicData>
        </a:graphic>
      </p:graphicFrame>
      <p:sp>
        <p:nvSpPr>
          <p:cNvPr id="20" name="正方形/長方形 19"/>
          <p:cNvSpPr/>
          <p:nvPr/>
        </p:nvSpPr>
        <p:spPr>
          <a:xfrm>
            <a:off x="363589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［ラーメン］</a:t>
            </a:r>
            <a:endParaRPr lang="en-US" altLang="ja-JP" sz="1400" dirty="0">
              <a:ea typeface="HGP創英角ｺﾞｼｯｸUB" pitchFamily="50" charset="-128"/>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四角形吹き出し 19"/>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スパゲティは乾麺が突出しており、それ以外はいずれも似たレベルの認知率となっている。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冷凍</a:t>
            </a:r>
            <a:r>
              <a:rPr lang="ja-JP" altLang="en-US" sz="1200" b="1" dirty="0" err="1" smtClean="0">
                <a:solidFill>
                  <a:schemeClr val="accent2">
                    <a:lumMod val="50000"/>
                  </a:schemeClr>
                </a:solidFill>
                <a:latin typeface="ＭＳ Ｐ明朝" pitchFamily="18" charset="-128"/>
                <a:ea typeface="ＭＳ Ｐ明朝" pitchFamily="18" charset="-128"/>
              </a:rPr>
              <a:t>めんの</a:t>
            </a:r>
            <a:r>
              <a:rPr lang="ja-JP" altLang="en-US" sz="1200" b="1" dirty="0" smtClean="0">
                <a:solidFill>
                  <a:schemeClr val="accent2">
                    <a:lumMod val="50000"/>
                  </a:schemeClr>
                </a:solidFill>
                <a:latin typeface="ＭＳ Ｐ明朝" pitchFamily="18" charset="-128"/>
                <a:ea typeface="ＭＳ Ｐ明朝" pitchFamily="18" charset="-128"/>
              </a:rPr>
              <a:t>属性別傾向については</a:t>
            </a: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麺と類似しており、地域差は少なく、女性及び若年層の数値がやや高い。</a:t>
            </a:r>
            <a:endParaRPr lang="en-US" altLang="ja-JP" sz="1200" b="1" dirty="0" smtClean="0">
              <a:solidFill>
                <a:schemeClr val="accent2">
                  <a:lumMod val="50000"/>
                </a:schemeClr>
              </a:solidFill>
              <a:latin typeface="ＭＳ Ｐ明朝" pitchFamily="18" charset="-128"/>
              <a:ea typeface="ＭＳ Ｐ明朝" pitchFamily="18" charset="-128"/>
            </a:endParaRPr>
          </a:p>
        </p:txBody>
      </p:sp>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タイプ別認知率</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3A1A16C3-CCB7-459C-8E03-BC7E689C3AEF}" type="slidenum">
              <a:rPr lang="ja-JP" altLang="en-US"/>
              <a:pPr>
                <a:defRPr/>
              </a:pPr>
              <a:t>11</a:t>
            </a:fld>
            <a:endParaRPr lang="ja-JP" altLang="en-US" dirty="0"/>
          </a:p>
        </p:txBody>
      </p:sp>
      <p:sp>
        <p:nvSpPr>
          <p:cNvPr id="14" name="正方形/長方形 13"/>
          <p:cNvSpPr/>
          <p:nvPr/>
        </p:nvSpPr>
        <p:spPr>
          <a:xfrm>
            <a:off x="214312" y="1271042"/>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5" name="正方形/長方形 14"/>
          <p:cNvSpPr/>
          <p:nvPr/>
        </p:nvSpPr>
        <p:spPr>
          <a:xfrm>
            <a:off x="179512" y="278321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251520" y="1508770"/>
          <a:ext cx="3251200" cy="1200150"/>
        </p:xfrm>
        <a:graphic>
          <a:graphicData uri="http://schemas.openxmlformats.org/drawingml/2006/table">
            <a:tbl>
              <a:tblPr/>
              <a:tblGrid>
                <a:gridCol w="1193800"/>
                <a:gridCol w="685800"/>
                <a:gridCol w="685800"/>
                <a:gridCol w="685800"/>
              </a:tblGrid>
              <a:tr h="266700">
                <a:tc>
                  <a:txBody>
                    <a:bodyPr/>
                    <a:lstStyle/>
                    <a:p>
                      <a:pPr algn="l" fontAlgn="ctr"/>
                      <a:endParaRPr lang="ja-JP" altLang="en-US" sz="8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39.1%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37.9%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タイプ不明</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dirty="0">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179513" y="3068960"/>
          <a:ext cx="4104459" cy="3424303"/>
        </p:xfrm>
        <a:graphic>
          <a:graphicData uri="http://schemas.openxmlformats.org/drawingml/2006/table">
            <a:tbl>
              <a:tblPr/>
              <a:tblGrid>
                <a:gridCol w="456051"/>
                <a:gridCol w="456051"/>
                <a:gridCol w="456051"/>
                <a:gridCol w="456051"/>
                <a:gridCol w="456051"/>
                <a:gridCol w="456051"/>
                <a:gridCol w="456051"/>
                <a:gridCol w="456051"/>
                <a:gridCol w="456051"/>
              </a:tblGrid>
              <a:tr h="263407">
                <a:tc gridSpan="2">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dirty="0" smtClean="0">
                          <a:solidFill>
                            <a:srgbClr val="000000"/>
                          </a:solidFill>
                          <a:latin typeface="ＭＳ Ｐゴシック"/>
                        </a:rPr>
                        <a:t>タイプ</a:t>
                      </a:r>
                      <a:endParaRPr lang="en-US" altLang="ja-JP" sz="800" b="0" i="0" u="none" strike="noStrike" dirty="0" smtClean="0">
                        <a:solidFill>
                          <a:srgbClr val="000000"/>
                        </a:solidFill>
                        <a:latin typeface="ＭＳ Ｐゴシック"/>
                      </a:endParaRPr>
                    </a:p>
                    <a:p>
                      <a:pPr algn="ctr" fontAlgn="ctr"/>
                      <a:r>
                        <a:rPr lang="ja-JP" altLang="en-US" sz="800" b="0" i="0" u="none" strike="noStrike" dirty="0" smtClean="0">
                          <a:solidFill>
                            <a:srgbClr val="000000"/>
                          </a:solidFill>
                          <a:latin typeface="ＭＳ Ｐゴシック"/>
                        </a:rPr>
                        <a:t>不明</a:t>
                      </a:r>
                      <a:endParaRPr lang="ja-JP" altLang="en-US" sz="800" b="0" i="0" u="none" strike="noStrike" dirty="0">
                        <a:solidFill>
                          <a:srgbClr val="000000"/>
                        </a:solidFill>
                        <a:latin typeface="ＭＳ Ｐゴシック"/>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1704">
                <a:tc rowSpan="2" gridSpan="2">
                  <a:txBody>
                    <a:bodyPr/>
                    <a:lstStyle/>
                    <a:p>
                      <a:pPr algn="ctr" fontAlgn="ctr"/>
                      <a:r>
                        <a:rPr lang="ja-JP" altLang="en-US" sz="800" b="0" i="0" u="none" strike="noStrike" dirty="0">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dirty="0">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dirty="0">
                          <a:solidFill>
                            <a:srgbClr val="000000"/>
                          </a:solidFill>
                          <a:latin typeface="ＭＳ Ｐゴシック"/>
                        </a:rPr>
                        <a:t>74.8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dirty="0">
                          <a:solidFill>
                            <a:srgbClr val="000000"/>
                          </a:solidFill>
                          <a:latin typeface="ＭＳ Ｐゴシック"/>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グラフ 15"/>
          <p:cNvGraphicFramePr/>
          <p:nvPr/>
        </p:nvGraphicFramePr>
        <p:xfrm>
          <a:off x="4355976" y="1340768"/>
          <a:ext cx="4591050" cy="17240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427984" y="3068960"/>
          <a:ext cx="4600575" cy="3384376"/>
        </p:xfrm>
        <a:graphic>
          <a:graphicData uri="http://schemas.openxmlformats.org/drawingml/2006/chart">
            <c:chart xmlns:c="http://schemas.openxmlformats.org/drawingml/2006/chart" xmlns:r="http://schemas.openxmlformats.org/officeDocument/2006/relationships" r:id="rId4"/>
          </a:graphicData>
        </a:graphic>
      </p:graphicFrame>
      <p:sp>
        <p:nvSpPr>
          <p:cNvPr id="22" name="正方形/長方形 21"/>
          <p:cNvSpPr/>
          <p:nvPr/>
        </p:nvSpPr>
        <p:spPr>
          <a:xfrm>
            <a:off x="363589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［スパゲティ］</a:t>
            </a:r>
            <a:endParaRPr lang="en-US" altLang="ja-JP" sz="1400" dirty="0">
              <a:ea typeface="HGP創英角ｺﾞｼｯｸUB" pitchFamily="50" charset="-128"/>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タイプ別喫食経験</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3F932EF7-8660-4ED0-BF9D-1095CDD84768}" type="slidenum">
              <a:rPr lang="ja-JP" altLang="en-US"/>
              <a:pPr>
                <a:defRPr/>
              </a:pPr>
              <a:t>12</a:t>
            </a:fld>
            <a:endParaRPr lang="ja-JP" altLang="en-US" dirty="0"/>
          </a:p>
        </p:txBody>
      </p:sp>
      <p:sp>
        <p:nvSpPr>
          <p:cNvPr id="14" name="正方形/長方形 13"/>
          <p:cNvSpPr/>
          <p:nvPr/>
        </p:nvSpPr>
        <p:spPr>
          <a:xfrm>
            <a:off x="214312" y="1282427"/>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5" name="正方形/長方形 14"/>
          <p:cNvSpPr/>
          <p:nvPr/>
        </p:nvSpPr>
        <p:spPr>
          <a:xfrm>
            <a:off x="179512" y="278321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1623070"/>
          <a:ext cx="3251200" cy="1085850"/>
        </p:xfrm>
        <a:graphic>
          <a:graphicData uri="http://schemas.openxmlformats.org/drawingml/2006/table">
            <a:tbl>
              <a:tblPr/>
              <a:tblGrid>
                <a:gridCol w="1193800"/>
                <a:gridCol w="685800"/>
                <a:gridCol w="685800"/>
                <a:gridCol w="685800"/>
              </a:tblGrid>
              <a:tr h="133350">
                <a:tc>
                  <a:txBody>
                    <a:bodyPr/>
                    <a:lstStyle/>
                    <a:p>
                      <a:pPr algn="ctr" fontAlgn="ctr"/>
                      <a:endParaRPr lang="ja-JP" altLang="en-US" sz="8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52400">
                <a:tc>
                  <a:txBody>
                    <a:bodyPr/>
                    <a:lstStyle/>
                    <a:p>
                      <a:pPr algn="ctr" fontAlgn="ctr"/>
                      <a:r>
                        <a:rPr lang="ja-JP" altLang="en-US" sz="800" b="1"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82.9%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76.3%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タイプ不明</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179513" y="3068960"/>
          <a:ext cx="4104459" cy="3311415"/>
        </p:xfrm>
        <a:graphic>
          <a:graphicData uri="http://schemas.openxmlformats.org/drawingml/2006/table">
            <a:tbl>
              <a:tblPr/>
              <a:tblGrid>
                <a:gridCol w="456051"/>
                <a:gridCol w="456051"/>
                <a:gridCol w="456051"/>
                <a:gridCol w="456051"/>
                <a:gridCol w="456051"/>
                <a:gridCol w="456051"/>
                <a:gridCol w="456051"/>
                <a:gridCol w="456051"/>
                <a:gridCol w="456051"/>
              </a:tblGrid>
              <a:tr h="131704">
                <a:tc gridSpan="2">
                  <a:txBody>
                    <a:bodyPr/>
                    <a:lstStyle/>
                    <a:p>
                      <a:pPr algn="ctr" fontAlgn="ctr"/>
                      <a:r>
                        <a:rPr lang="ja-JP" altLang="en-US" sz="800" b="1" i="0" u="none" strike="noStrike" dirty="0">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タイプ不明</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50519">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グラフ 15"/>
          <p:cNvGraphicFramePr/>
          <p:nvPr/>
        </p:nvGraphicFramePr>
        <p:xfrm>
          <a:off x="4427984" y="1052736"/>
          <a:ext cx="4591050" cy="19442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グラフ 16"/>
          <p:cNvGraphicFramePr/>
          <p:nvPr/>
        </p:nvGraphicFramePr>
        <p:xfrm>
          <a:off x="4355976" y="3068960"/>
          <a:ext cx="4600575" cy="3312368"/>
        </p:xfrm>
        <a:graphic>
          <a:graphicData uri="http://schemas.openxmlformats.org/drawingml/2006/chart">
            <c:chart xmlns:c="http://schemas.openxmlformats.org/drawingml/2006/chart" xmlns:r="http://schemas.openxmlformats.org/officeDocument/2006/relationships" r:id="rId4"/>
          </a:graphicData>
        </a:graphic>
      </p:graphicFrame>
      <p:sp>
        <p:nvSpPr>
          <p:cNvPr id="13" name="四角形吹き出し 12"/>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いずれのタイプも食べられている傾向にあり、即席麺以外は</a:t>
            </a:r>
            <a:r>
              <a:rPr lang="en-US" altLang="ja-JP" sz="1200" b="1" dirty="0" smtClean="0">
                <a:solidFill>
                  <a:schemeClr val="accent2">
                    <a:lumMod val="50000"/>
                  </a:schemeClr>
                </a:solidFill>
                <a:latin typeface="ＭＳ Ｐ明朝" pitchFamily="18" charset="-128"/>
                <a:ea typeface="ＭＳ Ｐ明朝" pitchFamily="18" charset="-128"/>
              </a:rPr>
              <a:t>7</a:t>
            </a:r>
            <a:r>
              <a:rPr lang="ja-JP" altLang="en-US" sz="1200" b="1" dirty="0" smtClean="0">
                <a:solidFill>
                  <a:schemeClr val="accent2">
                    <a:lumMod val="50000"/>
                  </a:schemeClr>
                </a:solidFill>
                <a:latin typeface="ＭＳ Ｐ明朝" pitchFamily="18" charset="-128"/>
                <a:ea typeface="ＭＳ Ｐ明朝" pitchFamily="18" charset="-128"/>
              </a:rPr>
              <a:t>割前後の人が食べている。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属性別でも同様で、即席麺のみ高齢層で低くなっている以外はどのタイプも相違点が少ない。</a:t>
            </a:r>
          </a:p>
        </p:txBody>
      </p:sp>
      <p:sp>
        <p:nvSpPr>
          <p:cNvPr id="19" name="正方形/長方形 18"/>
          <p:cNvSpPr/>
          <p:nvPr/>
        </p:nvSpPr>
        <p:spPr>
          <a:xfrm>
            <a:off x="363589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［うどん］</a:t>
            </a:r>
            <a:endParaRPr lang="en-US" altLang="ja-JP" sz="1400" dirty="0">
              <a:ea typeface="HGP創英角ｺﾞｼｯｸUB" pitchFamily="50" charset="-128"/>
            </a:endParaRPr>
          </a:p>
        </p:txBody>
      </p:sp>
      <p:sp>
        <p:nvSpPr>
          <p:cNvPr id="18" name="正方形/長方形 17"/>
          <p:cNvSpPr/>
          <p:nvPr/>
        </p:nvSpPr>
        <p:spPr>
          <a:xfrm>
            <a:off x="107504" y="950531"/>
            <a:ext cx="4572000" cy="246221"/>
          </a:xfrm>
          <a:prstGeom prst="rect">
            <a:avLst/>
          </a:prstGeom>
        </p:spPr>
        <p:txBody>
          <a:bodyPr>
            <a:spAutoFit/>
          </a:bodyPr>
          <a:lstStyle/>
          <a:p>
            <a:r>
              <a:rPr lang="en-US" altLang="ja-JP" sz="1000" b="1" dirty="0" smtClean="0"/>
              <a:t>【</a:t>
            </a:r>
            <a:r>
              <a:rPr lang="ja-JP" altLang="en-US" sz="1000" b="1" dirty="0" smtClean="0"/>
              <a:t>Ｑ</a:t>
            </a:r>
            <a:r>
              <a:rPr lang="en-US" altLang="ja-JP" sz="1000" b="1" dirty="0" smtClean="0"/>
              <a:t>】</a:t>
            </a:r>
            <a:r>
              <a:rPr lang="ja-JP" altLang="en-US" sz="1000" b="1" dirty="0" smtClean="0"/>
              <a:t>以下の麺類について、「食べたことがあるタイプ」を全てチェックしてください。</a:t>
            </a:r>
            <a:endParaRPr lang="ja-JP" altLang="en-US" sz="1000" b="1"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タイプ別喫食経験</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B53F7B76-DE3D-445B-906E-9B48482411D6}" type="slidenum">
              <a:rPr lang="ja-JP" altLang="en-US"/>
              <a:pPr>
                <a:defRPr/>
              </a:pPr>
              <a:t>13</a:t>
            </a:fld>
            <a:endParaRPr lang="ja-JP" altLang="en-US" dirty="0"/>
          </a:p>
        </p:txBody>
      </p:sp>
      <p:sp>
        <p:nvSpPr>
          <p:cNvPr id="14" name="正方形/長方形 13"/>
          <p:cNvSpPr/>
          <p:nvPr/>
        </p:nvSpPr>
        <p:spPr>
          <a:xfrm>
            <a:off x="214312" y="130375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5" name="正方形/長方形 14"/>
          <p:cNvSpPr/>
          <p:nvPr/>
        </p:nvSpPr>
        <p:spPr>
          <a:xfrm>
            <a:off x="179512" y="278321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1644402"/>
          <a:ext cx="3251200" cy="1066800"/>
        </p:xfrm>
        <a:graphic>
          <a:graphicData uri="http://schemas.openxmlformats.org/drawingml/2006/table">
            <a:tbl>
              <a:tblPr/>
              <a:tblGrid>
                <a:gridCol w="1193800"/>
                <a:gridCol w="685800"/>
                <a:gridCol w="685800"/>
                <a:gridCol w="685800"/>
              </a:tblGrid>
              <a:tr h="133350">
                <a:tc>
                  <a:txBody>
                    <a:bodyPr/>
                    <a:lstStyle/>
                    <a:p>
                      <a:pPr algn="ctr" fontAlgn="ctr"/>
                      <a:endParaRPr lang="ja-JP" altLang="en-US" sz="8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76.4%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66.4%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33.9%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67.0%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タイプ不明</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179513" y="3068960"/>
          <a:ext cx="4104459" cy="3292600"/>
        </p:xfrm>
        <a:graphic>
          <a:graphicData uri="http://schemas.openxmlformats.org/drawingml/2006/table">
            <a:tbl>
              <a:tblPr/>
              <a:tblGrid>
                <a:gridCol w="456051"/>
                <a:gridCol w="456051"/>
                <a:gridCol w="456051"/>
                <a:gridCol w="456051"/>
                <a:gridCol w="456051"/>
                <a:gridCol w="456051"/>
                <a:gridCol w="456051"/>
                <a:gridCol w="456051"/>
                <a:gridCol w="456051"/>
              </a:tblGrid>
              <a:tr h="131704">
                <a:tc gridSpan="2">
                  <a:txBody>
                    <a:bodyPr/>
                    <a:lstStyle/>
                    <a:p>
                      <a:pPr algn="ctr" fontAlgn="ctr"/>
                      <a:r>
                        <a:rPr lang="ja-JP" altLang="en-US" sz="8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タイプ不明</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1704">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グラフ 15"/>
          <p:cNvGraphicFramePr/>
          <p:nvPr/>
        </p:nvGraphicFramePr>
        <p:xfrm>
          <a:off x="4355976" y="1052736"/>
          <a:ext cx="4591050" cy="2016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グラフ 16"/>
          <p:cNvGraphicFramePr/>
          <p:nvPr/>
        </p:nvGraphicFramePr>
        <p:xfrm>
          <a:off x="4427984" y="3140968"/>
          <a:ext cx="4600575" cy="3240360"/>
        </p:xfrm>
        <a:graphic>
          <a:graphicData uri="http://schemas.openxmlformats.org/drawingml/2006/chart">
            <c:chart xmlns:c="http://schemas.openxmlformats.org/drawingml/2006/chart" xmlns:r="http://schemas.openxmlformats.org/officeDocument/2006/relationships" r:id="rId4"/>
          </a:graphicData>
        </a:graphic>
      </p:graphicFrame>
      <p:sp>
        <p:nvSpPr>
          <p:cNvPr id="13" name="四角形吹き出し 12"/>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認知度と同様、喫食経験でも冷凍</a:t>
            </a:r>
            <a:r>
              <a:rPr lang="ja-JP" altLang="en-US" sz="1200" b="1" dirty="0" err="1" smtClean="0">
                <a:solidFill>
                  <a:schemeClr val="accent2">
                    <a:lumMod val="50000"/>
                  </a:schemeClr>
                </a:solidFill>
                <a:latin typeface="ＭＳ Ｐ明朝" pitchFamily="18" charset="-128"/>
                <a:ea typeface="ＭＳ Ｐ明朝" pitchFamily="18" charset="-128"/>
              </a:rPr>
              <a:t>めんは</a:t>
            </a:r>
            <a:r>
              <a:rPr lang="ja-JP" altLang="en-US" sz="1200" b="1" dirty="0" smtClean="0">
                <a:solidFill>
                  <a:schemeClr val="accent2">
                    <a:lumMod val="50000"/>
                  </a:schemeClr>
                </a:solidFill>
                <a:latin typeface="ＭＳ Ｐ明朝" pitchFamily="18" charset="-128"/>
                <a:ea typeface="ＭＳ Ｐ明朝" pitchFamily="18" charset="-128"/>
              </a:rPr>
              <a:t>最も低い結果となっている。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属性別でも他のタイプと比べていずれも低く、</a:t>
            </a:r>
            <a:r>
              <a:rPr lang="en-US" altLang="ja-JP" sz="1200" b="1" dirty="0" smtClean="0">
                <a:solidFill>
                  <a:schemeClr val="accent2">
                    <a:lumMod val="50000"/>
                  </a:schemeClr>
                </a:solidFill>
                <a:latin typeface="ＭＳ Ｐ明朝" pitchFamily="18" charset="-128"/>
                <a:ea typeface="ＭＳ Ｐ明朝" pitchFamily="18" charset="-128"/>
              </a:rPr>
              <a:t>40</a:t>
            </a:r>
            <a:r>
              <a:rPr lang="ja-JP" altLang="en-US" sz="1200" b="1" dirty="0" smtClean="0">
                <a:solidFill>
                  <a:schemeClr val="accent2">
                    <a:lumMod val="50000"/>
                  </a:schemeClr>
                </a:solidFill>
                <a:latin typeface="ＭＳ Ｐ明朝" pitchFamily="18" charset="-128"/>
                <a:ea typeface="ＭＳ Ｐ明朝" pitchFamily="18" charset="-128"/>
              </a:rPr>
              <a:t>代以外は</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割を切る経験率となっている。</a:t>
            </a:r>
          </a:p>
        </p:txBody>
      </p:sp>
      <p:sp>
        <p:nvSpPr>
          <p:cNvPr id="19" name="正方形/長方形 18"/>
          <p:cNvSpPr/>
          <p:nvPr/>
        </p:nvSpPr>
        <p:spPr>
          <a:xfrm>
            <a:off x="363589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［そば］</a:t>
            </a:r>
            <a:endParaRPr lang="en-US" altLang="ja-JP" sz="1400" dirty="0">
              <a:ea typeface="HGP創英角ｺﾞｼｯｸUB" pitchFamily="50" charset="-128"/>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タイプ別喫食経験</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6FA46CCB-8C50-47D4-A064-05A6455AB76B}" type="slidenum">
              <a:rPr lang="ja-JP" altLang="en-US"/>
              <a:pPr>
                <a:defRPr/>
              </a:pPr>
              <a:t>14</a:t>
            </a:fld>
            <a:endParaRPr lang="ja-JP" altLang="en-US" dirty="0"/>
          </a:p>
        </p:txBody>
      </p:sp>
      <p:sp>
        <p:nvSpPr>
          <p:cNvPr id="14" name="正方形/長方形 13"/>
          <p:cNvSpPr/>
          <p:nvPr/>
        </p:nvSpPr>
        <p:spPr>
          <a:xfrm>
            <a:off x="214312" y="122946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5" name="正方形/長方形 14"/>
          <p:cNvSpPr/>
          <p:nvPr/>
        </p:nvSpPr>
        <p:spPr>
          <a:xfrm>
            <a:off x="179512" y="2761531"/>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1570112"/>
          <a:ext cx="3251200" cy="1066800"/>
        </p:xfrm>
        <a:graphic>
          <a:graphicData uri="http://schemas.openxmlformats.org/drawingml/2006/table">
            <a:tbl>
              <a:tblPr/>
              <a:tblGrid>
                <a:gridCol w="1193800"/>
                <a:gridCol w="685800"/>
                <a:gridCol w="685800"/>
                <a:gridCol w="685800"/>
              </a:tblGrid>
              <a:tr h="133350">
                <a:tc>
                  <a:txBody>
                    <a:bodyPr/>
                    <a:lstStyle/>
                    <a:p>
                      <a:pPr algn="ctr" fontAlgn="ctr"/>
                      <a:endParaRPr lang="ja-JP" altLang="en-US" sz="8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1"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54.9%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87.8%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タイプ不明</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179513" y="3068960"/>
          <a:ext cx="4104459" cy="3292600"/>
        </p:xfrm>
        <a:graphic>
          <a:graphicData uri="http://schemas.openxmlformats.org/drawingml/2006/table">
            <a:tbl>
              <a:tblPr/>
              <a:tblGrid>
                <a:gridCol w="456051"/>
                <a:gridCol w="456051"/>
                <a:gridCol w="456051"/>
                <a:gridCol w="456051"/>
                <a:gridCol w="456051"/>
                <a:gridCol w="456051"/>
                <a:gridCol w="456051"/>
                <a:gridCol w="456051"/>
                <a:gridCol w="456051"/>
              </a:tblGrid>
              <a:tr h="131704">
                <a:tc gridSpan="2">
                  <a:txBody>
                    <a:bodyPr/>
                    <a:lstStyle/>
                    <a:p>
                      <a:pPr algn="ctr" fontAlgn="ctr"/>
                      <a:r>
                        <a:rPr lang="ja-JP" altLang="en-US" sz="800" b="1"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タイプ不明</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1704">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グラフ 15"/>
          <p:cNvGraphicFramePr/>
          <p:nvPr/>
        </p:nvGraphicFramePr>
        <p:xfrm>
          <a:off x="4427984" y="1124744"/>
          <a:ext cx="4591050" cy="19442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グラフ 16"/>
          <p:cNvGraphicFramePr/>
          <p:nvPr/>
        </p:nvGraphicFramePr>
        <p:xfrm>
          <a:off x="4355976" y="3068960"/>
          <a:ext cx="4600575" cy="3312368"/>
        </p:xfrm>
        <a:graphic>
          <a:graphicData uri="http://schemas.openxmlformats.org/drawingml/2006/chart">
            <c:chart xmlns:c="http://schemas.openxmlformats.org/drawingml/2006/chart" xmlns:r="http://schemas.openxmlformats.org/officeDocument/2006/relationships" r:id="rId4"/>
          </a:graphicData>
        </a:graphic>
      </p:graphicFrame>
      <p:sp>
        <p:nvSpPr>
          <p:cNvPr id="13" name="四角形吹き出し 12"/>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認知度と同様、即席麺・</a:t>
            </a: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麺・乾麺が圧倒的なのに対して、ゆで麺と冷凍</a:t>
            </a:r>
            <a:r>
              <a:rPr lang="ja-JP" altLang="en-US" sz="1200" b="1" dirty="0" err="1" smtClean="0">
                <a:solidFill>
                  <a:schemeClr val="accent2">
                    <a:lumMod val="50000"/>
                  </a:schemeClr>
                </a:solidFill>
                <a:latin typeface="ＭＳ Ｐ明朝" pitchFamily="18" charset="-128"/>
                <a:ea typeface="ＭＳ Ｐ明朝" pitchFamily="18" charset="-128"/>
              </a:rPr>
              <a:t>めんの喫</a:t>
            </a:r>
            <a:r>
              <a:rPr lang="ja-JP" altLang="en-US" sz="1200" b="1" dirty="0" smtClean="0">
                <a:solidFill>
                  <a:schemeClr val="accent2">
                    <a:lumMod val="50000"/>
                  </a:schemeClr>
                </a:solidFill>
                <a:latin typeface="ＭＳ Ｐ明朝" pitchFamily="18" charset="-128"/>
                <a:ea typeface="ＭＳ Ｐ明朝" pitchFamily="18" charset="-128"/>
              </a:rPr>
              <a:t>食経験は低く、</a:t>
            </a:r>
            <a:r>
              <a:rPr lang="en-US" altLang="ja-JP" sz="1200" b="1" dirty="0" smtClean="0">
                <a:solidFill>
                  <a:schemeClr val="accent2">
                    <a:lumMod val="50000"/>
                  </a:schemeClr>
                </a:solidFill>
                <a:latin typeface="ＭＳ Ｐ明朝" pitchFamily="18" charset="-128"/>
                <a:ea typeface="ＭＳ Ｐ明朝" pitchFamily="18" charset="-128"/>
              </a:rPr>
              <a:t>4</a:t>
            </a:r>
            <a:r>
              <a:rPr lang="ja-JP" altLang="en-US" sz="1200" b="1" dirty="0" smtClean="0">
                <a:solidFill>
                  <a:schemeClr val="accent2">
                    <a:lumMod val="50000"/>
                  </a:schemeClr>
                </a:solidFill>
                <a:latin typeface="ＭＳ Ｐ明朝" pitchFamily="18" charset="-128"/>
                <a:ea typeface="ＭＳ Ｐ明朝" pitchFamily="18" charset="-128"/>
              </a:rPr>
              <a:t>割以下となっている。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属性別では冷凍</a:t>
            </a:r>
            <a:r>
              <a:rPr lang="ja-JP" altLang="en-US" sz="1200" b="1" dirty="0" err="1" smtClean="0">
                <a:solidFill>
                  <a:schemeClr val="accent2">
                    <a:lumMod val="50000"/>
                  </a:schemeClr>
                </a:solidFill>
                <a:latin typeface="ＭＳ Ｐ明朝" pitchFamily="18" charset="-128"/>
                <a:ea typeface="ＭＳ Ｐ明朝" pitchFamily="18" charset="-128"/>
              </a:rPr>
              <a:t>めんは</a:t>
            </a:r>
            <a:r>
              <a:rPr lang="ja-JP" altLang="en-US" sz="1200" b="1" dirty="0" smtClean="0">
                <a:solidFill>
                  <a:schemeClr val="accent2">
                    <a:lumMod val="50000"/>
                  </a:schemeClr>
                </a:solidFill>
                <a:latin typeface="ＭＳ Ｐ明朝" pitchFamily="18" charset="-128"/>
                <a:ea typeface="ＭＳ Ｐ明朝" pitchFamily="18" charset="-128"/>
              </a:rPr>
              <a:t>ゆで麺と反対傾向にあり、男女では女性、年齢では中年層で比較的高い。</a:t>
            </a:r>
          </a:p>
        </p:txBody>
      </p:sp>
      <p:sp>
        <p:nvSpPr>
          <p:cNvPr id="19" name="正方形/長方形 18"/>
          <p:cNvSpPr/>
          <p:nvPr/>
        </p:nvSpPr>
        <p:spPr>
          <a:xfrm>
            <a:off x="363589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［ラーメン］</a:t>
            </a:r>
            <a:endParaRPr lang="en-US" altLang="ja-JP" sz="1400" dirty="0">
              <a:ea typeface="HGP創英角ｺﾞｼｯｸUB" pitchFamily="50" charset="-128"/>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ea typeface="HGP創英角ｺﾞｼｯｸUB" pitchFamily="50" charset="-128"/>
              </a:rPr>
              <a:t>タイプ別喫食経験</a:t>
            </a:r>
            <a:endParaRPr lang="en-US" altLang="ja-JP" sz="2800" dirty="0">
              <a:ea typeface="HGP創英角ｺﾞｼｯｸUB" pitchFamily="50" charset="-128"/>
            </a:endParaRPr>
          </a:p>
        </p:txBody>
      </p:sp>
      <p:sp>
        <p:nvSpPr>
          <p:cNvPr id="10" name="スライド番号プレースホルダ 7"/>
          <p:cNvSpPr>
            <a:spLocks noGrp="1"/>
          </p:cNvSpPr>
          <p:nvPr>
            <p:ph type="sldNum" sz="quarter" idx="12"/>
          </p:nvPr>
        </p:nvSpPr>
        <p:spPr/>
        <p:txBody>
          <a:bodyPr/>
          <a:lstStyle/>
          <a:p>
            <a:pPr>
              <a:defRPr/>
            </a:pPr>
            <a:fld id="{35DA7E30-95AD-4229-97C8-C4BF5675AFAC}" type="slidenum">
              <a:rPr lang="ja-JP" altLang="en-US"/>
              <a:pPr>
                <a:defRPr/>
              </a:pPr>
              <a:t>15</a:t>
            </a:fld>
            <a:endParaRPr lang="ja-JP" altLang="en-US" dirty="0"/>
          </a:p>
        </p:txBody>
      </p:sp>
      <p:sp>
        <p:nvSpPr>
          <p:cNvPr id="14" name="正方形/長方形 13"/>
          <p:cNvSpPr/>
          <p:nvPr/>
        </p:nvSpPr>
        <p:spPr>
          <a:xfrm>
            <a:off x="214312" y="122946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5" name="正方形/長方形 14"/>
          <p:cNvSpPr/>
          <p:nvPr/>
        </p:nvSpPr>
        <p:spPr>
          <a:xfrm>
            <a:off x="179512" y="278321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1570112"/>
          <a:ext cx="3251200" cy="1066800"/>
        </p:xfrm>
        <a:graphic>
          <a:graphicData uri="http://schemas.openxmlformats.org/drawingml/2006/table">
            <a:tbl>
              <a:tblPr/>
              <a:tblGrid>
                <a:gridCol w="1193800"/>
                <a:gridCol w="685800"/>
                <a:gridCol w="685800"/>
                <a:gridCol w="685800"/>
              </a:tblGrid>
              <a:tr h="133350">
                <a:tc>
                  <a:txBody>
                    <a:bodyPr/>
                    <a:lstStyle/>
                    <a:p>
                      <a:pPr algn="ctr" fontAlgn="ctr"/>
                      <a:endParaRPr lang="ja-JP" altLang="en-US" sz="8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74.8%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33.8%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30.9%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42.1%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タイプ不明</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179513" y="3068960"/>
          <a:ext cx="4104459" cy="3292600"/>
        </p:xfrm>
        <a:graphic>
          <a:graphicData uri="http://schemas.openxmlformats.org/drawingml/2006/table">
            <a:tbl>
              <a:tblPr/>
              <a:tblGrid>
                <a:gridCol w="456051"/>
                <a:gridCol w="456051"/>
                <a:gridCol w="456051"/>
                <a:gridCol w="456051"/>
                <a:gridCol w="456051"/>
                <a:gridCol w="456051"/>
                <a:gridCol w="456051"/>
                <a:gridCol w="456051"/>
                <a:gridCol w="456051"/>
              </a:tblGrid>
              <a:tr h="131704">
                <a:tc gridSpan="2">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タイプ不明</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1704">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グラフ 15"/>
          <p:cNvGraphicFramePr/>
          <p:nvPr/>
        </p:nvGraphicFramePr>
        <p:xfrm>
          <a:off x="4283968" y="1052736"/>
          <a:ext cx="4591050" cy="17240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グラフ 16"/>
          <p:cNvGraphicFramePr/>
          <p:nvPr/>
        </p:nvGraphicFramePr>
        <p:xfrm>
          <a:off x="4283968" y="3068960"/>
          <a:ext cx="4600575" cy="3312368"/>
        </p:xfrm>
        <a:graphic>
          <a:graphicData uri="http://schemas.openxmlformats.org/drawingml/2006/chart">
            <c:chart xmlns:c="http://schemas.openxmlformats.org/drawingml/2006/chart" xmlns:r="http://schemas.openxmlformats.org/officeDocument/2006/relationships" r:id="rId4"/>
          </a:graphicData>
        </a:graphic>
      </p:graphicFrame>
      <p:sp>
        <p:nvSpPr>
          <p:cNvPr id="13" name="四角形吹き出し 12"/>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乾麺のみ</a:t>
            </a:r>
            <a:r>
              <a:rPr lang="en-US" altLang="ja-JP" sz="1200" b="1" dirty="0" smtClean="0">
                <a:solidFill>
                  <a:schemeClr val="accent2">
                    <a:lumMod val="50000"/>
                  </a:schemeClr>
                </a:solidFill>
                <a:latin typeface="ＭＳ Ｐ明朝" pitchFamily="18" charset="-128"/>
                <a:ea typeface="ＭＳ Ｐ明朝" pitchFamily="18" charset="-128"/>
              </a:rPr>
              <a:t>7</a:t>
            </a:r>
            <a:r>
              <a:rPr lang="ja-JP" altLang="en-US" sz="1200" b="1" dirty="0" smtClean="0">
                <a:solidFill>
                  <a:schemeClr val="accent2">
                    <a:lumMod val="50000"/>
                  </a:schemeClr>
                </a:solidFill>
                <a:latin typeface="ＭＳ Ｐ明朝" pitchFamily="18" charset="-128"/>
                <a:ea typeface="ＭＳ Ｐ明朝" pitchFamily="18" charset="-128"/>
              </a:rPr>
              <a:t>割以上、それ以外はいずれも</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割以下と低い喫食経験となっている。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麺と即席麺は女性と若年層の経験がやや高いが、冷凍</a:t>
            </a:r>
            <a:r>
              <a:rPr lang="ja-JP" altLang="en-US" sz="1200" b="1" dirty="0" err="1" smtClean="0">
                <a:solidFill>
                  <a:schemeClr val="accent2">
                    <a:lumMod val="50000"/>
                  </a:schemeClr>
                </a:solidFill>
                <a:latin typeface="ＭＳ Ｐ明朝" pitchFamily="18" charset="-128"/>
                <a:ea typeface="ＭＳ Ｐ明朝" pitchFamily="18" charset="-128"/>
              </a:rPr>
              <a:t>めんは</a:t>
            </a:r>
            <a:r>
              <a:rPr lang="ja-JP" altLang="en-US" sz="1200" b="1" dirty="0" smtClean="0">
                <a:solidFill>
                  <a:schemeClr val="accent2">
                    <a:lumMod val="50000"/>
                  </a:schemeClr>
                </a:solidFill>
                <a:latin typeface="ＭＳ Ｐ明朝" pitchFamily="18" charset="-128"/>
                <a:ea typeface="ＭＳ Ｐ明朝" pitchFamily="18" charset="-128"/>
              </a:rPr>
              <a:t>女性と</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a:t>
            </a:r>
            <a:r>
              <a:rPr lang="en-US" altLang="ja-JP" sz="1200" b="1" dirty="0" smtClean="0">
                <a:solidFill>
                  <a:schemeClr val="accent2">
                    <a:lumMod val="50000"/>
                  </a:schemeClr>
                </a:solidFill>
                <a:latin typeface="ＭＳ Ｐ明朝" pitchFamily="18" charset="-128"/>
                <a:ea typeface="ＭＳ Ｐ明朝" pitchFamily="18" charset="-128"/>
              </a:rPr>
              <a:t>40</a:t>
            </a:r>
            <a:r>
              <a:rPr lang="ja-JP" altLang="en-US" sz="1200" b="1" dirty="0" smtClean="0">
                <a:solidFill>
                  <a:schemeClr val="accent2">
                    <a:lumMod val="50000"/>
                  </a:schemeClr>
                </a:solidFill>
                <a:latin typeface="ＭＳ Ｐ明朝" pitchFamily="18" charset="-128"/>
                <a:ea typeface="ＭＳ Ｐ明朝" pitchFamily="18" charset="-128"/>
              </a:rPr>
              <a:t>代の経験が多少高くなっている。</a:t>
            </a:r>
          </a:p>
        </p:txBody>
      </p:sp>
      <p:sp>
        <p:nvSpPr>
          <p:cNvPr id="18" name="正方形/長方形 17"/>
          <p:cNvSpPr/>
          <p:nvPr/>
        </p:nvSpPr>
        <p:spPr>
          <a:xfrm>
            <a:off x="363589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［スパゲティ］</a:t>
            </a:r>
            <a:endParaRPr lang="en-US" altLang="ja-JP" sz="1400" dirty="0">
              <a:ea typeface="HGP創英角ｺﾞｼｯｸUB" pitchFamily="50" charset="-128"/>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最頻喫食</a:t>
            </a:r>
            <a:r>
              <a:rPr lang="ja-JP" altLang="en-US" sz="2800" dirty="0" smtClean="0">
                <a:latin typeface="+mj-lt"/>
                <a:ea typeface="HGP創英角ｺﾞｼｯｸUB" pitchFamily="50" charset="-128"/>
                <a:cs typeface="+mj-cs"/>
              </a:rPr>
              <a:t>タイプ</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3AC48BF3-7739-4FC3-9D23-211816CC61B4}" type="slidenum">
              <a:rPr lang="ja-JP" altLang="en-US"/>
              <a:pPr>
                <a:defRPr/>
              </a:pPr>
              <a:t>16</a:t>
            </a:fld>
            <a:endParaRPr lang="ja-JP" altLang="en-US" dirty="0"/>
          </a:p>
        </p:txBody>
      </p:sp>
      <p:sp>
        <p:nvSpPr>
          <p:cNvPr id="15" name="正方形/長方形 14"/>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8321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7" name="表 16"/>
          <p:cNvGraphicFramePr>
            <a:graphicFrameLocks noGrp="1"/>
          </p:cNvGraphicFramePr>
          <p:nvPr/>
        </p:nvGraphicFramePr>
        <p:xfrm>
          <a:off x="179512" y="1642120"/>
          <a:ext cx="4176466" cy="1066800"/>
        </p:xfrm>
        <a:graphic>
          <a:graphicData uri="http://schemas.openxmlformats.org/drawingml/2006/table">
            <a:tbl>
              <a:tblPr/>
              <a:tblGrid>
                <a:gridCol w="596638"/>
                <a:gridCol w="596638"/>
                <a:gridCol w="596638"/>
                <a:gridCol w="596638"/>
                <a:gridCol w="596638"/>
                <a:gridCol w="596638"/>
                <a:gridCol w="596638"/>
              </a:tblGrid>
              <a:tr h="133350">
                <a:tc rowSpan="2">
                  <a:txBody>
                    <a:bodyPr/>
                    <a:lstStyle/>
                    <a:p>
                      <a:pPr algn="ctr" fontAlgn="ctr"/>
                      <a:r>
                        <a:rPr lang="ja-JP" altLang="en-US" sz="800" b="1" i="0" u="none" strike="noStrike" dirty="0">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ja-JP" altLang="en-US" sz="800" b="0" i="0" u="none" strike="noStrike">
                          <a:solidFill>
                            <a:srgbClr val="000000"/>
                          </a:solidFill>
                          <a:latin typeface="ＭＳ Ｐゴシック"/>
                        </a:rPr>
                        <a:t>最もよく食べる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9B8"/>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番目によく食べる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c hMerge="1">
                  <a:txBody>
                    <a:bodyPr/>
                    <a:lstStyle/>
                    <a:p>
                      <a:endParaRPr kumimoji="1" lang="ja-JP" altLang="en-US"/>
                    </a:p>
                  </a:txBody>
                  <a:tcPr/>
                </a:tc>
                <a:tc hMerge="1">
                  <a:txBody>
                    <a:bodyPr/>
                    <a:lstStyle/>
                    <a:p>
                      <a:endParaRPr kumimoji="1" lang="ja-JP" altLang="en-US"/>
                    </a:p>
                  </a:txBody>
                  <a:tcPr/>
                </a:tc>
              </a:tr>
              <a:tr h="133350">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16.9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30.6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17.4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19.5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10.9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gridSpan="4">
                  <a:txBody>
                    <a:bodyPr/>
                    <a:lstStyle/>
                    <a:p>
                      <a:pPr algn="ctr" fontAlgn="ctr"/>
                      <a:r>
                        <a:rPr lang="en-US" altLang="ja-JP" sz="800" b="0" i="0" u="none" strike="noStrike" dirty="0">
                          <a:solidFill>
                            <a:srgbClr val="000000"/>
                          </a:solidFill>
                          <a:latin typeface="ＭＳ Ｐゴシック"/>
                        </a:rPr>
                        <a:t>2</a:t>
                      </a:r>
                      <a:r>
                        <a:rPr lang="ja-JP" altLang="en-US" sz="800" b="0" i="0" u="none" strike="noStrike" dirty="0">
                          <a:solidFill>
                            <a:srgbClr val="000000"/>
                          </a:solidFill>
                          <a:latin typeface="ＭＳ Ｐゴシック"/>
                        </a:rPr>
                        <a:t>番目なし</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4427984" y="1052736"/>
          <a:ext cx="4591051" cy="27717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グラフ 18"/>
          <p:cNvGraphicFramePr/>
          <p:nvPr/>
        </p:nvGraphicFramePr>
        <p:xfrm>
          <a:off x="4355976" y="3789040"/>
          <a:ext cx="4600575" cy="275272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表 19"/>
          <p:cNvGraphicFramePr>
            <a:graphicFrameLocks noGrp="1"/>
          </p:cNvGraphicFramePr>
          <p:nvPr/>
        </p:nvGraphicFramePr>
        <p:xfrm>
          <a:off x="179512" y="3068960"/>
          <a:ext cx="4104456" cy="3585210"/>
        </p:xfrm>
        <a:graphic>
          <a:graphicData uri="http://schemas.openxmlformats.org/drawingml/2006/table">
            <a:tbl>
              <a:tblPr/>
              <a:tblGrid>
                <a:gridCol w="513057"/>
                <a:gridCol w="513057"/>
                <a:gridCol w="513057"/>
                <a:gridCol w="513057"/>
                <a:gridCol w="513057"/>
                <a:gridCol w="513057"/>
                <a:gridCol w="513057"/>
                <a:gridCol w="513057"/>
              </a:tblGrid>
              <a:tr h="304800">
                <a:tc gridSpan="2">
                  <a:txBody>
                    <a:bodyPr/>
                    <a:lstStyle/>
                    <a:p>
                      <a:pPr algn="ctr" fontAlgn="ctr"/>
                      <a:r>
                        <a:rPr lang="ja-JP" altLang="en-US" sz="800" b="1" i="0" u="none" strike="noStrike" dirty="0">
                          <a:solidFill>
                            <a:srgbClr val="000000"/>
                          </a:solidFill>
                          <a:latin typeface="ＭＳ Ｐゴシック"/>
                        </a:rPr>
                        <a:t>うどん</a:t>
                      </a:r>
                      <a:br>
                        <a:rPr lang="ja-JP" altLang="en-US" sz="800" b="1" i="0" u="none" strike="noStrike" dirty="0">
                          <a:solidFill>
                            <a:srgbClr val="000000"/>
                          </a:solidFill>
                          <a:latin typeface="ＭＳ Ｐゴシック"/>
                        </a:rPr>
                      </a:br>
                      <a:r>
                        <a:rPr lang="en-US" altLang="ja-JP" sz="800" b="0" i="0" u="none" strike="noStrike" dirty="0">
                          <a:solidFill>
                            <a:srgbClr val="000000"/>
                          </a:solidFill>
                          <a:latin typeface="ＭＳ Ｐゴシック"/>
                        </a:rPr>
                        <a:t>※</a:t>
                      </a:r>
                      <a:r>
                        <a:rPr lang="ja-JP" altLang="en-US" sz="800" b="0" i="0" u="none" strike="noStrike" dirty="0">
                          <a:solidFill>
                            <a:srgbClr val="000000"/>
                          </a:solidFill>
                          <a:latin typeface="ＭＳ Ｐゴシック"/>
                        </a:rPr>
                        <a:t>最もよく食べるタイプのみ</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5240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1221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607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364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うどんではゆで麺が最もよく食べられており、</a:t>
            </a: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麺と冷凍</a:t>
            </a:r>
            <a:r>
              <a:rPr lang="ja-JP" altLang="en-US" sz="1200" b="1" dirty="0" err="1" smtClean="0">
                <a:solidFill>
                  <a:schemeClr val="accent2">
                    <a:lumMod val="50000"/>
                  </a:schemeClr>
                </a:solidFill>
                <a:latin typeface="ＭＳ Ｐ明朝" pitchFamily="18" charset="-128"/>
                <a:ea typeface="ＭＳ Ｐ明朝" pitchFamily="18" charset="-128"/>
              </a:rPr>
              <a:t>めんが</a:t>
            </a:r>
            <a:r>
              <a:rPr lang="ja-JP" altLang="en-US" sz="1200" b="1" dirty="0" smtClean="0">
                <a:solidFill>
                  <a:schemeClr val="accent2">
                    <a:lumMod val="50000"/>
                  </a:schemeClr>
                </a:solidFill>
                <a:latin typeface="ＭＳ Ｐ明朝" pitchFamily="18" charset="-128"/>
                <a:ea typeface="ＭＳ Ｐ明朝" pitchFamily="18" charset="-128"/>
              </a:rPr>
              <a:t>それに次いでいる。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冷凍</a:t>
            </a:r>
            <a:r>
              <a:rPr lang="ja-JP" altLang="en-US" sz="1200" b="1" dirty="0" err="1" smtClean="0">
                <a:solidFill>
                  <a:schemeClr val="accent2">
                    <a:lumMod val="50000"/>
                  </a:schemeClr>
                </a:solidFill>
                <a:latin typeface="ＭＳ Ｐ明朝" pitchFamily="18" charset="-128"/>
                <a:ea typeface="ＭＳ Ｐ明朝" pitchFamily="18" charset="-128"/>
              </a:rPr>
              <a:t>めんは</a:t>
            </a:r>
            <a:r>
              <a:rPr lang="ja-JP" altLang="en-US" sz="1200" b="1" dirty="0" smtClean="0">
                <a:solidFill>
                  <a:schemeClr val="accent2">
                    <a:lumMod val="50000"/>
                  </a:schemeClr>
                </a:solidFill>
                <a:latin typeface="ＭＳ Ｐ明朝" pitchFamily="18" charset="-128"/>
                <a:ea typeface="ＭＳ Ｐ明朝" pitchFamily="18" charset="-128"/>
              </a:rPr>
              <a:t>エリアと性別ではゆで麺と近い傾向にあるが、年齢別では正反対の傾向が見られ、</a:t>
            </a:r>
            <a:r>
              <a:rPr lang="en-US" altLang="ja-JP" sz="1200" b="1" dirty="0" smtClean="0">
                <a:solidFill>
                  <a:schemeClr val="accent2">
                    <a:lumMod val="50000"/>
                  </a:schemeClr>
                </a:solidFill>
                <a:latin typeface="ＭＳ Ｐ明朝" pitchFamily="18" charset="-128"/>
                <a:ea typeface="ＭＳ Ｐ明朝" pitchFamily="18" charset="-128"/>
              </a:rPr>
              <a:t>40</a:t>
            </a:r>
            <a:r>
              <a:rPr lang="ja-JP" altLang="en-US" sz="1200" b="1" dirty="0" smtClean="0">
                <a:solidFill>
                  <a:schemeClr val="accent2">
                    <a:lumMod val="50000"/>
                  </a:schemeClr>
                </a:solidFill>
                <a:latin typeface="ＭＳ Ｐ明朝" pitchFamily="18" charset="-128"/>
                <a:ea typeface="ＭＳ Ｐ明朝" pitchFamily="18" charset="-128"/>
              </a:rPr>
              <a:t>代と高齢層で少ない。</a:t>
            </a:r>
          </a:p>
        </p:txBody>
      </p:sp>
      <p:sp>
        <p:nvSpPr>
          <p:cNvPr id="12" name="正方形/長方形 11"/>
          <p:cNvSpPr/>
          <p:nvPr/>
        </p:nvSpPr>
        <p:spPr>
          <a:xfrm>
            <a:off x="327585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［うどん］</a:t>
            </a:r>
            <a:endParaRPr lang="en-US" altLang="ja-JP" sz="1400" dirty="0">
              <a:ea typeface="HGP創英角ｺﾞｼｯｸUB" pitchFamily="50" charset="-128"/>
            </a:endParaRPr>
          </a:p>
        </p:txBody>
      </p:sp>
      <p:sp>
        <p:nvSpPr>
          <p:cNvPr id="13" name="正方形/長方形 12"/>
          <p:cNvSpPr/>
          <p:nvPr/>
        </p:nvSpPr>
        <p:spPr>
          <a:xfrm>
            <a:off x="2051720" y="1210072"/>
            <a:ext cx="2448272" cy="215444"/>
          </a:xfrm>
          <a:prstGeom prst="rect">
            <a:avLst/>
          </a:prstGeom>
        </p:spPr>
        <p:txBody>
          <a:bodyPr wrap="square">
            <a:spAutoFit/>
          </a:bodyPr>
          <a:lstStyle/>
          <a:p>
            <a:pPr>
              <a:defRPr/>
            </a:pPr>
            <a:r>
              <a:rPr lang="en-US" altLang="ja-JP" sz="800" dirty="0" smtClean="0">
                <a:solidFill>
                  <a:schemeClr val="accent2">
                    <a:lumMod val="50000"/>
                  </a:schemeClr>
                </a:solidFill>
                <a:latin typeface="ＭＳ Ｐ明朝" pitchFamily="18" charset="-128"/>
                <a:ea typeface="ＭＳ Ｐ明朝" pitchFamily="18" charset="-128"/>
              </a:rPr>
              <a:t>※2012</a:t>
            </a:r>
            <a:r>
              <a:rPr lang="ja-JP" altLang="en-US" sz="800" dirty="0" smtClean="0">
                <a:solidFill>
                  <a:schemeClr val="accent2">
                    <a:lumMod val="50000"/>
                  </a:schemeClr>
                </a:solidFill>
                <a:latin typeface="ＭＳ Ｐ明朝" pitchFamily="18" charset="-128"/>
                <a:ea typeface="ＭＳ Ｐ明朝" pitchFamily="18" charset="-128"/>
              </a:rPr>
              <a:t>年より「</a:t>
            </a:r>
            <a:r>
              <a:rPr lang="en-US" altLang="ja-JP" sz="800" dirty="0" smtClean="0">
                <a:solidFill>
                  <a:schemeClr val="accent2">
                    <a:lumMod val="50000"/>
                  </a:schemeClr>
                </a:solidFill>
                <a:latin typeface="ＭＳ Ｐ明朝" pitchFamily="18" charset="-128"/>
                <a:ea typeface="ＭＳ Ｐ明朝" pitchFamily="18" charset="-128"/>
              </a:rPr>
              <a:t>2</a:t>
            </a:r>
            <a:r>
              <a:rPr lang="ja-JP" altLang="en-US" sz="800" dirty="0" smtClean="0">
                <a:solidFill>
                  <a:schemeClr val="accent2">
                    <a:lumMod val="50000"/>
                  </a:schemeClr>
                </a:solidFill>
                <a:latin typeface="ＭＳ Ｐ明朝" pitchFamily="18" charset="-128"/>
                <a:ea typeface="ＭＳ Ｐ明朝" pitchFamily="18" charset="-128"/>
              </a:rPr>
              <a:t>番目はない」という選択肢を追加した</a:t>
            </a:r>
            <a:endParaRPr lang="en-US" altLang="ja-JP" sz="800" dirty="0" smtClean="0">
              <a:solidFill>
                <a:schemeClr val="accent2">
                  <a:lumMod val="50000"/>
                </a:schemeClr>
              </a:solidFill>
              <a:latin typeface="ＭＳ Ｐ明朝" pitchFamily="18" charset="-128"/>
              <a:ea typeface="ＭＳ Ｐ明朝" pitchFamily="18" charset="-128"/>
            </a:endParaRPr>
          </a:p>
        </p:txBody>
      </p:sp>
      <p:sp>
        <p:nvSpPr>
          <p:cNvPr id="14" name="正方形/長方形 13"/>
          <p:cNvSpPr/>
          <p:nvPr/>
        </p:nvSpPr>
        <p:spPr>
          <a:xfrm>
            <a:off x="0" y="980728"/>
            <a:ext cx="5724128" cy="400110"/>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【Q】</a:t>
            </a:r>
            <a:r>
              <a:rPr lang="ja-JP" altLang="en-US" sz="1000" b="1" dirty="0" smtClean="0">
                <a:latin typeface="メイリオ" pitchFamily="50" charset="-128"/>
                <a:ea typeface="メイリオ" pitchFamily="50" charset="-128"/>
                <a:cs typeface="メイリオ" pitchFamily="50" charset="-128"/>
              </a:rPr>
              <a:t>「最もよく食べているタイプ」「</a:t>
            </a:r>
            <a:r>
              <a:rPr lang="en-US" altLang="ja-JP" sz="1000" b="1" dirty="0" smtClean="0">
                <a:latin typeface="メイリオ" pitchFamily="50" charset="-128"/>
                <a:ea typeface="メイリオ" pitchFamily="50" charset="-128"/>
                <a:cs typeface="メイリオ" pitchFamily="50" charset="-128"/>
              </a:rPr>
              <a:t>2</a:t>
            </a:r>
            <a:r>
              <a:rPr lang="ja-JP" altLang="en-US" sz="1000" b="1" dirty="0" smtClean="0">
                <a:latin typeface="メイリオ" pitchFamily="50" charset="-128"/>
                <a:ea typeface="メイリオ" pitchFamily="50" charset="-128"/>
                <a:cs typeface="メイリオ" pitchFamily="50" charset="-128"/>
              </a:rPr>
              <a:t>番目によく食べているタイプ」について</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お答えください。</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4EB9840E-38E0-443A-A2B8-7E714B789864}" type="slidenum">
              <a:rPr lang="ja-JP" altLang="en-US"/>
              <a:pPr>
                <a:defRPr/>
              </a:pPr>
              <a:t>17</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最頻喫食</a:t>
            </a:r>
            <a:r>
              <a:rPr lang="ja-JP" altLang="en-US" sz="2800" dirty="0" smtClean="0">
                <a:latin typeface="+mj-lt"/>
                <a:ea typeface="HGP創英角ｺﾞｼｯｸUB" pitchFamily="50" charset="-128"/>
                <a:cs typeface="+mj-cs"/>
              </a:rPr>
              <a:t>タイプ</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22946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3" name="表 12"/>
          <p:cNvGraphicFramePr>
            <a:graphicFrameLocks noGrp="1"/>
          </p:cNvGraphicFramePr>
          <p:nvPr/>
        </p:nvGraphicFramePr>
        <p:xfrm>
          <a:off x="179512" y="3068960"/>
          <a:ext cx="4104456" cy="3566160"/>
        </p:xfrm>
        <a:graphic>
          <a:graphicData uri="http://schemas.openxmlformats.org/drawingml/2006/table">
            <a:tbl>
              <a:tblPr/>
              <a:tblGrid>
                <a:gridCol w="513057"/>
                <a:gridCol w="513057"/>
                <a:gridCol w="513057"/>
                <a:gridCol w="513057"/>
                <a:gridCol w="513057"/>
                <a:gridCol w="513057"/>
                <a:gridCol w="513057"/>
                <a:gridCol w="513057"/>
              </a:tblGrid>
              <a:tr h="304800">
                <a:tc gridSpan="2">
                  <a:txBody>
                    <a:bodyPr/>
                    <a:lstStyle/>
                    <a:p>
                      <a:pPr algn="ctr" fontAlgn="ctr"/>
                      <a:r>
                        <a:rPr lang="ja-JP" altLang="en-US" sz="800" b="1" i="0" u="none" strike="noStrike">
                          <a:solidFill>
                            <a:srgbClr val="000000"/>
                          </a:solidFill>
                          <a:latin typeface="ＭＳ Ｐゴシック"/>
                        </a:rPr>
                        <a:t>そば</a:t>
                      </a:r>
                      <a:r>
                        <a:rPr lang="ja-JP" altLang="en-US" sz="800" b="0" i="0" u="none" strike="noStrike">
                          <a:solidFill>
                            <a:srgbClr val="000000"/>
                          </a:solidFill>
                          <a:latin typeface="ＭＳ Ｐゴシック"/>
                        </a:rPr>
                        <a:t/>
                      </a:r>
                      <a:br>
                        <a:rPr lang="ja-JP" altLang="en-US" sz="800" b="0" i="0" u="none" strike="noStrike">
                          <a:solidFill>
                            <a:srgbClr val="000000"/>
                          </a:solidFill>
                          <a:latin typeface="ＭＳ Ｐゴシック"/>
                        </a:rPr>
                      </a:br>
                      <a:r>
                        <a:rPr lang="en-US" altLang="ja-JP" sz="800" b="0" i="0" u="none" strike="noStrike">
                          <a:solidFill>
                            <a:srgbClr val="000000"/>
                          </a:solidFill>
                          <a:latin typeface="ＭＳ Ｐゴシック"/>
                        </a:rPr>
                        <a:t>※</a:t>
                      </a:r>
                      <a:r>
                        <a:rPr lang="ja-JP" altLang="en-US" sz="800" b="0" i="0" u="none" strike="noStrike">
                          <a:solidFill>
                            <a:srgbClr val="000000"/>
                          </a:solidFill>
                          <a:latin typeface="ＭＳ Ｐゴシック"/>
                        </a:rPr>
                        <a:t>最もよく食べるタイプのみ</a:t>
                      </a:r>
                      <a:endParaRPr lang="ja-JP" altLang="en-US" sz="800" b="1"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1173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592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243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338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577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199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198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179512" y="1570112"/>
          <a:ext cx="4176466" cy="1066800"/>
        </p:xfrm>
        <a:graphic>
          <a:graphicData uri="http://schemas.openxmlformats.org/drawingml/2006/table">
            <a:tbl>
              <a:tblPr/>
              <a:tblGrid>
                <a:gridCol w="596638"/>
                <a:gridCol w="596638"/>
                <a:gridCol w="596638"/>
                <a:gridCol w="596638"/>
                <a:gridCol w="596638"/>
                <a:gridCol w="596638"/>
                <a:gridCol w="596638"/>
              </a:tblGrid>
              <a:tr h="133350">
                <a:tc rowSpan="2">
                  <a:txBody>
                    <a:bodyPr/>
                    <a:lstStyle/>
                    <a:p>
                      <a:pPr algn="ctr" fontAlgn="ctr"/>
                      <a:r>
                        <a:rPr lang="ja-JP" altLang="en-US" sz="8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ja-JP" altLang="en-US" sz="800" b="0" i="0" u="none" strike="noStrike">
                          <a:solidFill>
                            <a:srgbClr val="000000"/>
                          </a:solidFill>
                          <a:latin typeface="ＭＳ Ｐゴシック"/>
                        </a:rPr>
                        <a:t>最もよく食べる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9B8"/>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番目によく食べる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c hMerge="1">
                  <a:txBody>
                    <a:bodyPr/>
                    <a:lstStyle/>
                    <a:p>
                      <a:endParaRPr kumimoji="1" lang="ja-JP" altLang="en-US"/>
                    </a:p>
                  </a:txBody>
                  <a:tcPr/>
                </a:tc>
                <a:tc hMerge="1">
                  <a:txBody>
                    <a:bodyPr/>
                    <a:lstStyle/>
                    <a:p>
                      <a:endParaRPr kumimoji="1" lang="ja-JP" altLang="en-US"/>
                    </a:p>
                  </a:txBody>
                  <a:tcPr/>
                </a:tc>
              </a:tr>
              <a:tr h="133350">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38.4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24.8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gridSpan="4">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番目なし</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29.8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4427984" y="1052736"/>
          <a:ext cx="4591051" cy="27717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グラフ 18"/>
          <p:cNvGraphicFramePr/>
          <p:nvPr/>
        </p:nvGraphicFramePr>
        <p:xfrm>
          <a:off x="4427984" y="3717032"/>
          <a:ext cx="4600575" cy="2743200"/>
        </p:xfrm>
        <a:graphic>
          <a:graphicData uri="http://schemas.openxmlformats.org/drawingml/2006/chart">
            <c:chart xmlns:c="http://schemas.openxmlformats.org/drawingml/2006/chart" xmlns:r="http://schemas.openxmlformats.org/officeDocument/2006/relationships" r:id="rId4"/>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喫食経験では冷凍</a:t>
            </a:r>
            <a:r>
              <a:rPr lang="ja-JP" altLang="en-US" sz="1200" b="1" dirty="0" err="1" smtClean="0">
                <a:solidFill>
                  <a:schemeClr val="accent2">
                    <a:lumMod val="50000"/>
                  </a:schemeClr>
                </a:solidFill>
                <a:latin typeface="ＭＳ Ｐ明朝" pitchFamily="18" charset="-128"/>
                <a:ea typeface="ＭＳ Ｐ明朝" pitchFamily="18" charset="-128"/>
              </a:rPr>
              <a:t>めん以</a:t>
            </a:r>
            <a:r>
              <a:rPr lang="ja-JP" altLang="en-US" sz="1200" b="1" dirty="0" smtClean="0">
                <a:solidFill>
                  <a:schemeClr val="accent2">
                    <a:lumMod val="50000"/>
                  </a:schemeClr>
                </a:solidFill>
                <a:latin typeface="ＭＳ Ｐ明朝" pitchFamily="18" charset="-128"/>
                <a:ea typeface="ＭＳ Ｐ明朝" pitchFamily="18" charset="-128"/>
              </a:rPr>
              <a:t>外で大きな差はないそばだが、頻度が高いのは過去同様、乾麺が</a:t>
            </a:r>
            <a:r>
              <a:rPr lang="en-US" altLang="ja-JP" sz="1200" b="1" dirty="0" smtClean="0">
                <a:solidFill>
                  <a:schemeClr val="accent2">
                    <a:lumMod val="50000"/>
                  </a:schemeClr>
                </a:solidFill>
                <a:latin typeface="ＭＳ Ｐ明朝" pitchFamily="18" charset="-128"/>
                <a:ea typeface="ＭＳ Ｐ明朝" pitchFamily="18" charset="-128"/>
              </a:rPr>
              <a:t>4</a:t>
            </a:r>
            <a:r>
              <a:rPr lang="ja-JP" altLang="en-US" sz="1200" b="1" dirty="0" smtClean="0">
                <a:solidFill>
                  <a:schemeClr val="accent2">
                    <a:lumMod val="50000"/>
                  </a:schemeClr>
                </a:solidFill>
                <a:latin typeface="ＭＳ Ｐ明朝" pitchFamily="18" charset="-128"/>
                <a:ea typeface="ＭＳ Ｐ明朝" pitchFamily="18" charset="-128"/>
              </a:rPr>
              <a:t>割と高い。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冷凍</a:t>
            </a:r>
            <a:r>
              <a:rPr lang="ja-JP" altLang="en-US" sz="1200" b="1" dirty="0" err="1" smtClean="0">
                <a:solidFill>
                  <a:schemeClr val="accent2">
                    <a:lumMod val="50000"/>
                  </a:schemeClr>
                </a:solidFill>
                <a:latin typeface="ＭＳ Ｐ明朝" pitchFamily="18" charset="-128"/>
                <a:ea typeface="ＭＳ Ｐ明朝" pitchFamily="18" charset="-128"/>
              </a:rPr>
              <a:t>めんは</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％程度で、他のタイプと比較して属性による差がない。</a:t>
            </a:r>
          </a:p>
        </p:txBody>
      </p:sp>
      <p:sp>
        <p:nvSpPr>
          <p:cNvPr id="14" name="正方形/長方形 13"/>
          <p:cNvSpPr/>
          <p:nvPr/>
        </p:nvSpPr>
        <p:spPr>
          <a:xfrm>
            <a:off x="327585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［そば］</a:t>
            </a:r>
            <a:endParaRPr lang="en-US" altLang="ja-JP" sz="1400" dirty="0">
              <a:ea typeface="HGP創英角ｺﾞｼｯｸUB" pitchFamily="50" charset="-128"/>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F9FACB88-6D34-4695-A5B0-1FA3EE17AD37}" type="slidenum">
              <a:rPr lang="ja-JP" altLang="en-US"/>
              <a:pPr>
                <a:defRPr/>
              </a:pPr>
              <a:t>18</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最頻喫食</a:t>
            </a:r>
            <a:r>
              <a:rPr lang="ja-JP" altLang="en-US" sz="2800" dirty="0" smtClean="0">
                <a:latin typeface="+mj-lt"/>
                <a:ea typeface="HGP創英角ｺﾞｼｯｸUB" pitchFamily="50" charset="-128"/>
                <a:cs typeface="+mj-cs"/>
              </a:rPr>
              <a:t>タイプ</a:t>
            </a:r>
            <a:endParaRPr lang="en-US" altLang="ja-JP" sz="2800" dirty="0">
              <a:latin typeface="+mj-lt"/>
              <a:ea typeface="HGP創英角ｺﾞｼｯｸUB" pitchFamily="50" charset="-128"/>
              <a:cs typeface="+mj-cs"/>
            </a:endParaRPr>
          </a:p>
        </p:txBody>
      </p:sp>
      <p:sp>
        <p:nvSpPr>
          <p:cNvPr id="16" name="正方形/長方形 15"/>
          <p:cNvSpPr/>
          <p:nvPr/>
        </p:nvSpPr>
        <p:spPr>
          <a:xfrm>
            <a:off x="214312" y="122946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7" name="正方形/長方形 16"/>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76464" cy="3566160"/>
        </p:xfrm>
        <a:graphic>
          <a:graphicData uri="http://schemas.openxmlformats.org/drawingml/2006/table">
            <a:tbl>
              <a:tblPr/>
              <a:tblGrid>
                <a:gridCol w="522058"/>
                <a:gridCol w="522058"/>
                <a:gridCol w="522058"/>
                <a:gridCol w="522058"/>
                <a:gridCol w="522058"/>
                <a:gridCol w="522058"/>
                <a:gridCol w="522058"/>
                <a:gridCol w="522058"/>
              </a:tblGrid>
              <a:tr h="304800">
                <a:tc gridSpan="2">
                  <a:txBody>
                    <a:bodyPr/>
                    <a:lstStyle/>
                    <a:p>
                      <a:pPr algn="ctr" fontAlgn="ctr"/>
                      <a:r>
                        <a:rPr lang="ja-JP" altLang="en-US" sz="800" b="1" i="0" u="none" strike="noStrike">
                          <a:solidFill>
                            <a:srgbClr val="000000"/>
                          </a:solidFill>
                          <a:latin typeface="ＭＳ Ｐゴシック"/>
                        </a:rPr>
                        <a:t>ラーメン</a:t>
                      </a:r>
                      <a:r>
                        <a:rPr lang="ja-JP" altLang="en-US" sz="800" b="0" i="0" u="none" strike="noStrike">
                          <a:solidFill>
                            <a:srgbClr val="000000"/>
                          </a:solidFill>
                          <a:latin typeface="ＭＳ Ｐゴシック"/>
                        </a:rPr>
                        <a:t/>
                      </a:r>
                      <a:br>
                        <a:rPr lang="ja-JP" altLang="en-US" sz="800" b="0" i="0" u="none" strike="noStrike">
                          <a:solidFill>
                            <a:srgbClr val="000000"/>
                          </a:solidFill>
                          <a:latin typeface="ＭＳ Ｐゴシック"/>
                        </a:rPr>
                      </a:br>
                      <a:r>
                        <a:rPr lang="en-US" altLang="ja-JP" sz="800" b="0" i="0" u="none" strike="noStrike">
                          <a:solidFill>
                            <a:srgbClr val="000000"/>
                          </a:solidFill>
                          <a:latin typeface="ＭＳ Ｐゴシック"/>
                        </a:rPr>
                        <a:t>※</a:t>
                      </a:r>
                      <a:r>
                        <a:rPr lang="ja-JP" altLang="en-US" sz="800" b="0" i="0" u="none" strike="noStrike">
                          <a:solidFill>
                            <a:srgbClr val="000000"/>
                          </a:solidFill>
                          <a:latin typeface="ＭＳ Ｐゴシック"/>
                        </a:rPr>
                        <a:t>最もよく食べるタイプのみ</a:t>
                      </a:r>
                      <a:endParaRPr lang="ja-JP" altLang="en-US" sz="800" b="1"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246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597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199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179512" y="1570112"/>
          <a:ext cx="4104457" cy="1066800"/>
        </p:xfrm>
        <a:graphic>
          <a:graphicData uri="http://schemas.openxmlformats.org/drawingml/2006/table">
            <a:tbl>
              <a:tblPr/>
              <a:tblGrid>
                <a:gridCol w="586351"/>
                <a:gridCol w="586351"/>
                <a:gridCol w="586351"/>
                <a:gridCol w="586351"/>
                <a:gridCol w="586351"/>
                <a:gridCol w="586351"/>
                <a:gridCol w="586351"/>
              </a:tblGrid>
              <a:tr h="133350">
                <a:tc rowSpan="2">
                  <a:txBody>
                    <a:bodyPr/>
                    <a:lstStyle/>
                    <a:p>
                      <a:pPr algn="ctr" fontAlgn="ctr"/>
                      <a:r>
                        <a:rPr lang="ja-JP" altLang="en-US" sz="800" b="1" i="0" u="none" strike="noStrike">
                          <a:solidFill>
                            <a:srgbClr val="000000"/>
                          </a:solidFill>
                          <a:latin typeface="ＭＳ Ｐゴシック"/>
                        </a:rPr>
                        <a:t>ラーメン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ja-JP" altLang="en-US" sz="800" b="0" i="0" u="none" strike="noStrike">
                          <a:solidFill>
                            <a:srgbClr val="000000"/>
                          </a:solidFill>
                          <a:latin typeface="ＭＳ Ｐゴシック"/>
                        </a:rPr>
                        <a:t>最もよく食べる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9B8"/>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番目によく食べる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c hMerge="1">
                  <a:txBody>
                    <a:bodyPr/>
                    <a:lstStyle/>
                    <a:p>
                      <a:endParaRPr kumimoji="1" lang="ja-JP" altLang="en-US"/>
                    </a:p>
                  </a:txBody>
                  <a:tcPr/>
                </a:tc>
                <a:tc hMerge="1">
                  <a:txBody>
                    <a:bodyPr/>
                    <a:lstStyle/>
                    <a:p>
                      <a:endParaRPr kumimoji="1" lang="ja-JP" altLang="en-US"/>
                    </a:p>
                  </a:txBody>
                  <a:tcPr/>
                </a:tc>
              </a:tr>
              <a:tr h="133350">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28.3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50.9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gridSpan="4">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番目なし</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26.6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4" name="グラフ 13"/>
          <p:cNvGraphicFramePr/>
          <p:nvPr/>
        </p:nvGraphicFramePr>
        <p:xfrm>
          <a:off x="4427984" y="980728"/>
          <a:ext cx="4591051" cy="27717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427984" y="3717032"/>
          <a:ext cx="4600575" cy="2743200"/>
        </p:xfrm>
        <a:graphic>
          <a:graphicData uri="http://schemas.openxmlformats.org/drawingml/2006/chart">
            <c:chart xmlns:c="http://schemas.openxmlformats.org/drawingml/2006/chart" xmlns:r="http://schemas.openxmlformats.org/officeDocument/2006/relationships" r:id="rId4"/>
          </a:graphicData>
        </a:graphic>
      </p:graphicFrame>
      <p:sp>
        <p:nvSpPr>
          <p:cNvPr id="15" name="四角形吹き出し 14"/>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ラーメンもそばと同様、冷凍</a:t>
            </a:r>
            <a:r>
              <a:rPr lang="ja-JP" altLang="en-US" sz="1200" b="1" dirty="0" err="1" smtClean="0">
                <a:solidFill>
                  <a:schemeClr val="accent2">
                    <a:lumMod val="50000"/>
                  </a:schemeClr>
                </a:solidFill>
                <a:latin typeface="ＭＳ Ｐ明朝" pitchFamily="18" charset="-128"/>
                <a:ea typeface="ＭＳ Ｐ明朝" pitchFamily="18" charset="-128"/>
              </a:rPr>
              <a:t>めんの</a:t>
            </a:r>
            <a:r>
              <a:rPr lang="ja-JP" altLang="en-US" sz="1200" b="1" dirty="0" smtClean="0">
                <a:solidFill>
                  <a:schemeClr val="accent2">
                    <a:lumMod val="50000"/>
                  </a:schemeClr>
                </a:solidFill>
                <a:latin typeface="ＭＳ Ｐ明朝" pitchFamily="18" charset="-128"/>
                <a:ea typeface="ＭＳ Ｐ明朝" pitchFamily="18" charset="-128"/>
              </a:rPr>
              <a:t>占める割合は</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％に満たず、頻度では手軽な即席麺が半数近くを占めている。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属性による差が見られないのもそばの場合と同様である。</a:t>
            </a:r>
          </a:p>
        </p:txBody>
      </p:sp>
      <p:sp>
        <p:nvSpPr>
          <p:cNvPr id="19" name="正方形/長方形 18"/>
          <p:cNvSpPr/>
          <p:nvPr/>
        </p:nvSpPr>
        <p:spPr>
          <a:xfrm>
            <a:off x="327585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［ラーメン］</a:t>
            </a:r>
            <a:endParaRPr lang="en-US" altLang="ja-JP" sz="1400" dirty="0">
              <a:ea typeface="HGP創英角ｺﾞｼｯｸUB" pitchFamily="50" charset="-128"/>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26C6C1CD-CDFA-41B5-A0E9-BEFD10120957}" type="slidenum">
              <a:rPr lang="ja-JP" altLang="en-US"/>
              <a:pPr>
                <a:defRPr/>
              </a:pPr>
              <a:t>19</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最頻喫食</a:t>
            </a:r>
            <a:r>
              <a:rPr lang="ja-JP" altLang="en-US" sz="2800" dirty="0" smtClean="0">
                <a:latin typeface="+mj-lt"/>
                <a:ea typeface="HGP創英角ｺﾞｼｯｸUB" pitchFamily="50" charset="-128"/>
                <a:cs typeface="+mj-cs"/>
              </a:rPr>
              <a:t>タイプ</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22946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76464" cy="3566160"/>
        </p:xfrm>
        <a:graphic>
          <a:graphicData uri="http://schemas.openxmlformats.org/drawingml/2006/table">
            <a:tbl>
              <a:tblPr/>
              <a:tblGrid>
                <a:gridCol w="522058"/>
                <a:gridCol w="522058"/>
                <a:gridCol w="522058"/>
                <a:gridCol w="522058"/>
                <a:gridCol w="522058"/>
                <a:gridCol w="522058"/>
                <a:gridCol w="522058"/>
                <a:gridCol w="522058"/>
              </a:tblGrid>
              <a:tr h="304800">
                <a:tc gridSpan="2">
                  <a:txBody>
                    <a:bodyPr/>
                    <a:lstStyle/>
                    <a:p>
                      <a:pPr algn="ctr" fontAlgn="ctr"/>
                      <a:r>
                        <a:rPr lang="ja-JP" altLang="en-US" sz="800" b="1" i="0" u="none" strike="noStrike" dirty="0" smtClean="0">
                          <a:solidFill>
                            <a:srgbClr val="000000"/>
                          </a:solidFill>
                          <a:latin typeface="ＭＳ Ｐゴシック"/>
                        </a:rPr>
                        <a:t>スパゲティ</a:t>
                      </a:r>
                      <a:r>
                        <a:rPr lang="ja-JP" altLang="en-US" sz="800" b="0" i="0" u="none" strike="noStrike" dirty="0">
                          <a:solidFill>
                            <a:srgbClr val="000000"/>
                          </a:solidFill>
                          <a:latin typeface="ＭＳ Ｐゴシック"/>
                        </a:rPr>
                        <a:t/>
                      </a:r>
                      <a:br>
                        <a:rPr lang="ja-JP" altLang="en-US" sz="800" b="0" i="0" u="none" strike="noStrike" dirty="0">
                          <a:solidFill>
                            <a:srgbClr val="000000"/>
                          </a:solidFill>
                          <a:latin typeface="ＭＳ Ｐゴシック"/>
                        </a:rPr>
                      </a:br>
                      <a:r>
                        <a:rPr lang="en-US" altLang="ja-JP" sz="800" b="0" i="0" u="none" strike="noStrike" dirty="0">
                          <a:solidFill>
                            <a:srgbClr val="000000"/>
                          </a:solidFill>
                          <a:latin typeface="ＭＳ Ｐゴシック"/>
                        </a:rPr>
                        <a:t>※</a:t>
                      </a:r>
                      <a:r>
                        <a:rPr lang="ja-JP" altLang="en-US" sz="800" b="0" i="0" u="none" strike="noStrike" dirty="0">
                          <a:solidFill>
                            <a:srgbClr val="000000"/>
                          </a:solidFill>
                          <a:latin typeface="ＭＳ Ｐゴシック"/>
                        </a:rPr>
                        <a:t>最もよく食べるタイプのみ</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1142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539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603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193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184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179512" y="1570112"/>
          <a:ext cx="4176466" cy="1066800"/>
        </p:xfrm>
        <a:graphic>
          <a:graphicData uri="http://schemas.openxmlformats.org/drawingml/2006/table">
            <a:tbl>
              <a:tblPr/>
              <a:tblGrid>
                <a:gridCol w="596638"/>
                <a:gridCol w="596638"/>
                <a:gridCol w="596638"/>
                <a:gridCol w="596638"/>
                <a:gridCol w="596638"/>
                <a:gridCol w="596638"/>
                <a:gridCol w="596638"/>
              </a:tblGrid>
              <a:tr h="133350">
                <a:tc rowSpan="2">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ja-JP" altLang="en-US" sz="800" b="0" i="0" u="none" strike="noStrike">
                          <a:solidFill>
                            <a:srgbClr val="000000"/>
                          </a:solidFill>
                          <a:latin typeface="ＭＳ Ｐゴシック"/>
                        </a:rPr>
                        <a:t>最もよく食べる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9B8"/>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番目によく食べる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c hMerge="1">
                  <a:txBody>
                    <a:bodyPr/>
                    <a:lstStyle/>
                    <a:p>
                      <a:endParaRPr kumimoji="1" lang="ja-JP" altLang="en-US"/>
                    </a:p>
                  </a:txBody>
                  <a:tcPr/>
                </a:tc>
                <a:tc hMerge="1">
                  <a:txBody>
                    <a:bodyPr/>
                    <a:lstStyle/>
                    <a:p>
                      <a:endParaRPr kumimoji="1" lang="ja-JP" altLang="en-US"/>
                    </a:p>
                  </a:txBody>
                  <a:tcPr/>
                </a:tc>
              </a:tr>
              <a:tr h="133350">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gridSpan="4">
                  <a:txBody>
                    <a:bodyPr/>
                    <a:lstStyle/>
                    <a:p>
                      <a:pPr algn="ctr" fontAlgn="ctr"/>
                      <a:r>
                        <a:rPr lang="en-US" altLang="ja-JP" sz="800" b="0" i="0" u="none" strike="noStrike" dirty="0">
                          <a:solidFill>
                            <a:srgbClr val="000000"/>
                          </a:solidFill>
                          <a:latin typeface="ＭＳ Ｐゴシック"/>
                        </a:rPr>
                        <a:t>2</a:t>
                      </a:r>
                      <a:r>
                        <a:rPr lang="ja-JP" altLang="en-US" sz="800" b="0" i="0" u="none" strike="noStrike" dirty="0">
                          <a:solidFill>
                            <a:srgbClr val="000000"/>
                          </a:solidFill>
                          <a:latin typeface="ＭＳ Ｐゴシック"/>
                        </a:rPr>
                        <a:t>番目なし</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52.3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1052736"/>
          <a:ext cx="4591051" cy="27717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427984" y="3645024"/>
          <a:ext cx="4600575" cy="2762250"/>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スパゲティについては、認知でも圧倒的な乾麺が</a:t>
            </a:r>
            <a:r>
              <a:rPr lang="en-US" altLang="ja-JP" sz="1200" b="1" dirty="0" smtClean="0">
                <a:solidFill>
                  <a:schemeClr val="accent2">
                    <a:lumMod val="50000"/>
                  </a:schemeClr>
                </a:solidFill>
                <a:latin typeface="ＭＳ Ｐ明朝" pitchFamily="18" charset="-128"/>
                <a:ea typeface="ＭＳ Ｐ明朝" pitchFamily="18" charset="-128"/>
              </a:rPr>
              <a:t>8</a:t>
            </a:r>
            <a:r>
              <a:rPr lang="ja-JP" altLang="en-US" sz="1200" b="1" dirty="0" smtClean="0">
                <a:solidFill>
                  <a:schemeClr val="accent2">
                    <a:lumMod val="50000"/>
                  </a:schemeClr>
                </a:solidFill>
                <a:latin typeface="ＭＳ Ｐ明朝" pitchFamily="18" charset="-128"/>
                <a:ea typeface="ＭＳ Ｐ明朝" pitchFamily="18" charset="-128"/>
              </a:rPr>
              <a:t>割を占めており、他のタイプは</a:t>
            </a:r>
            <a:r>
              <a:rPr lang="en-US" altLang="ja-JP" sz="1200" b="1" dirty="0" smtClean="0">
                <a:solidFill>
                  <a:schemeClr val="accent2">
                    <a:lumMod val="50000"/>
                  </a:schemeClr>
                </a:solidFill>
                <a:latin typeface="ＭＳ Ｐ明朝" pitchFamily="18" charset="-128"/>
                <a:ea typeface="ＭＳ Ｐ明朝" pitchFamily="18" charset="-128"/>
              </a:rPr>
              <a:t>5</a:t>
            </a:r>
            <a:r>
              <a:rPr lang="ja-JP" altLang="en-US" sz="1200" b="1" dirty="0" smtClean="0">
                <a:solidFill>
                  <a:schemeClr val="accent2">
                    <a:lumMod val="50000"/>
                  </a:schemeClr>
                </a:solidFill>
                <a:latin typeface="ＭＳ Ｐ明朝" pitchFamily="18" charset="-128"/>
                <a:ea typeface="ＭＳ Ｐ明朝" pitchFamily="18" charset="-128"/>
              </a:rPr>
              <a:t>％前後でほとんど違わない。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冷凍</a:t>
            </a:r>
            <a:r>
              <a:rPr lang="ja-JP" altLang="en-US" sz="1200" b="1" dirty="0" err="1" smtClean="0">
                <a:solidFill>
                  <a:schemeClr val="accent2">
                    <a:lumMod val="50000"/>
                  </a:schemeClr>
                </a:solidFill>
                <a:latin typeface="ＭＳ Ｐ明朝" pitchFamily="18" charset="-128"/>
                <a:ea typeface="ＭＳ Ｐ明朝" pitchFamily="18" charset="-128"/>
              </a:rPr>
              <a:t>めんは</a:t>
            </a:r>
            <a:r>
              <a:rPr lang="ja-JP" altLang="en-US" sz="1200" b="1" dirty="0" smtClean="0">
                <a:solidFill>
                  <a:schemeClr val="accent2">
                    <a:lumMod val="50000"/>
                  </a:schemeClr>
                </a:solidFill>
                <a:latin typeface="ＭＳ Ｐ明朝" pitchFamily="18" charset="-128"/>
                <a:ea typeface="ＭＳ Ｐ明朝" pitchFamily="18" charset="-128"/>
              </a:rPr>
              <a:t>わずかな伸びがあるが、属性別の差は乾麺以外どのタイプもほとんど差がない。</a:t>
            </a:r>
          </a:p>
        </p:txBody>
      </p:sp>
      <p:sp>
        <p:nvSpPr>
          <p:cNvPr id="19" name="正方形/長方形 18"/>
          <p:cNvSpPr/>
          <p:nvPr/>
        </p:nvSpPr>
        <p:spPr>
          <a:xfrm>
            <a:off x="327585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［スパゲティ］</a:t>
            </a:r>
            <a:endParaRPr lang="en-US" altLang="ja-JP" sz="1400" dirty="0">
              <a:ea typeface="HGP創英角ｺﾞｼｯｸUB" pitchFamily="50" charset="-128"/>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直線コネクタ 14"/>
          <p:cNvCxnSpPr/>
          <p:nvPr/>
        </p:nvCxnSpPr>
        <p:spPr>
          <a:xfrm>
            <a:off x="285750" y="785813"/>
            <a:ext cx="7572375" cy="1587"/>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10" name="正方形/長方形 9"/>
          <p:cNvSpPr/>
          <p:nvPr/>
        </p:nvSpPr>
        <p:spPr>
          <a:xfrm>
            <a:off x="0" y="0"/>
            <a:ext cx="9144000" cy="68580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ja-JP" altLang="en-US" dirty="0">
                <a:solidFill>
                  <a:schemeClr val="tx1"/>
                </a:solidFill>
              </a:rPr>
              <a:t>　</a:t>
            </a:r>
          </a:p>
        </p:txBody>
      </p:sp>
      <p:sp>
        <p:nvSpPr>
          <p:cNvPr id="5" name="スライド番号プレースホルダ 7"/>
          <p:cNvSpPr>
            <a:spLocks noGrp="1"/>
          </p:cNvSpPr>
          <p:nvPr>
            <p:ph type="sldNum" sz="quarter" idx="12"/>
          </p:nvPr>
        </p:nvSpPr>
        <p:spPr/>
        <p:txBody>
          <a:bodyPr/>
          <a:lstStyle/>
          <a:p>
            <a:pPr>
              <a:defRPr/>
            </a:pPr>
            <a:fld id="{39EB6135-AC6F-430E-B615-7FB949B8D3B4}" type="slidenum">
              <a:rPr lang="ja-JP" altLang="en-US"/>
              <a:pPr>
                <a:defRPr/>
              </a:pPr>
              <a:t>2</a:t>
            </a:fld>
            <a:endParaRPr lang="ja-JP" altLang="en-US" dirty="0"/>
          </a:p>
        </p:txBody>
      </p:sp>
      <p:sp>
        <p:nvSpPr>
          <p:cNvPr id="6" name="Rectangle 14"/>
          <p:cNvSpPr txBox="1">
            <a:spLocks/>
          </p:cNvSpPr>
          <p:nvPr/>
        </p:nvSpPr>
        <p:spPr>
          <a:xfrm>
            <a:off x="285750" y="28575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目次</a:t>
            </a:r>
            <a:endParaRPr lang="en-US" altLang="ja-JP" sz="2800" dirty="0">
              <a:latin typeface="+mj-lt"/>
              <a:ea typeface="HGP創英角ｺﾞｼｯｸUB" pitchFamily="50" charset="-128"/>
              <a:cs typeface="+mj-cs"/>
            </a:endParaRPr>
          </a:p>
        </p:txBody>
      </p:sp>
      <p:sp>
        <p:nvSpPr>
          <p:cNvPr id="3078" name="テキスト ボックス 5"/>
          <p:cNvSpPr txBox="1">
            <a:spLocks noChangeArrowheads="1"/>
          </p:cNvSpPr>
          <p:nvPr/>
        </p:nvSpPr>
        <p:spPr bwMode="auto">
          <a:xfrm>
            <a:off x="395536" y="3573016"/>
            <a:ext cx="4057521" cy="2677656"/>
          </a:xfrm>
          <a:prstGeom prst="rect">
            <a:avLst/>
          </a:prstGeom>
          <a:noFill/>
          <a:ln w="9525">
            <a:noFill/>
            <a:miter lim="800000"/>
            <a:headEnd/>
            <a:tailEnd/>
          </a:ln>
        </p:spPr>
        <p:txBody>
          <a:bodyPr wrap="none">
            <a:spAutoFit/>
          </a:bodyPr>
          <a:lstStyle/>
          <a:p>
            <a:r>
              <a:rPr lang="ja-JP" altLang="en-US" sz="1200" dirty="0">
                <a:latin typeface="HGPｺﾞｼｯｸM" pitchFamily="50" charset="-128"/>
                <a:ea typeface="HGPｺﾞｼｯｸM" pitchFamily="50" charset="-128"/>
              </a:rPr>
              <a:t>一般</a:t>
            </a:r>
            <a:r>
              <a:rPr lang="ja-JP" altLang="en-US" sz="1200" dirty="0" smtClean="0">
                <a:latin typeface="HGPｺﾞｼｯｸM" pitchFamily="50" charset="-128"/>
                <a:ea typeface="HGPｺﾞｼｯｸM" pitchFamily="50" charset="-128"/>
              </a:rPr>
              <a:t>消費者</a:t>
            </a:r>
            <a:r>
              <a:rPr lang="en-US" altLang="ja-JP" sz="1200" dirty="0" smtClean="0">
                <a:latin typeface="HGPｺﾞｼｯｸM" pitchFamily="50" charset="-128"/>
                <a:ea typeface="HGPｺﾞｼｯｸM" pitchFamily="50" charset="-128"/>
              </a:rPr>
              <a:t>1200</a:t>
            </a:r>
            <a:r>
              <a:rPr lang="ja-JP" altLang="en-US" sz="1200" dirty="0">
                <a:latin typeface="HGPｺﾞｼｯｸM" pitchFamily="50" charset="-128"/>
                <a:ea typeface="HGPｺﾞｼｯｸM" pitchFamily="50" charset="-128"/>
              </a:rPr>
              <a:t>名対象</a:t>
            </a:r>
            <a:r>
              <a:rPr lang="ja-JP" altLang="en-US" sz="1200" dirty="0" smtClean="0">
                <a:latin typeface="HGPｺﾞｼｯｸM" pitchFamily="50" charset="-128"/>
                <a:ea typeface="HGPｺﾞｼｯｸM" pitchFamily="50" charset="-128"/>
              </a:rPr>
              <a:t>項目</a:t>
            </a:r>
            <a:endParaRPr lang="en-US" altLang="ja-JP" sz="1200" dirty="0" smtClean="0">
              <a:latin typeface="HGPｺﾞｼｯｸM" pitchFamily="50" charset="-128"/>
              <a:ea typeface="HGPｺﾞｼｯｸM" pitchFamily="50" charset="-128"/>
            </a:endParaRPr>
          </a:p>
          <a:p>
            <a:pPr lvl="1"/>
            <a:r>
              <a:rPr lang="ja-JP" altLang="en-US" sz="1200" dirty="0" smtClean="0">
                <a:latin typeface="HGPｺﾞｼｯｸM" pitchFamily="50" charset="-128"/>
                <a:ea typeface="HGPｺﾞｼｯｸM" pitchFamily="50" charset="-128"/>
              </a:rPr>
              <a:t>喫食頻度・・・・・・・・・・・・・・・・・・・・・・・・・・・・・・・・・</a:t>
            </a:r>
            <a:r>
              <a:rPr lang="en-US" altLang="ja-JP" sz="1200" dirty="0" smtClean="0">
                <a:latin typeface="HGPｺﾞｼｯｸM" pitchFamily="50" charset="-128"/>
                <a:ea typeface="HGPｺﾞｼｯｸM" pitchFamily="50" charset="-128"/>
              </a:rPr>
              <a:t>	</a:t>
            </a:r>
            <a:r>
              <a:rPr lang="ja-JP" altLang="en-US" sz="1200" dirty="0" smtClean="0">
                <a:latin typeface="HGPｺﾞｼｯｸM" pitchFamily="50" charset="-128"/>
                <a:ea typeface="HGPｺﾞｼｯｸM" pitchFamily="50" charset="-128"/>
              </a:rPr>
              <a:t>　</a:t>
            </a:r>
            <a:r>
              <a:rPr lang="en-US" altLang="ja-JP" sz="1200" dirty="0" smtClean="0">
                <a:latin typeface="HGPｺﾞｼｯｸM" pitchFamily="50" charset="-128"/>
                <a:ea typeface="HGPｺﾞｼｯｸM" pitchFamily="50" charset="-128"/>
              </a:rPr>
              <a:t>4</a:t>
            </a:r>
          </a:p>
          <a:p>
            <a:pPr lvl="1"/>
            <a:r>
              <a:rPr lang="ja-JP" altLang="en-US" sz="1200" dirty="0" smtClean="0">
                <a:latin typeface="HGPｺﾞｼｯｸM" pitchFamily="50" charset="-128"/>
                <a:ea typeface="HGPｺﾞｼｯｸM" pitchFamily="50" charset="-128"/>
              </a:rPr>
              <a:t>タイプ別</a:t>
            </a:r>
            <a:r>
              <a:rPr lang="ja-JP" altLang="en-US" sz="1200" dirty="0">
                <a:latin typeface="HGPｺﾞｼｯｸM" pitchFamily="50" charset="-128"/>
                <a:ea typeface="HGPｺﾞｼｯｸM" pitchFamily="50" charset="-128"/>
              </a:rPr>
              <a:t>認知率・・・・・・・・・・・・・・・・・・・・・</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a:t>
            </a:r>
            <a:r>
              <a:rPr lang="ja-JP" altLang="en-US" sz="1200" dirty="0" smtClean="0">
                <a:latin typeface="HGPｺﾞｼｯｸM" pitchFamily="50" charset="-128"/>
                <a:ea typeface="HGPｺﾞｼｯｸM" pitchFamily="50" charset="-128"/>
              </a:rPr>
              <a:t>　</a:t>
            </a:r>
            <a:r>
              <a:rPr lang="en-US" altLang="ja-JP" sz="1200" dirty="0" smtClean="0">
                <a:latin typeface="HGPｺﾞｼｯｸM" pitchFamily="50" charset="-128"/>
                <a:ea typeface="HGPｺﾞｼｯｸM" pitchFamily="50" charset="-128"/>
              </a:rPr>
              <a:t>8</a:t>
            </a:r>
            <a:endParaRPr lang="en-US" altLang="ja-JP" sz="1200" dirty="0">
              <a:latin typeface="HGPｺﾞｼｯｸM" pitchFamily="50" charset="-128"/>
              <a:ea typeface="HGPｺﾞｼｯｸM" pitchFamily="50" charset="-128"/>
            </a:endParaRPr>
          </a:p>
          <a:p>
            <a:pPr lvl="1"/>
            <a:r>
              <a:rPr lang="ja-JP" altLang="en-US" sz="1200" dirty="0" smtClean="0">
                <a:latin typeface="HGPｺﾞｼｯｸM" pitchFamily="50" charset="-128"/>
                <a:ea typeface="HGPｺﾞｼｯｸM" pitchFamily="50" charset="-128"/>
              </a:rPr>
              <a:t>タイプ別喫食</a:t>
            </a:r>
            <a:r>
              <a:rPr lang="ja-JP" altLang="en-US" sz="1200" dirty="0">
                <a:latin typeface="HGPｺﾞｼｯｸM" pitchFamily="50" charset="-128"/>
                <a:ea typeface="HGPｺﾞｼｯｸM" pitchFamily="50" charset="-128"/>
              </a:rPr>
              <a:t>経験率・・・・・・・・・・・・・・・・・</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12</a:t>
            </a:r>
            <a:endParaRPr lang="en-US" altLang="ja-JP" sz="1200" dirty="0">
              <a:latin typeface="HGPｺﾞｼｯｸM" pitchFamily="50" charset="-128"/>
              <a:ea typeface="HGPｺﾞｼｯｸM" pitchFamily="50" charset="-128"/>
            </a:endParaRPr>
          </a:p>
          <a:p>
            <a:pPr lvl="1"/>
            <a:r>
              <a:rPr lang="ja-JP" altLang="en-US" sz="1200" dirty="0">
                <a:latin typeface="HGPｺﾞｼｯｸM" pitchFamily="50" charset="-128"/>
                <a:ea typeface="HGPｺﾞｼｯｸM" pitchFamily="50" charset="-128"/>
              </a:rPr>
              <a:t>最頻喫食タイプ・・・・・・・・・・・・・・・・・・・・・・・・・・・</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16</a:t>
            </a:r>
            <a:endParaRPr lang="en-US" altLang="ja-JP" sz="1200" dirty="0">
              <a:latin typeface="HGPｺﾞｼｯｸM" pitchFamily="50" charset="-128"/>
              <a:ea typeface="HGPｺﾞｼｯｸM" pitchFamily="50" charset="-128"/>
            </a:endParaRPr>
          </a:p>
          <a:p>
            <a:pPr lvl="1"/>
            <a:r>
              <a:rPr lang="ja-JP" altLang="en-US" sz="1200" dirty="0" smtClean="0">
                <a:latin typeface="HGPｺﾞｼｯｸM" pitchFamily="50" charset="-128"/>
                <a:ea typeface="HGPｺﾞｼｯｸM" pitchFamily="50" charset="-128"/>
              </a:rPr>
              <a:t>冷凍</a:t>
            </a:r>
            <a:r>
              <a:rPr lang="ja-JP" altLang="en-US" sz="1200" dirty="0" err="1" smtClean="0">
                <a:latin typeface="HGPｺﾞｼｯｸM" pitchFamily="50" charset="-128"/>
                <a:ea typeface="HGPｺﾞｼｯｸM" pitchFamily="50" charset="-128"/>
              </a:rPr>
              <a:t>めん最頻喫</a:t>
            </a:r>
            <a:r>
              <a:rPr lang="ja-JP" altLang="en-US" sz="1200" dirty="0">
                <a:latin typeface="HGPｺﾞｼｯｸM" pitchFamily="50" charset="-128"/>
                <a:ea typeface="HGPｺﾞｼｯｸM" pitchFamily="50" charset="-128"/>
              </a:rPr>
              <a:t>食の理由・・・・・・・・・・・・・・・・</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20</a:t>
            </a:r>
            <a:endParaRPr lang="en-US" altLang="ja-JP" sz="1200" dirty="0">
              <a:latin typeface="HGPｺﾞｼｯｸM" pitchFamily="50" charset="-128"/>
              <a:ea typeface="HGPｺﾞｼｯｸM" pitchFamily="50" charset="-128"/>
            </a:endParaRPr>
          </a:p>
          <a:p>
            <a:pPr lvl="1"/>
            <a:r>
              <a:rPr lang="ja-JP" altLang="en-US" sz="1200" dirty="0">
                <a:latin typeface="HGPｺﾞｼｯｸM" pitchFamily="50" charset="-128"/>
                <a:ea typeface="HGPｺﾞｼｯｸM" pitchFamily="50" charset="-128"/>
              </a:rPr>
              <a:t>タイプ別選好度・・・・・・・・・・・・・・・・・・・・・・・・・・・</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21</a:t>
            </a:r>
            <a:endParaRPr lang="en-US" altLang="ja-JP" sz="1200" dirty="0">
              <a:latin typeface="HGPｺﾞｼｯｸM" pitchFamily="50" charset="-128"/>
              <a:ea typeface="HGPｺﾞｼｯｸM" pitchFamily="50" charset="-128"/>
            </a:endParaRPr>
          </a:p>
          <a:p>
            <a:pPr lvl="1"/>
            <a:r>
              <a:rPr lang="ja-JP" altLang="en-US" sz="1200" dirty="0">
                <a:latin typeface="HGPｺﾞｼｯｸM" pitchFamily="50" charset="-128"/>
                <a:ea typeface="HGPｺﾞｼｯｸM" pitchFamily="50" charset="-128"/>
              </a:rPr>
              <a:t>冷凍</a:t>
            </a:r>
            <a:r>
              <a:rPr lang="ja-JP" altLang="en-US" sz="1200" dirty="0" err="1">
                <a:latin typeface="HGPｺﾞｼｯｸM" pitchFamily="50" charset="-128"/>
                <a:ea typeface="HGPｺﾞｼｯｸM" pitchFamily="50" charset="-128"/>
              </a:rPr>
              <a:t>めん</a:t>
            </a:r>
            <a:r>
              <a:rPr lang="ja-JP" altLang="en-US" sz="1200" dirty="0">
                <a:latin typeface="HGPｺﾞｼｯｸM" pitchFamily="50" charset="-128"/>
                <a:ea typeface="HGPｺﾞｼｯｸM" pitchFamily="50" charset="-128"/>
              </a:rPr>
              <a:t>イメージ（良い点）・・・・・・・・・・・・・・・・・・</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25</a:t>
            </a:r>
          </a:p>
          <a:p>
            <a:pPr lvl="1"/>
            <a:r>
              <a:rPr lang="ja-JP" altLang="en-US" sz="1200" dirty="0" smtClean="0">
                <a:latin typeface="HGPｺﾞｼｯｸM" pitchFamily="50" charset="-128"/>
                <a:ea typeface="HGPｺﾞｼｯｸM" pitchFamily="50" charset="-128"/>
              </a:rPr>
              <a:t>冷凍</a:t>
            </a:r>
            <a:r>
              <a:rPr lang="ja-JP" altLang="en-US" sz="1200" dirty="0" err="1" smtClean="0">
                <a:latin typeface="HGPｺﾞｼｯｸM" pitchFamily="50" charset="-128"/>
                <a:ea typeface="HGPｺﾞｼｯｸM" pitchFamily="50" charset="-128"/>
              </a:rPr>
              <a:t>めん</a:t>
            </a:r>
            <a:r>
              <a:rPr lang="ja-JP" altLang="en-US" sz="1200" dirty="0" smtClean="0">
                <a:latin typeface="HGPｺﾞｼｯｸM" pitchFamily="50" charset="-128"/>
                <a:ea typeface="HGPｺﾞｼｯｸM" pitchFamily="50" charset="-128"/>
              </a:rPr>
              <a:t>イメージ（悪い点）・・・・・・・・・・・・・・・・・・・</a:t>
            </a:r>
            <a:r>
              <a:rPr lang="en-US" altLang="ja-JP" sz="1200" dirty="0" smtClean="0">
                <a:latin typeface="HGPｺﾞｼｯｸM" pitchFamily="50" charset="-128"/>
                <a:ea typeface="HGPｺﾞｼｯｸM" pitchFamily="50" charset="-128"/>
              </a:rPr>
              <a:t>	26</a:t>
            </a:r>
          </a:p>
          <a:p>
            <a:pPr lvl="1"/>
            <a:r>
              <a:rPr lang="ja-JP" altLang="en-US" sz="1200" dirty="0" smtClean="0">
                <a:latin typeface="HGPｺﾞｼｯｸM" pitchFamily="50" charset="-128"/>
                <a:ea typeface="HGPｺﾞｼｯｸM" pitchFamily="50" charset="-128"/>
              </a:rPr>
              <a:t>冷凍</a:t>
            </a:r>
            <a:r>
              <a:rPr lang="ja-JP" altLang="en-US" sz="1200" dirty="0" err="1">
                <a:latin typeface="HGPｺﾞｼｯｸM" pitchFamily="50" charset="-128"/>
                <a:ea typeface="HGPｺﾞｼｯｸM" pitchFamily="50" charset="-128"/>
              </a:rPr>
              <a:t>めんの</a:t>
            </a:r>
            <a:r>
              <a:rPr lang="ja-JP" altLang="en-US" sz="1200" dirty="0">
                <a:latin typeface="HGPｺﾞｼｯｸM" pitchFamily="50" charset="-128"/>
                <a:ea typeface="HGPｺﾞｼｯｸM" pitchFamily="50" charset="-128"/>
              </a:rPr>
              <a:t>特長別魅力度・・・・・・・・・・・・・・・・・・</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27</a:t>
            </a:r>
            <a:endParaRPr lang="en-US" altLang="ja-JP" sz="1200" dirty="0">
              <a:latin typeface="HGPｺﾞｼｯｸM" pitchFamily="50" charset="-128"/>
              <a:ea typeface="HGPｺﾞｼｯｸM" pitchFamily="50" charset="-128"/>
            </a:endParaRPr>
          </a:p>
          <a:p>
            <a:pPr lvl="1"/>
            <a:r>
              <a:rPr lang="ja-JP" altLang="en-US" sz="1200" dirty="0">
                <a:latin typeface="HGPｺﾞｼｯｸM" pitchFamily="50" charset="-128"/>
                <a:ea typeface="HGPｺﾞｼｯｸM" pitchFamily="50" charset="-128"/>
              </a:rPr>
              <a:t>冷凍</a:t>
            </a:r>
            <a:r>
              <a:rPr lang="ja-JP" altLang="en-US" sz="1200" dirty="0" err="1">
                <a:latin typeface="HGPｺﾞｼｯｸM" pitchFamily="50" charset="-128"/>
                <a:ea typeface="HGPｺﾞｼｯｸM" pitchFamily="50" charset="-128"/>
              </a:rPr>
              <a:t>めんの</a:t>
            </a:r>
            <a:r>
              <a:rPr lang="ja-JP" altLang="en-US" sz="1200" dirty="0">
                <a:latin typeface="HGPｺﾞｼｯｸM" pitchFamily="50" charset="-128"/>
                <a:ea typeface="HGPｺﾞｼｯｸM" pitchFamily="50" charset="-128"/>
              </a:rPr>
              <a:t>特長理解後の魅力度変化・・・・・・・・</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32</a:t>
            </a:r>
            <a:endParaRPr lang="en-US" altLang="ja-JP" sz="1200" dirty="0">
              <a:latin typeface="HGPｺﾞｼｯｸM" pitchFamily="50" charset="-128"/>
              <a:ea typeface="HGPｺﾞｼｯｸM" pitchFamily="50" charset="-128"/>
            </a:endParaRPr>
          </a:p>
          <a:p>
            <a:pPr lvl="1"/>
            <a:r>
              <a:rPr lang="en-US" altLang="ja-JP" sz="1200" dirty="0" smtClean="0">
                <a:latin typeface="HGPｺﾞｼｯｸM" pitchFamily="50" charset="-128"/>
                <a:ea typeface="HGPｺﾞｼｯｸM" pitchFamily="50" charset="-128"/>
              </a:rPr>
              <a:t>RMK</a:t>
            </a:r>
            <a:r>
              <a:rPr lang="ja-JP" altLang="en-US" sz="1200" dirty="0" smtClean="0">
                <a:latin typeface="HGPｺﾞｼｯｸM" pitchFamily="50" charset="-128"/>
                <a:ea typeface="HGPｺﾞｼｯｸM" pitchFamily="50" charset="-128"/>
              </a:rPr>
              <a:t>マーク</a:t>
            </a:r>
            <a:r>
              <a:rPr lang="ja-JP" altLang="en-US" sz="1200" dirty="0">
                <a:latin typeface="HGPｺﾞｼｯｸM" pitchFamily="50" charset="-128"/>
                <a:ea typeface="HGPｺﾞｼｯｸM" pitchFamily="50" charset="-128"/>
              </a:rPr>
              <a:t>の認知率・・・・・・・・・・・・・・・・・・・・・</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33</a:t>
            </a:r>
            <a:endParaRPr lang="en-US" altLang="ja-JP" sz="1200" dirty="0">
              <a:latin typeface="HGPｺﾞｼｯｸM" pitchFamily="50" charset="-128"/>
              <a:ea typeface="HGPｺﾞｼｯｸM" pitchFamily="50" charset="-128"/>
            </a:endParaRPr>
          </a:p>
          <a:p>
            <a:pPr lvl="1"/>
            <a:r>
              <a:rPr lang="en-US" altLang="ja-JP" sz="1200" dirty="0" smtClean="0">
                <a:latin typeface="HGPｺﾞｼｯｸM" pitchFamily="50" charset="-128"/>
                <a:ea typeface="HGPｺﾞｼｯｸM" pitchFamily="50" charset="-128"/>
              </a:rPr>
              <a:t>RMK</a:t>
            </a:r>
            <a:r>
              <a:rPr lang="ja-JP" altLang="en-US" sz="1200" dirty="0" smtClean="0">
                <a:latin typeface="HGPｺﾞｼｯｸM" pitchFamily="50" charset="-128"/>
                <a:ea typeface="HGPｺﾞｼｯｸM" pitchFamily="50" charset="-128"/>
              </a:rPr>
              <a:t>マーク</a:t>
            </a:r>
            <a:r>
              <a:rPr lang="ja-JP" altLang="en-US" sz="1200" dirty="0">
                <a:latin typeface="HGPｺﾞｼｯｸM" pitchFamily="50" charset="-128"/>
                <a:ea typeface="HGPｺﾞｼｯｸM" pitchFamily="50" charset="-128"/>
              </a:rPr>
              <a:t>認識後の影響度・・・・・・・・・・・・・・・</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34</a:t>
            </a:r>
            <a:endParaRPr lang="en-US" altLang="ja-JP" sz="1200" dirty="0">
              <a:latin typeface="HGPｺﾞｼｯｸM" pitchFamily="50" charset="-128"/>
              <a:ea typeface="HGPｺﾞｼｯｸM" pitchFamily="50" charset="-128"/>
            </a:endParaRPr>
          </a:p>
          <a:p>
            <a:pPr lvl="1"/>
            <a:r>
              <a:rPr lang="ja-JP" altLang="en-US" sz="1200" dirty="0">
                <a:latin typeface="HGPｺﾞｼｯｸM" pitchFamily="50" charset="-128"/>
                <a:ea typeface="HGPｺﾞｼｯｸM" pitchFamily="50" charset="-128"/>
              </a:rPr>
              <a:t>飲食店での冷凍</a:t>
            </a:r>
            <a:r>
              <a:rPr lang="ja-JP" altLang="en-US" sz="1200" dirty="0" err="1">
                <a:latin typeface="HGPｺﾞｼｯｸM" pitchFamily="50" charset="-128"/>
                <a:ea typeface="HGPｺﾞｼｯｸM" pitchFamily="50" charset="-128"/>
              </a:rPr>
              <a:t>めん</a:t>
            </a:r>
            <a:r>
              <a:rPr lang="ja-JP" altLang="en-US" sz="1200" dirty="0" smtClean="0">
                <a:latin typeface="HGPｺﾞｼｯｸM" pitchFamily="50" charset="-128"/>
                <a:ea typeface="HGPｺﾞｼｯｸM" pitchFamily="50" charset="-128"/>
              </a:rPr>
              <a:t>使用許容度</a:t>
            </a:r>
            <a:r>
              <a:rPr lang="ja-JP" altLang="en-US" sz="1200" dirty="0">
                <a:latin typeface="HGPｺﾞｼｯｸM" pitchFamily="50" charset="-128"/>
                <a:ea typeface="HGPｺﾞｼｯｸM" pitchFamily="50" charset="-128"/>
              </a:rPr>
              <a:t>・・・・</a:t>
            </a:r>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	35</a:t>
            </a:r>
            <a:endParaRPr lang="en-US" altLang="ja-JP" sz="1200" dirty="0">
              <a:latin typeface="HGPｺﾞｼｯｸM" pitchFamily="50" charset="-128"/>
              <a:ea typeface="HGPｺﾞｼｯｸM" pitchFamily="50" charset="-128"/>
            </a:endParaRPr>
          </a:p>
        </p:txBody>
      </p:sp>
      <p:sp>
        <p:nvSpPr>
          <p:cNvPr id="8" name="正方形/長方形 7"/>
          <p:cNvSpPr/>
          <p:nvPr/>
        </p:nvSpPr>
        <p:spPr>
          <a:xfrm>
            <a:off x="323528" y="980728"/>
            <a:ext cx="7056784" cy="830997"/>
          </a:xfrm>
          <a:prstGeom prst="rect">
            <a:avLst/>
          </a:prstGeom>
        </p:spPr>
        <p:txBody>
          <a:bodyPr wrap="square">
            <a:spAutoFit/>
          </a:bodyPr>
          <a:lstStyle/>
          <a:p>
            <a:r>
              <a:rPr lang="ja-JP" altLang="en-US" sz="1200" dirty="0" smtClean="0">
                <a:latin typeface="メイリオ" pitchFamily="50" charset="-128"/>
                <a:ea typeface="メイリオ" pitchFamily="50" charset="-128"/>
                <a:cs typeface="メイリオ" pitchFamily="50" charset="-128"/>
              </a:rPr>
              <a:t>≪調査目的≫</a:t>
            </a:r>
          </a:p>
          <a:p>
            <a:pPr lvl="1"/>
            <a:r>
              <a:rPr lang="ja-JP" altLang="en-US" sz="1200" dirty="0" smtClean="0">
                <a:latin typeface="メイリオ" pitchFamily="50" charset="-128"/>
                <a:ea typeface="メイリオ" pitchFamily="50" charset="-128"/>
                <a:cs typeface="メイリオ" pitchFamily="50" charset="-128"/>
              </a:rPr>
              <a:t>「乾麺」「生麺」「茹で麺」「冷凍</a:t>
            </a:r>
            <a:r>
              <a:rPr lang="ja-JP" altLang="en-US" sz="1200" dirty="0" err="1" smtClean="0">
                <a:latin typeface="メイリオ" pitchFamily="50" charset="-128"/>
                <a:ea typeface="メイリオ" pitchFamily="50" charset="-128"/>
                <a:cs typeface="メイリオ" pitchFamily="50" charset="-128"/>
              </a:rPr>
              <a:t>めん</a:t>
            </a:r>
            <a:r>
              <a:rPr lang="ja-JP" altLang="en-US" sz="1200" dirty="0" smtClean="0">
                <a:latin typeface="メイリオ" pitchFamily="50" charset="-128"/>
                <a:ea typeface="メイリオ" pitchFamily="50" charset="-128"/>
                <a:cs typeface="メイリオ" pitchFamily="50" charset="-128"/>
              </a:rPr>
              <a:t>」「即席麺」に関する、一般消費者の喫食状況や使い分け実態を調査解明する。</a:t>
            </a:r>
            <a:endParaRPr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特に冷凍</a:t>
            </a:r>
            <a:r>
              <a:rPr lang="ja-JP" altLang="en-US" sz="1200" dirty="0" err="1" smtClean="0">
                <a:latin typeface="メイリオ" pitchFamily="50" charset="-128"/>
                <a:ea typeface="メイリオ" pitchFamily="50" charset="-128"/>
                <a:cs typeface="メイリオ" pitchFamily="50" charset="-128"/>
              </a:rPr>
              <a:t>めんに</a:t>
            </a:r>
            <a:r>
              <a:rPr lang="ja-JP" altLang="en-US" sz="1200" dirty="0" smtClean="0">
                <a:latin typeface="メイリオ" pitchFamily="50" charset="-128"/>
                <a:ea typeface="メイリオ" pitchFamily="50" charset="-128"/>
                <a:cs typeface="メイリオ" pitchFamily="50" charset="-128"/>
              </a:rPr>
              <a:t>関しては、既存ユーザー（冷凍めん喫食者）を対象に、利用実態を確認する。</a:t>
            </a:r>
            <a:endParaRPr lang="en-US" altLang="ja-JP" sz="1200" dirty="0" smtClean="0">
              <a:latin typeface="メイリオ" pitchFamily="50" charset="-128"/>
              <a:ea typeface="メイリオ" pitchFamily="50" charset="-128"/>
              <a:cs typeface="メイリオ" pitchFamily="50" charset="-128"/>
            </a:endParaRPr>
          </a:p>
        </p:txBody>
      </p:sp>
      <p:sp>
        <p:nvSpPr>
          <p:cNvPr id="9" name="正方形/長方形 8"/>
          <p:cNvSpPr/>
          <p:nvPr/>
        </p:nvSpPr>
        <p:spPr>
          <a:xfrm>
            <a:off x="4499992" y="3501008"/>
            <a:ext cx="4176464" cy="3046988"/>
          </a:xfrm>
          <a:prstGeom prst="rect">
            <a:avLst/>
          </a:prstGeom>
        </p:spPr>
        <p:txBody>
          <a:bodyPr wrap="square">
            <a:spAutoFit/>
          </a:bodyPr>
          <a:lstStyle/>
          <a:p>
            <a:r>
              <a:rPr lang="ja-JP" altLang="en-US" sz="1200" dirty="0" smtClean="0">
                <a:latin typeface="HGPｺﾞｼｯｸM" pitchFamily="50" charset="-128"/>
                <a:ea typeface="HGPｺﾞｼｯｸM" pitchFamily="50" charset="-128"/>
              </a:rPr>
              <a:t>冷凍</a:t>
            </a:r>
            <a:r>
              <a:rPr lang="ja-JP" altLang="en-US" sz="1200" dirty="0" err="1" smtClean="0">
                <a:latin typeface="HGPｺﾞｼｯｸM" pitchFamily="50" charset="-128"/>
                <a:ea typeface="HGPｺﾞｼｯｸM" pitchFamily="50" charset="-128"/>
              </a:rPr>
              <a:t>めん喫</a:t>
            </a:r>
            <a:r>
              <a:rPr lang="ja-JP" altLang="en-US" sz="1200" dirty="0" smtClean="0">
                <a:latin typeface="HGPｺﾞｼｯｸM" pitchFamily="50" charset="-128"/>
                <a:ea typeface="HGPｺﾞｼｯｸM" pitchFamily="50" charset="-128"/>
              </a:rPr>
              <a:t>食者</a:t>
            </a:r>
            <a:r>
              <a:rPr lang="en-US" altLang="ja-JP" sz="1200" dirty="0" smtClean="0">
                <a:latin typeface="HGPｺﾞｼｯｸM" pitchFamily="50" charset="-128"/>
                <a:ea typeface="HGPｺﾞｼｯｸM" pitchFamily="50" charset="-128"/>
              </a:rPr>
              <a:t>300</a:t>
            </a:r>
            <a:r>
              <a:rPr lang="ja-JP" altLang="en-US" sz="1200" dirty="0" smtClean="0">
                <a:latin typeface="HGPｺﾞｼｯｸM" pitchFamily="50" charset="-128"/>
                <a:ea typeface="HGPｺﾞｼｯｸM" pitchFamily="50" charset="-128"/>
              </a:rPr>
              <a:t>名対象項目</a:t>
            </a:r>
            <a:endParaRPr lang="en-US" altLang="ja-JP" sz="1200" dirty="0" smtClean="0">
              <a:latin typeface="HGPｺﾞｼｯｸM" pitchFamily="50" charset="-128"/>
              <a:ea typeface="HGPｺﾞｼｯｸM" pitchFamily="50" charset="-128"/>
            </a:endParaRPr>
          </a:p>
          <a:p>
            <a:pPr lvl="1"/>
            <a:r>
              <a:rPr lang="ja-JP" altLang="en-US" sz="1200" dirty="0" smtClean="0">
                <a:latin typeface="HGPｺﾞｼｯｸM" pitchFamily="50" charset="-128"/>
                <a:ea typeface="HGPｺﾞｼｯｸM" pitchFamily="50" charset="-128"/>
              </a:rPr>
              <a:t>喫食カテゴリー・・・・・・・・・・・・・・・・・・・・・・・・・・・・・</a:t>
            </a:r>
            <a:r>
              <a:rPr lang="en-US" altLang="ja-JP" sz="1200" dirty="0" smtClean="0">
                <a:latin typeface="HGPｺﾞｼｯｸM" pitchFamily="50" charset="-128"/>
                <a:ea typeface="HGPｺﾞｼｯｸM" pitchFamily="50" charset="-128"/>
              </a:rPr>
              <a:t>	37</a:t>
            </a:r>
          </a:p>
          <a:p>
            <a:pPr lvl="1"/>
            <a:r>
              <a:rPr lang="ja-JP" altLang="en-US" sz="1200" dirty="0" smtClean="0">
                <a:latin typeface="HGPｺﾞｼｯｸM" pitchFamily="50" charset="-128"/>
                <a:ea typeface="HGPｺﾞｼｯｸM" pitchFamily="50" charset="-128"/>
              </a:rPr>
              <a:t>喫食冷凍</a:t>
            </a:r>
            <a:r>
              <a:rPr lang="ja-JP" altLang="en-US" sz="1200" dirty="0" err="1" smtClean="0">
                <a:latin typeface="HGPｺﾞｼｯｸM" pitchFamily="50" charset="-128"/>
                <a:ea typeface="HGPｺﾞｼｯｸM" pitchFamily="50" charset="-128"/>
              </a:rPr>
              <a:t>めん</a:t>
            </a:r>
            <a:r>
              <a:rPr lang="ja-JP" altLang="en-US" sz="1200" dirty="0" smtClean="0">
                <a:latin typeface="HGPｺﾞｼｯｸM" pitchFamily="50" charset="-128"/>
                <a:ea typeface="HGPｺﾞｼｯｸM" pitchFamily="50" charset="-128"/>
              </a:rPr>
              <a:t>タイプ・・・・・・・・・・・・・・・・・・・・・・</a:t>
            </a:r>
            <a:r>
              <a:rPr lang="en-US" altLang="ja-JP" sz="1200" dirty="0" smtClean="0">
                <a:latin typeface="HGPｺﾞｼｯｸM" pitchFamily="50" charset="-128"/>
                <a:ea typeface="HGPｺﾞｼｯｸM" pitchFamily="50" charset="-128"/>
              </a:rPr>
              <a:t>	38</a:t>
            </a:r>
          </a:p>
          <a:p>
            <a:pPr lvl="1"/>
            <a:r>
              <a:rPr lang="ja-JP" altLang="en-US" sz="1200" dirty="0" smtClean="0">
                <a:latin typeface="HGPｺﾞｼｯｸM" pitchFamily="50" charset="-128"/>
                <a:ea typeface="HGPｺﾞｼｯｸM" pitchFamily="50" charset="-128"/>
              </a:rPr>
              <a:t>喫食シーン・・・・・・・・・・・・・・・・・・・・・・</a:t>
            </a:r>
            <a:r>
              <a:rPr lang="en-US" altLang="ja-JP" sz="1200" dirty="0" smtClean="0">
                <a:latin typeface="HGPｺﾞｼｯｸM" pitchFamily="50" charset="-128"/>
                <a:ea typeface="HGPｺﾞｼｯｸM" pitchFamily="50" charset="-128"/>
              </a:rPr>
              <a:t>	39</a:t>
            </a:r>
          </a:p>
          <a:p>
            <a:pPr lvl="1"/>
            <a:r>
              <a:rPr lang="ja-JP" altLang="en-US" sz="1200" dirty="0" smtClean="0">
                <a:latin typeface="HGPｺﾞｼｯｸM" pitchFamily="50" charset="-128"/>
                <a:ea typeface="HGPｺﾞｼｯｸM" pitchFamily="50" charset="-128"/>
              </a:rPr>
              <a:t>朝食で冷凍</a:t>
            </a:r>
            <a:r>
              <a:rPr lang="ja-JP" altLang="en-US" sz="1200" dirty="0" err="1" smtClean="0">
                <a:latin typeface="HGPｺﾞｼｯｸM" pitchFamily="50" charset="-128"/>
                <a:ea typeface="HGPｺﾞｼｯｸM" pitchFamily="50" charset="-128"/>
              </a:rPr>
              <a:t>めん非喫</a:t>
            </a:r>
            <a:r>
              <a:rPr lang="ja-JP" altLang="en-US" sz="1200" dirty="0" smtClean="0">
                <a:latin typeface="HGPｺﾞｼｯｸM" pitchFamily="50" charset="-128"/>
                <a:ea typeface="HGPｺﾞｼｯｸM" pitchFamily="50" charset="-128"/>
              </a:rPr>
              <a:t>食理由・・・・・・・・・・・・・・</a:t>
            </a:r>
            <a:r>
              <a:rPr lang="en-US" altLang="ja-JP" sz="1200" dirty="0" smtClean="0">
                <a:latin typeface="HGPｺﾞｼｯｸM" pitchFamily="50" charset="-128"/>
                <a:ea typeface="HGPｺﾞｼｯｸM" pitchFamily="50" charset="-128"/>
              </a:rPr>
              <a:t>	43</a:t>
            </a:r>
          </a:p>
          <a:p>
            <a:pPr lvl="1"/>
            <a:r>
              <a:rPr lang="ja-JP" altLang="en-US" sz="1200" dirty="0" smtClean="0">
                <a:latin typeface="HGPｺﾞｼｯｸM" pitchFamily="50" charset="-128"/>
                <a:ea typeface="HGPｺﾞｼｯｸM" pitchFamily="50" charset="-128"/>
              </a:rPr>
              <a:t>調理時に添加する具材・・・・・・・・・・・・・・・・・・・・・・</a:t>
            </a:r>
            <a:r>
              <a:rPr lang="en-US" altLang="ja-JP" sz="1200" dirty="0" smtClean="0">
                <a:latin typeface="HGPｺﾞｼｯｸM" pitchFamily="50" charset="-128"/>
                <a:ea typeface="HGPｺﾞｼｯｸM" pitchFamily="50" charset="-128"/>
              </a:rPr>
              <a:t>	44</a:t>
            </a:r>
          </a:p>
          <a:p>
            <a:pPr lvl="1"/>
            <a:r>
              <a:rPr lang="ja-JP" altLang="en-US" sz="1200" dirty="0" smtClean="0">
                <a:latin typeface="HGPｺﾞｼｯｸM" pitchFamily="50" charset="-128"/>
                <a:ea typeface="HGPｺﾞｼｯｸM" pitchFamily="50" charset="-128"/>
              </a:rPr>
              <a:t>購入商品の選択理由・・・・・・・・・・・・・・・・・・・・・・・</a:t>
            </a:r>
            <a:r>
              <a:rPr lang="en-US" altLang="ja-JP" sz="1200" dirty="0" smtClean="0">
                <a:latin typeface="HGPｺﾞｼｯｸM" pitchFamily="50" charset="-128"/>
                <a:ea typeface="HGPｺﾞｼｯｸM" pitchFamily="50" charset="-128"/>
              </a:rPr>
              <a:t>	48</a:t>
            </a:r>
          </a:p>
          <a:p>
            <a:pPr lvl="1"/>
            <a:r>
              <a:rPr lang="ja-JP" altLang="en-US" sz="1200" dirty="0" smtClean="0">
                <a:latin typeface="HGPｺﾞｼｯｸM" pitchFamily="50" charset="-128"/>
                <a:ea typeface="HGPｺﾞｼｯｸM" pitchFamily="50" charset="-128"/>
              </a:rPr>
              <a:t>購入時の比較カテゴリー・・・・・・・・・・・・・・・・・・・・・</a:t>
            </a:r>
            <a:r>
              <a:rPr lang="en-US" altLang="ja-JP" sz="1200" dirty="0" smtClean="0">
                <a:latin typeface="HGPｺﾞｼｯｸM" pitchFamily="50" charset="-128"/>
                <a:ea typeface="HGPｺﾞｼｯｸM" pitchFamily="50" charset="-128"/>
              </a:rPr>
              <a:t>	49</a:t>
            </a:r>
          </a:p>
          <a:p>
            <a:pPr lvl="1"/>
            <a:r>
              <a:rPr lang="ja-JP" altLang="en-US" sz="1200" dirty="0" smtClean="0">
                <a:latin typeface="HGPｺﾞｼｯｸM" pitchFamily="50" charset="-128"/>
                <a:ea typeface="HGPｺﾞｼｯｸM" pitchFamily="50" charset="-128"/>
              </a:rPr>
              <a:t>一食当たりのボリューム感・・・・・・・・・・・・・・・・・・・・</a:t>
            </a:r>
            <a:r>
              <a:rPr lang="en-US" altLang="ja-JP" sz="1200" dirty="0" smtClean="0">
                <a:latin typeface="HGPｺﾞｼｯｸM" pitchFamily="50" charset="-128"/>
                <a:ea typeface="HGPｺﾞｼｯｸM" pitchFamily="50" charset="-128"/>
              </a:rPr>
              <a:t>	50</a:t>
            </a:r>
          </a:p>
          <a:p>
            <a:pPr lvl="1"/>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RMK</a:t>
            </a:r>
            <a:r>
              <a:rPr lang="ja-JP" altLang="en-US" sz="1200" dirty="0" smtClean="0">
                <a:latin typeface="HGPｺﾞｼｯｸM" pitchFamily="50" charset="-128"/>
                <a:ea typeface="HGPｺﾞｼｯｸM" pitchFamily="50" charset="-128"/>
              </a:rPr>
              <a:t>」マークの認知率・・・・・・・・・・・・・・・・・・・・・・</a:t>
            </a:r>
            <a:r>
              <a:rPr lang="en-US" altLang="ja-JP" sz="1200" dirty="0" smtClean="0">
                <a:latin typeface="HGPｺﾞｼｯｸM" pitchFamily="50" charset="-128"/>
                <a:ea typeface="HGPｺﾞｼｯｸM" pitchFamily="50" charset="-128"/>
              </a:rPr>
              <a:t>	51</a:t>
            </a:r>
          </a:p>
          <a:p>
            <a:pPr lvl="1"/>
            <a:r>
              <a:rPr lang="ja-JP" altLang="en-US" sz="1200" dirty="0" smtClean="0">
                <a:latin typeface="HGPｺﾞｼｯｸM" pitchFamily="50" charset="-128"/>
                <a:ea typeface="HGPｺﾞｼｯｸM" pitchFamily="50" charset="-128"/>
              </a:rPr>
              <a:t>（見たことがある人）「</a:t>
            </a:r>
            <a:r>
              <a:rPr lang="en-US" altLang="ja-JP" sz="1200" dirty="0" smtClean="0">
                <a:latin typeface="HGPｺﾞｼｯｸM" pitchFamily="50" charset="-128"/>
                <a:ea typeface="HGPｺﾞｼｯｸM" pitchFamily="50" charset="-128"/>
              </a:rPr>
              <a:t>RMK</a:t>
            </a:r>
            <a:r>
              <a:rPr lang="ja-JP" altLang="en-US" sz="1200" dirty="0" smtClean="0">
                <a:latin typeface="HGPｺﾞｼｯｸM" pitchFamily="50" charset="-128"/>
                <a:ea typeface="HGPｺﾞｼｯｸM" pitchFamily="50" charset="-128"/>
              </a:rPr>
              <a:t>」マークの影響度・・・・・・・</a:t>
            </a:r>
            <a:r>
              <a:rPr lang="en-US" altLang="ja-JP" sz="1200" dirty="0" smtClean="0">
                <a:latin typeface="HGPｺﾞｼｯｸM" pitchFamily="50" charset="-128"/>
                <a:ea typeface="HGPｺﾞｼｯｸM" pitchFamily="50" charset="-128"/>
              </a:rPr>
              <a:t>	52</a:t>
            </a:r>
          </a:p>
          <a:p>
            <a:pPr lvl="1"/>
            <a:r>
              <a:rPr lang="ja-JP" altLang="en-US" sz="1200" dirty="0" smtClean="0">
                <a:latin typeface="HGPｺﾞｼｯｸM" pitchFamily="50" charset="-128"/>
                <a:ea typeface="HGPｺﾞｼｯｸM" pitchFamily="50" charset="-128"/>
              </a:rPr>
              <a:t>「</a:t>
            </a:r>
            <a:r>
              <a:rPr lang="en-US" altLang="ja-JP" sz="1200" dirty="0" smtClean="0">
                <a:latin typeface="HGPｺﾞｼｯｸM" pitchFamily="50" charset="-128"/>
                <a:ea typeface="HGPｺﾞｼｯｸM" pitchFamily="50" charset="-128"/>
              </a:rPr>
              <a:t>RMK</a:t>
            </a:r>
            <a:r>
              <a:rPr lang="ja-JP" altLang="en-US" sz="1200" dirty="0" smtClean="0">
                <a:latin typeface="HGPｺﾞｼｯｸM" pitchFamily="50" charset="-128"/>
                <a:ea typeface="HGPｺﾞｼｯｸM" pitchFamily="50" charset="-128"/>
              </a:rPr>
              <a:t>」マーク認識による影響度・・・・・・・・・・・・・・・・</a:t>
            </a:r>
            <a:r>
              <a:rPr lang="en-US" altLang="ja-JP" sz="1200" dirty="0" smtClean="0">
                <a:latin typeface="HGPｺﾞｼｯｸM" pitchFamily="50" charset="-128"/>
                <a:ea typeface="HGPｺﾞｼｯｸM" pitchFamily="50" charset="-128"/>
              </a:rPr>
              <a:t>	53</a:t>
            </a:r>
          </a:p>
          <a:p>
            <a:pPr lvl="1"/>
            <a:r>
              <a:rPr lang="ja-JP" altLang="en-US" sz="1200" dirty="0" smtClean="0">
                <a:latin typeface="HGPｺﾞｼｯｸM" pitchFamily="50" charset="-128"/>
                <a:ea typeface="HGPｺﾞｼｯｸM" pitchFamily="50" charset="-128"/>
              </a:rPr>
              <a:t>飲食店での冷凍</a:t>
            </a:r>
            <a:r>
              <a:rPr lang="ja-JP" altLang="en-US" sz="1200" dirty="0" err="1" smtClean="0">
                <a:latin typeface="HGPｺﾞｼｯｸM" pitchFamily="50" charset="-128"/>
                <a:ea typeface="HGPｺﾞｼｯｸM" pitchFamily="50" charset="-128"/>
              </a:rPr>
              <a:t>めん</a:t>
            </a:r>
            <a:r>
              <a:rPr lang="ja-JP" altLang="en-US" sz="1200" dirty="0" smtClean="0">
                <a:latin typeface="HGPｺﾞｼｯｸM" pitchFamily="50" charset="-128"/>
                <a:ea typeface="HGPｺﾞｼｯｸM" pitchFamily="50" charset="-128"/>
              </a:rPr>
              <a:t>使用についての許容度・・・・・・</a:t>
            </a:r>
            <a:r>
              <a:rPr lang="en-US" altLang="ja-JP" sz="1200" dirty="0" smtClean="0">
                <a:latin typeface="HGPｺﾞｼｯｸM" pitchFamily="50" charset="-128"/>
                <a:ea typeface="HGPｺﾞｼｯｸM" pitchFamily="50" charset="-128"/>
              </a:rPr>
              <a:t>	54</a:t>
            </a:r>
          </a:p>
          <a:p>
            <a:r>
              <a:rPr lang="ja-JP" altLang="en-US" sz="1200" dirty="0" smtClean="0">
                <a:latin typeface="HGPｺﾞｼｯｸM" pitchFamily="50" charset="-128"/>
                <a:ea typeface="HGPｺﾞｼｯｸM" pitchFamily="50" charset="-128"/>
              </a:rPr>
              <a:t>最近の食意識変化について・・・・・・・・・・・・・・・・・・・・・・・・・</a:t>
            </a:r>
            <a:r>
              <a:rPr lang="en-US" altLang="ja-JP" sz="1200" dirty="0" smtClean="0">
                <a:latin typeface="HGPｺﾞｼｯｸM" pitchFamily="50" charset="-128"/>
                <a:ea typeface="HGPｺﾞｼｯｸM" pitchFamily="50" charset="-128"/>
              </a:rPr>
              <a:t>	56</a:t>
            </a:r>
          </a:p>
          <a:p>
            <a:endParaRPr lang="en-US" altLang="ja-JP" sz="1200" dirty="0" smtClean="0">
              <a:latin typeface="HGPｺﾞｼｯｸM" pitchFamily="50" charset="-128"/>
              <a:ea typeface="HGPｺﾞｼｯｸM" pitchFamily="50" charset="-128"/>
            </a:endParaRPr>
          </a:p>
          <a:p>
            <a:r>
              <a:rPr lang="ja-JP" altLang="en-US" sz="1200" dirty="0" smtClean="0">
                <a:latin typeface="HGPｺﾞｼｯｸM" pitchFamily="50" charset="-128"/>
                <a:ea typeface="HGPｺﾞｼｯｸM" pitchFamily="50" charset="-128"/>
              </a:rPr>
              <a:t>総評・・・・・・・・・・・・・・・・・・・・・・・・・・・・・・・・・・・・・・・・・・・・</a:t>
            </a:r>
            <a:r>
              <a:rPr lang="en-US" altLang="ja-JP" sz="1200" dirty="0" smtClean="0">
                <a:latin typeface="HGPｺﾞｼｯｸM" pitchFamily="50" charset="-128"/>
                <a:ea typeface="HGPｺﾞｼｯｸM" pitchFamily="50" charset="-128"/>
              </a:rPr>
              <a:t>65</a:t>
            </a:r>
            <a:endParaRPr lang="en-US" altLang="ja-JP" sz="1200" dirty="0">
              <a:latin typeface="HGPｺﾞｼｯｸM" pitchFamily="50" charset="-128"/>
              <a:ea typeface="HGPｺﾞｼｯｸM" pitchFamily="50" charset="-128"/>
            </a:endParaRPr>
          </a:p>
        </p:txBody>
      </p:sp>
      <p:sp>
        <p:nvSpPr>
          <p:cNvPr id="11" name="正方形/長方形 10"/>
          <p:cNvSpPr/>
          <p:nvPr/>
        </p:nvSpPr>
        <p:spPr>
          <a:xfrm>
            <a:off x="395536" y="1988840"/>
            <a:ext cx="3744416" cy="1446550"/>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ja-JP" altLang="en-US" sz="1100" dirty="0" smtClean="0">
                <a:latin typeface="HG丸ｺﾞｼｯｸM-PRO" pitchFamily="50" charset="-128"/>
                <a:ea typeface="HG丸ｺﾞｼｯｸM-PRO" pitchFamily="50" charset="-128"/>
              </a:rPr>
              <a:t>≪調査概要≫</a:t>
            </a:r>
            <a:endParaRPr lang="en-US" altLang="ja-JP" sz="1100" dirty="0" smtClean="0">
              <a:latin typeface="HG丸ｺﾞｼｯｸM-PRO" pitchFamily="50" charset="-128"/>
              <a:ea typeface="HG丸ｺﾞｼｯｸM-PRO" pitchFamily="50" charset="-128"/>
            </a:endParaRPr>
          </a:p>
          <a:p>
            <a:r>
              <a:rPr lang="ja-JP" altLang="en-US" sz="1100" dirty="0" smtClean="0">
                <a:latin typeface="HGPｺﾞｼｯｸM" pitchFamily="50" charset="-128"/>
                <a:ea typeface="HGPｺﾞｼｯｸM" pitchFamily="50" charset="-128"/>
              </a:rPr>
              <a:t>調査手法</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：インターネットモニター</a:t>
            </a:r>
            <a:r>
              <a:rPr lang="ja-JP" altLang="en-US" sz="1100" dirty="0" smtClean="0">
                <a:latin typeface="HGPｺﾞｼｯｸM" pitchFamily="50" charset="-128"/>
                <a:ea typeface="HGPｺﾞｼｯｸM" pitchFamily="50" charset="-128"/>
              </a:rPr>
              <a:t>対象の</a:t>
            </a:r>
            <a:endParaRPr lang="en-US" altLang="ja-JP" sz="1100" dirty="0" smtClean="0">
              <a:latin typeface="HGPｺﾞｼｯｸM" pitchFamily="50" charset="-128"/>
              <a:ea typeface="HGPｺﾞｼｯｸM" pitchFamily="50" charset="-128"/>
            </a:endParaRPr>
          </a:p>
          <a:p>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　オンラインアンケート調査</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調査時期</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a:t>
            </a:r>
            <a:r>
              <a:rPr lang="en-US" altLang="ja-JP" sz="1100" dirty="0" smtClean="0">
                <a:latin typeface="HGPｺﾞｼｯｸM" pitchFamily="50" charset="-128"/>
                <a:ea typeface="HGPｺﾞｼｯｸM" pitchFamily="50" charset="-128"/>
              </a:rPr>
              <a:t>2012</a:t>
            </a:r>
            <a:r>
              <a:rPr lang="ja-JP" altLang="en-US" sz="1100" dirty="0" smtClean="0">
                <a:latin typeface="HGPｺﾞｼｯｸM" pitchFamily="50" charset="-128"/>
                <a:ea typeface="HGPｺﾞｼｯｸM" pitchFamily="50" charset="-128"/>
              </a:rPr>
              <a:t>年</a:t>
            </a:r>
            <a:r>
              <a:rPr lang="en-US" altLang="ja-JP" sz="1100" dirty="0" smtClean="0">
                <a:latin typeface="HGPｺﾞｼｯｸM" pitchFamily="50" charset="-128"/>
                <a:ea typeface="HGPｺﾞｼｯｸM" pitchFamily="50" charset="-128"/>
              </a:rPr>
              <a:t>2</a:t>
            </a:r>
            <a:r>
              <a:rPr lang="ja-JP" altLang="en-US" sz="1100" dirty="0" smtClean="0">
                <a:latin typeface="HGPｺﾞｼｯｸM" pitchFamily="50" charset="-128"/>
                <a:ea typeface="HGPｺﾞｼｯｸM" pitchFamily="50" charset="-128"/>
              </a:rPr>
              <a:t>月</a:t>
            </a:r>
            <a:r>
              <a:rPr lang="en-US" altLang="ja-JP" sz="1100" dirty="0" smtClean="0">
                <a:latin typeface="HGPｺﾞｼｯｸM" pitchFamily="50" charset="-128"/>
                <a:ea typeface="HGPｺﾞｼｯｸM" pitchFamily="50" charset="-128"/>
              </a:rPr>
              <a:t>9</a:t>
            </a:r>
            <a:r>
              <a:rPr lang="ja-JP" altLang="en-US" sz="1100" dirty="0" smtClean="0">
                <a:latin typeface="HGPｺﾞｼｯｸM" pitchFamily="50" charset="-128"/>
                <a:ea typeface="HGPｺﾞｼｯｸM" pitchFamily="50" charset="-128"/>
              </a:rPr>
              <a:t>日～</a:t>
            </a:r>
            <a:r>
              <a:rPr lang="en-US" altLang="ja-JP" sz="1100" dirty="0" smtClean="0">
                <a:latin typeface="HGPｺﾞｼｯｸM" pitchFamily="50" charset="-128"/>
                <a:ea typeface="HGPｺﾞｼｯｸM" pitchFamily="50" charset="-128"/>
              </a:rPr>
              <a:t>10</a:t>
            </a:r>
            <a:r>
              <a:rPr lang="ja-JP" altLang="en-US" sz="1100" dirty="0" smtClean="0">
                <a:latin typeface="HGPｺﾞｼｯｸM" pitchFamily="50" charset="-128"/>
                <a:ea typeface="HGPｺﾞｼｯｸM" pitchFamily="50" charset="-128"/>
              </a:rPr>
              <a:t>日</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回答者総数</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：「一般消費者対象」</a:t>
            </a:r>
            <a:r>
              <a:rPr lang="en-US" altLang="ja-JP" sz="1100" dirty="0" smtClean="0">
                <a:latin typeface="HGPｺﾞｼｯｸM" pitchFamily="50" charset="-128"/>
                <a:ea typeface="HGPｺﾞｼｯｸM" pitchFamily="50" charset="-128"/>
              </a:rPr>
              <a:t>1248</a:t>
            </a:r>
            <a:r>
              <a:rPr lang="ja-JP" altLang="en-US" sz="1100" dirty="0" smtClean="0">
                <a:latin typeface="HGPｺﾞｼｯｸM" pitchFamily="50" charset="-128"/>
                <a:ea typeface="HGPｺﾞｼｯｸM" pitchFamily="50" charset="-128"/>
              </a:rPr>
              <a:t>名</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　居住エリア</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：東京、愛知、大阪</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　年齢</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a:t>
            </a:r>
            <a:r>
              <a:rPr lang="en-US" altLang="ja-JP" sz="1100" dirty="0" smtClean="0">
                <a:latin typeface="HGPｺﾞｼｯｸM" pitchFamily="50" charset="-128"/>
                <a:ea typeface="HGPｺﾞｼｯｸM" pitchFamily="50" charset="-128"/>
              </a:rPr>
              <a:t>20</a:t>
            </a:r>
            <a:r>
              <a:rPr lang="ja-JP" altLang="en-US" sz="1100" dirty="0" smtClean="0">
                <a:latin typeface="HGPｺﾞｼｯｸM" pitchFamily="50" charset="-128"/>
                <a:ea typeface="HGPｺﾞｼｯｸM" pitchFamily="50" charset="-128"/>
              </a:rPr>
              <a:t>代～</a:t>
            </a:r>
            <a:r>
              <a:rPr lang="en-US" altLang="ja-JP" sz="1100" dirty="0" smtClean="0">
                <a:latin typeface="HGPｺﾞｼｯｸM" pitchFamily="50" charset="-128"/>
                <a:ea typeface="HGPｺﾞｼｯｸM" pitchFamily="50" charset="-128"/>
              </a:rPr>
              <a:t>70</a:t>
            </a:r>
            <a:r>
              <a:rPr lang="ja-JP" altLang="en-US" sz="1100" dirty="0" smtClean="0">
                <a:latin typeface="HGPｺﾞｼｯｸM" pitchFamily="50" charset="-128"/>
                <a:ea typeface="HGPｺﾞｼｯｸM" pitchFamily="50" charset="-128"/>
              </a:rPr>
              <a:t>代以上まで</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　性別</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：男女半数ずつ</a:t>
            </a:r>
            <a:endParaRPr lang="ja-JP" altLang="en-US" sz="1100" dirty="0">
              <a:latin typeface="HGPｺﾞｼｯｸM" pitchFamily="50" charset="-128"/>
              <a:ea typeface="HGPｺﾞｼｯｸM" pitchFamily="50" charset="-128"/>
            </a:endParaRPr>
          </a:p>
        </p:txBody>
      </p:sp>
      <p:sp>
        <p:nvSpPr>
          <p:cNvPr id="12" name="正方形/長方形 11"/>
          <p:cNvSpPr/>
          <p:nvPr/>
        </p:nvSpPr>
        <p:spPr>
          <a:xfrm>
            <a:off x="4355976" y="1988840"/>
            <a:ext cx="3744416" cy="1446550"/>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ja-JP" altLang="en-US" sz="1100" dirty="0" smtClean="0">
                <a:latin typeface="HG丸ｺﾞｼｯｸM-PRO" pitchFamily="50" charset="-128"/>
                <a:ea typeface="HG丸ｺﾞｼｯｸM-PRO" pitchFamily="50" charset="-128"/>
              </a:rPr>
              <a:t>≪調査概要≫</a:t>
            </a:r>
            <a:endParaRPr lang="en-US" altLang="ja-JP" sz="1100" dirty="0" smtClean="0">
              <a:latin typeface="HG丸ｺﾞｼｯｸM-PRO" pitchFamily="50" charset="-128"/>
              <a:ea typeface="HG丸ｺﾞｼｯｸM-PRO" pitchFamily="50" charset="-128"/>
            </a:endParaRPr>
          </a:p>
          <a:p>
            <a:r>
              <a:rPr lang="ja-JP" altLang="en-US" sz="1100" dirty="0" smtClean="0">
                <a:latin typeface="HGPｺﾞｼｯｸM" pitchFamily="50" charset="-128"/>
                <a:ea typeface="HGPｺﾞｼｯｸM" pitchFamily="50" charset="-128"/>
              </a:rPr>
              <a:t>調査手法</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：インターネットモニター</a:t>
            </a:r>
            <a:r>
              <a:rPr lang="ja-JP" altLang="en-US" sz="1100" dirty="0" smtClean="0">
                <a:latin typeface="HGPｺﾞｼｯｸM" pitchFamily="50" charset="-128"/>
                <a:ea typeface="HGPｺﾞｼｯｸM" pitchFamily="50" charset="-128"/>
              </a:rPr>
              <a:t>対象の</a:t>
            </a:r>
            <a:endParaRPr lang="en-US" altLang="ja-JP" sz="1100" dirty="0" smtClean="0">
              <a:latin typeface="HGPｺﾞｼｯｸM" pitchFamily="50" charset="-128"/>
              <a:ea typeface="HGPｺﾞｼｯｸM" pitchFamily="50" charset="-128"/>
            </a:endParaRPr>
          </a:p>
          <a:p>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　オンラインアンケート調査</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調査時期</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a:t>
            </a:r>
            <a:r>
              <a:rPr lang="en-US" altLang="ja-JP" sz="1100" dirty="0" smtClean="0">
                <a:latin typeface="HGPｺﾞｼｯｸM" pitchFamily="50" charset="-128"/>
                <a:ea typeface="HGPｺﾞｼｯｸM" pitchFamily="50" charset="-128"/>
              </a:rPr>
              <a:t>2012</a:t>
            </a:r>
            <a:r>
              <a:rPr lang="ja-JP" altLang="en-US" sz="1100" dirty="0" smtClean="0">
                <a:latin typeface="HGPｺﾞｼｯｸM" pitchFamily="50" charset="-128"/>
                <a:ea typeface="HGPｺﾞｼｯｸM" pitchFamily="50" charset="-128"/>
              </a:rPr>
              <a:t>年</a:t>
            </a:r>
            <a:r>
              <a:rPr lang="en-US" altLang="ja-JP" sz="1100" dirty="0" smtClean="0">
                <a:latin typeface="HGPｺﾞｼｯｸM" pitchFamily="50" charset="-128"/>
                <a:ea typeface="HGPｺﾞｼｯｸM" pitchFamily="50" charset="-128"/>
              </a:rPr>
              <a:t>2</a:t>
            </a:r>
            <a:r>
              <a:rPr lang="ja-JP" altLang="en-US" sz="1100" dirty="0" smtClean="0">
                <a:latin typeface="HGPｺﾞｼｯｸM" pitchFamily="50" charset="-128"/>
                <a:ea typeface="HGPｺﾞｼｯｸM" pitchFamily="50" charset="-128"/>
              </a:rPr>
              <a:t>月</a:t>
            </a:r>
            <a:r>
              <a:rPr lang="en-US" altLang="ja-JP" sz="1100" dirty="0" smtClean="0">
                <a:latin typeface="HGPｺﾞｼｯｸM" pitchFamily="50" charset="-128"/>
                <a:ea typeface="HGPｺﾞｼｯｸM" pitchFamily="50" charset="-128"/>
              </a:rPr>
              <a:t>6</a:t>
            </a:r>
            <a:r>
              <a:rPr lang="ja-JP" altLang="en-US" sz="1100" dirty="0" smtClean="0">
                <a:latin typeface="HGPｺﾞｼｯｸM" pitchFamily="50" charset="-128"/>
                <a:ea typeface="HGPｺﾞｼｯｸM" pitchFamily="50" charset="-128"/>
              </a:rPr>
              <a:t>日～</a:t>
            </a:r>
            <a:r>
              <a:rPr lang="en-US" altLang="ja-JP" sz="1100" dirty="0" smtClean="0">
                <a:latin typeface="HGPｺﾞｼｯｸM" pitchFamily="50" charset="-128"/>
                <a:ea typeface="HGPｺﾞｼｯｸM" pitchFamily="50" charset="-128"/>
              </a:rPr>
              <a:t>7</a:t>
            </a:r>
            <a:r>
              <a:rPr lang="ja-JP" altLang="en-US" sz="1100" dirty="0" smtClean="0">
                <a:latin typeface="HGPｺﾞｼｯｸM" pitchFamily="50" charset="-128"/>
                <a:ea typeface="HGPｺﾞｼｯｸM" pitchFamily="50" charset="-128"/>
              </a:rPr>
              <a:t>日</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回答者総数</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：「冷凍</a:t>
            </a:r>
            <a:r>
              <a:rPr lang="ja-JP" altLang="en-US" sz="1100" dirty="0" err="1" smtClean="0">
                <a:latin typeface="HGPｺﾞｼｯｸM" pitchFamily="50" charset="-128"/>
                <a:ea typeface="HGPｺﾞｼｯｸM" pitchFamily="50" charset="-128"/>
              </a:rPr>
              <a:t>めん喫</a:t>
            </a:r>
            <a:r>
              <a:rPr lang="ja-JP" altLang="en-US" sz="1100" dirty="0" smtClean="0">
                <a:latin typeface="HGPｺﾞｼｯｸM" pitchFamily="50" charset="-128"/>
                <a:ea typeface="HGPｺﾞｼｯｸM" pitchFamily="50" charset="-128"/>
              </a:rPr>
              <a:t>食者対象」</a:t>
            </a:r>
            <a:r>
              <a:rPr lang="en-US" altLang="ja-JP" sz="1100" dirty="0" smtClean="0">
                <a:latin typeface="HGPｺﾞｼｯｸM" pitchFamily="50" charset="-128"/>
                <a:ea typeface="HGPｺﾞｼｯｸM" pitchFamily="50" charset="-128"/>
              </a:rPr>
              <a:t>336</a:t>
            </a:r>
            <a:r>
              <a:rPr lang="ja-JP" altLang="en-US" sz="1100" dirty="0" smtClean="0">
                <a:latin typeface="HGPｺﾞｼｯｸM" pitchFamily="50" charset="-128"/>
                <a:ea typeface="HGPｺﾞｼｯｸM" pitchFamily="50" charset="-128"/>
              </a:rPr>
              <a:t>名</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　居住エリア</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：東京、愛知、大阪</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　年齢</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a:t>
            </a:r>
            <a:r>
              <a:rPr lang="en-US" altLang="ja-JP" sz="1100" dirty="0" smtClean="0">
                <a:latin typeface="HGPｺﾞｼｯｸM" pitchFamily="50" charset="-128"/>
                <a:ea typeface="HGPｺﾞｼｯｸM" pitchFamily="50" charset="-128"/>
              </a:rPr>
              <a:t>20</a:t>
            </a:r>
            <a:r>
              <a:rPr lang="ja-JP" altLang="en-US" sz="1100" dirty="0" smtClean="0">
                <a:latin typeface="HGPｺﾞｼｯｸM" pitchFamily="50" charset="-128"/>
                <a:ea typeface="HGPｺﾞｼｯｸM" pitchFamily="50" charset="-128"/>
              </a:rPr>
              <a:t>代～</a:t>
            </a:r>
            <a:r>
              <a:rPr lang="en-US" altLang="ja-JP" sz="1100" dirty="0" smtClean="0">
                <a:latin typeface="HGPｺﾞｼｯｸM" pitchFamily="50" charset="-128"/>
                <a:ea typeface="HGPｺﾞｼｯｸM" pitchFamily="50" charset="-128"/>
              </a:rPr>
              <a:t>70</a:t>
            </a:r>
            <a:r>
              <a:rPr lang="ja-JP" altLang="en-US" sz="1100" dirty="0" smtClean="0">
                <a:latin typeface="HGPｺﾞｼｯｸM" pitchFamily="50" charset="-128"/>
                <a:ea typeface="HGPｺﾞｼｯｸM" pitchFamily="50" charset="-128"/>
              </a:rPr>
              <a:t>代以上まで</a:t>
            </a:r>
            <a:endParaRPr lang="en-US" altLang="ja-JP" sz="1100" dirty="0" smtClean="0">
              <a:latin typeface="HGPｺﾞｼｯｸM" pitchFamily="50" charset="-128"/>
              <a:ea typeface="HGPｺﾞｼｯｸM" pitchFamily="50" charset="-128"/>
            </a:endParaRPr>
          </a:p>
          <a:p>
            <a:r>
              <a:rPr lang="ja-JP" altLang="en-US" sz="1100" dirty="0" smtClean="0">
                <a:latin typeface="HGPｺﾞｼｯｸM" pitchFamily="50" charset="-128"/>
                <a:ea typeface="HGPｺﾞｼｯｸM" pitchFamily="50" charset="-128"/>
              </a:rPr>
              <a:t>　性別</a:t>
            </a:r>
            <a:r>
              <a:rPr lang="en-US" altLang="ja-JP" sz="1100" dirty="0" smtClean="0">
                <a:latin typeface="HGPｺﾞｼｯｸM" pitchFamily="50" charset="-128"/>
                <a:ea typeface="HGPｺﾞｼｯｸM" pitchFamily="50" charset="-128"/>
              </a:rPr>
              <a:t>	</a:t>
            </a:r>
            <a:r>
              <a:rPr lang="ja-JP" altLang="en-US" sz="1100" dirty="0" smtClean="0">
                <a:latin typeface="HGPｺﾞｼｯｸM" pitchFamily="50" charset="-128"/>
                <a:ea typeface="HGPｺﾞｼｯｸM" pitchFamily="50" charset="-128"/>
              </a:rPr>
              <a:t>：男女半数ずつ</a:t>
            </a:r>
            <a:endParaRPr lang="ja-JP" altLang="en-US" sz="1100" dirty="0">
              <a:latin typeface="HGPｺﾞｼｯｸM" pitchFamily="50" charset="-128"/>
              <a:ea typeface="HGPｺﾞｼｯｸM" pitchFamily="50" charset="-128"/>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B9129DF9-D4D6-43A7-9E20-17D900ABC449}" type="slidenum">
              <a:rPr lang="ja-JP" altLang="en-US"/>
              <a:pPr>
                <a:defRPr/>
              </a:pPr>
              <a:t>20</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冷凍</a:t>
            </a:r>
            <a:r>
              <a:rPr lang="ja-JP" altLang="en-US" sz="2800" dirty="0" err="1" smtClean="0">
                <a:latin typeface="+mj-lt"/>
                <a:ea typeface="HGP創英角ｺﾞｼｯｸUB" pitchFamily="50" charset="-128"/>
                <a:cs typeface="+mj-cs"/>
              </a:rPr>
              <a:t>めん最頻喫</a:t>
            </a:r>
            <a:r>
              <a:rPr lang="ja-JP" altLang="en-US" sz="2800" dirty="0">
                <a:latin typeface="+mj-lt"/>
                <a:ea typeface="HGP創英角ｺﾞｼｯｸUB" pitchFamily="50" charset="-128"/>
                <a:cs typeface="+mj-cs"/>
              </a:rPr>
              <a:t>食の理由</a:t>
            </a:r>
            <a:endParaRPr lang="en-US" altLang="ja-JP" sz="2800" dirty="0">
              <a:latin typeface="+mj-lt"/>
              <a:ea typeface="HGP創英角ｺﾞｼｯｸUB" pitchFamily="50" charset="-128"/>
              <a:cs typeface="+mj-cs"/>
            </a:endParaRPr>
          </a:p>
        </p:txBody>
      </p:sp>
      <p:sp>
        <p:nvSpPr>
          <p:cNvPr id="21515" name="テキスト ボックス 14"/>
          <p:cNvSpPr txBox="1">
            <a:spLocks noChangeArrowheads="1"/>
          </p:cNvSpPr>
          <p:nvPr/>
        </p:nvSpPr>
        <p:spPr bwMode="auto">
          <a:xfrm>
            <a:off x="6948264" y="2924944"/>
            <a:ext cx="2013693" cy="400110"/>
          </a:xfrm>
          <a:prstGeom prst="rect">
            <a:avLst/>
          </a:prstGeom>
          <a:noFill/>
          <a:ln w="9525">
            <a:noFill/>
            <a:miter lim="800000"/>
            <a:headEnd/>
            <a:tailEnd/>
          </a:ln>
        </p:spPr>
        <p:txBody>
          <a:bodyPr wrap="none">
            <a:spAutoFit/>
          </a:bodyPr>
          <a:lstStyle/>
          <a:p>
            <a:r>
              <a:rPr lang="en-US" altLang="ja-JP" sz="1000" dirty="0">
                <a:solidFill>
                  <a:srgbClr val="C00000"/>
                </a:solidFill>
              </a:rPr>
              <a:t>※</a:t>
            </a:r>
            <a:r>
              <a:rPr lang="ja-JP" altLang="en-US" sz="1000" dirty="0">
                <a:solidFill>
                  <a:srgbClr val="C00000"/>
                </a:solidFill>
              </a:rPr>
              <a:t>「冷凍</a:t>
            </a:r>
            <a:r>
              <a:rPr lang="ja-JP" altLang="en-US" sz="1000" dirty="0" err="1">
                <a:solidFill>
                  <a:srgbClr val="C00000"/>
                </a:solidFill>
              </a:rPr>
              <a:t>めんの</a:t>
            </a:r>
            <a:r>
              <a:rPr lang="ja-JP" altLang="en-US" sz="1000" dirty="0">
                <a:solidFill>
                  <a:srgbClr val="C00000"/>
                </a:solidFill>
              </a:rPr>
              <a:t>○○</a:t>
            </a:r>
            <a:r>
              <a:rPr lang="ja-JP" altLang="en-US" sz="1000" dirty="0" smtClean="0">
                <a:solidFill>
                  <a:srgbClr val="C00000"/>
                </a:solidFill>
              </a:rPr>
              <a:t>を</a:t>
            </a:r>
            <a:r>
              <a:rPr lang="en-US" altLang="ja-JP" sz="1000" dirty="0" smtClean="0">
                <a:solidFill>
                  <a:srgbClr val="C00000"/>
                </a:solidFill>
              </a:rPr>
              <a:t/>
            </a:r>
            <a:br>
              <a:rPr lang="en-US" altLang="ja-JP" sz="1000" dirty="0" smtClean="0">
                <a:solidFill>
                  <a:srgbClr val="C00000"/>
                </a:solidFill>
              </a:rPr>
            </a:br>
            <a:r>
              <a:rPr lang="ja-JP" altLang="en-US" sz="1000" dirty="0" smtClean="0">
                <a:solidFill>
                  <a:srgbClr val="C00000"/>
                </a:solidFill>
              </a:rPr>
              <a:t>　　</a:t>
            </a:r>
            <a:r>
              <a:rPr lang="ja-JP" altLang="en-US" sz="1000" u="sng" dirty="0" smtClean="0">
                <a:solidFill>
                  <a:srgbClr val="C00000"/>
                </a:solidFill>
              </a:rPr>
              <a:t>最も</a:t>
            </a:r>
            <a:r>
              <a:rPr lang="ja-JP" altLang="en-US" sz="1000" u="sng" dirty="0">
                <a:solidFill>
                  <a:srgbClr val="C00000"/>
                </a:solidFill>
              </a:rPr>
              <a:t>よく食べている</a:t>
            </a:r>
            <a:r>
              <a:rPr lang="ja-JP" altLang="en-US" sz="1000" dirty="0">
                <a:solidFill>
                  <a:srgbClr val="C00000"/>
                </a:solidFill>
              </a:rPr>
              <a:t>タイプ」のみ</a:t>
            </a:r>
          </a:p>
        </p:txBody>
      </p:sp>
      <p:graphicFrame>
        <p:nvGraphicFramePr>
          <p:cNvPr id="13" name="グラフ 12"/>
          <p:cNvGraphicFramePr/>
          <p:nvPr/>
        </p:nvGraphicFramePr>
        <p:xfrm>
          <a:off x="0" y="1124744"/>
          <a:ext cx="5796136" cy="559018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表 8"/>
          <p:cNvGraphicFramePr>
            <a:graphicFrameLocks noGrp="1"/>
          </p:cNvGraphicFramePr>
          <p:nvPr/>
        </p:nvGraphicFramePr>
        <p:xfrm>
          <a:off x="3923930" y="3280827"/>
          <a:ext cx="5076053" cy="3012291"/>
        </p:xfrm>
        <a:graphic>
          <a:graphicData uri="http://schemas.openxmlformats.org/drawingml/2006/table">
            <a:tbl>
              <a:tblPr/>
              <a:tblGrid>
                <a:gridCol w="1396765"/>
                <a:gridCol w="459911"/>
                <a:gridCol w="459911"/>
                <a:gridCol w="459911"/>
                <a:gridCol w="459911"/>
                <a:gridCol w="459911"/>
                <a:gridCol w="459911"/>
                <a:gridCol w="459911"/>
                <a:gridCol w="459911"/>
              </a:tblGrid>
              <a:tr h="191892">
                <a:tc>
                  <a:txBody>
                    <a:bodyPr/>
                    <a:lstStyle/>
                    <a:p>
                      <a:pPr algn="ctr" fontAlgn="ctr"/>
                      <a:r>
                        <a:rPr lang="ja-JP" altLang="en-US" sz="900" b="0" i="0" u="none" strike="noStrike" dirty="0">
                          <a:solidFill>
                            <a:srgbClr val="000000"/>
                          </a:solidFill>
                          <a:latin typeface="ＭＳ Ｐゴシック"/>
                        </a:rPr>
                        <a:t>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900" b="0" i="0" u="none" strike="noStrike">
                          <a:solidFill>
                            <a:srgbClr val="000000"/>
                          </a:solidFill>
                          <a:latin typeface="ＭＳ Ｐゴシック"/>
                        </a:rPr>
                        <a:t>うどん</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ja-JP" altLang="en-US" sz="900" b="0" i="0" u="none" strike="noStrike">
                          <a:solidFill>
                            <a:srgbClr val="000000"/>
                          </a:solidFill>
                          <a:latin typeface="ＭＳ Ｐゴシック"/>
                        </a:rPr>
                        <a:t>そば</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ja-JP" altLang="en-US" sz="900" b="0" i="0" u="none" strike="noStrike">
                          <a:solidFill>
                            <a:srgbClr val="000000"/>
                          </a:solidFill>
                          <a:latin typeface="ＭＳ Ｐゴシック"/>
                        </a:rPr>
                        <a:t>ラーメン</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ja-JP" altLang="en-US" sz="900" b="0" i="0" u="none" strike="noStrike" dirty="0" smtClean="0">
                          <a:solidFill>
                            <a:srgbClr val="000000"/>
                          </a:solidFill>
                          <a:latin typeface="ＭＳ Ｐゴシック"/>
                        </a:rPr>
                        <a:t>スパゲティ</a:t>
                      </a:r>
                      <a:endParaRPr lang="ja-JP" altLang="en-US" sz="900" b="0" i="0" u="none" strike="noStrike" dirty="0">
                        <a:solidFill>
                          <a:srgbClr val="000000"/>
                        </a:solidFill>
                        <a:latin typeface="ＭＳ Ｐゴシック"/>
                      </a:endParaRP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r>
              <a:tr h="182949">
                <a:tc>
                  <a:txBody>
                    <a:bodyPr/>
                    <a:lstStyle/>
                    <a:p>
                      <a:pPr algn="ctr" fontAlgn="ctr"/>
                      <a:r>
                        <a:rPr lang="ja-JP" altLang="en-US" sz="700" b="0" i="0" u="none" strike="noStrike">
                          <a:solidFill>
                            <a:srgbClr val="000000"/>
                          </a:solidFill>
                          <a:latin typeface="ＭＳ Ｐゴシック"/>
                        </a:rPr>
                        <a:t>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sz="700" b="0" i="0" u="none" strike="noStrike">
                          <a:solidFill>
                            <a:srgbClr val="000000"/>
                          </a:solidFill>
                          <a:latin typeface="ＭＳ Ｐゴシック"/>
                        </a:rPr>
                        <a:t>ｎ</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sz="700" b="0" i="0" u="none" strike="noStrike">
                          <a:solidFill>
                            <a:srgbClr val="000000"/>
                          </a:solidFill>
                          <a:latin typeface="ＭＳ Ｐゴシック"/>
                        </a:rPr>
                        <a:t>ｎ</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sz="700" b="0" i="0" u="none" strike="noStrike">
                          <a:solidFill>
                            <a:srgbClr val="000000"/>
                          </a:solidFill>
                          <a:latin typeface="ＭＳ Ｐゴシック"/>
                        </a:rPr>
                        <a:t>ｎ</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sz="700" b="0" i="0" u="none" strike="noStrike">
                          <a:solidFill>
                            <a:srgbClr val="000000"/>
                          </a:solidFill>
                          <a:latin typeface="ＭＳ Ｐゴシック"/>
                        </a:rPr>
                        <a:t>ｎ</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FF"/>
                    </a:solidFill>
                  </a:tcPr>
                </a:tc>
              </a:tr>
              <a:tr h="182949">
                <a:tc>
                  <a:txBody>
                    <a:bodyPr/>
                    <a:lstStyle/>
                    <a:p>
                      <a:pPr algn="ctr" fontAlgn="ctr"/>
                      <a:r>
                        <a:rPr lang="ja-JP" altLang="en-US" sz="700" b="0" i="0" u="none" strike="noStrike">
                          <a:solidFill>
                            <a:srgbClr val="000000"/>
                          </a:solidFill>
                          <a:latin typeface="ＭＳ Ｐゴシック"/>
                        </a:rPr>
                        <a:t>長期間保存が利く</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212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67.5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150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49.8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52.6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221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73.4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買い置きが出来る（まとめ買いが出来る）</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221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70.4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41.9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51.3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61.5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調理の手間がなく、手軽</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181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57.6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34.2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53.5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調理時間がかからない</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139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44.3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30.6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43.9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価格が手頃</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dirty="0">
                          <a:solidFill>
                            <a:srgbClr val="000000"/>
                          </a:solidFill>
                          <a:latin typeface="ＭＳ Ｐゴシック"/>
                        </a:rPr>
                        <a:t>176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56.1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130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43.2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147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47.4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128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42.5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自分で作るよりおいしい</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89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28.3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40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23.2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54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品質が良い</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98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31.2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61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調理の際にでるゴミが少ない</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latin typeface="ＭＳ Ｐゴシック"/>
                        </a:rPr>
                        <a:t>19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種類が豊富でいろいろ選べる</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14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27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9.0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94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30.3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37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いろいろな具材が入っていて健康的</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5.0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量（ボリューム）がちょうど良い</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42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13.4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31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鮮度が高い（新鮮）</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36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6.1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a:solidFill>
                            <a:srgbClr val="000000"/>
                          </a:solidFill>
                          <a:latin typeface="ＭＳ Ｐゴシック"/>
                        </a:rPr>
                        <a:t>保存料が必要ない</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36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2.3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2949">
                <a:tc>
                  <a:txBody>
                    <a:bodyPr/>
                    <a:lstStyle/>
                    <a:p>
                      <a:pPr algn="ctr" fontAlgn="ctr"/>
                      <a:r>
                        <a:rPr lang="ja-JP" altLang="en-US" sz="700" b="0" i="0" u="none" strike="noStrike" dirty="0">
                          <a:solidFill>
                            <a:srgbClr val="000000"/>
                          </a:solidFill>
                          <a:latin typeface="ＭＳ Ｐゴシック"/>
                        </a:rPr>
                        <a:t>上記で当てはまるものはひとつもない</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0.6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latin typeface="ＭＳ Ｐゴシック"/>
                        </a:rPr>
                        <a:t>15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5.0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3.5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latin typeface="ＭＳ Ｐゴシック"/>
                        </a:rPr>
                        <a:t>3.7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8" name="四角形吹き出し 7"/>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fontScale="92500"/>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冷凍</a:t>
            </a:r>
            <a:r>
              <a:rPr lang="ja-JP" altLang="en-US" sz="1200" b="1" dirty="0" err="1" smtClean="0">
                <a:solidFill>
                  <a:schemeClr val="accent2">
                    <a:lumMod val="50000"/>
                  </a:schemeClr>
                </a:solidFill>
                <a:latin typeface="ＭＳ Ｐ明朝" pitchFamily="18" charset="-128"/>
                <a:ea typeface="ＭＳ Ｐ明朝" pitchFamily="18" charset="-128"/>
              </a:rPr>
              <a:t>めんの</a:t>
            </a:r>
            <a:r>
              <a:rPr lang="ja-JP" altLang="en-US" sz="1200" b="1" dirty="0" smtClean="0">
                <a:solidFill>
                  <a:schemeClr val="accent2">
                    <a:lumMod val="50000"/>
                  </a:schemeClr>
                </a:solidFill>
                <a:latin typeface="ＭＳ Ｐ明朝" pitchFamily="18" charset="-128"/>
                <a:ea typeface="ＭＳ Ｐ明朝" pitchFamily="18" charset="-128"/>
              </a:rPr>
              <a:t>特長である長期保存や買い置き可能なストック性と、手間がかからず価格も手頃という簡便性のメリットがどのタイプでも大半を占める。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あえていえば、うどんは全般的に高く、そばは品質、ラーメンはおいしさと種類の豊富さ、スパゲティはストック性が挙げられている。</a:t>
            </a:r>
          </a:p>
        </p:txBody>
      </p:sp>
      <p:sp>
        <p:nvSpPr>
          <p:cNvPr id="11" name="正方形/長方形 10"/>
          <p:cNvSpPr/>
          <p:nvPr/>
        </p:nvSpPr>
        <p:spPr>
          <a:xfrm>
            <a:off x="5724128" y="1268760"/>
            <a:ext cx="4572000" cy="553998"/>
          </a:xfrm>
          <a:prstGeom prst="rect">
            <a:avLst/>
          </a:prstGeom>
        </p:spPr>
        <p:txBody>
          <a:bodyPr>
            <a:spAutoFit/>
          </a:bodyPr>
          <a:lstStyle/>
          <a:p>
            <a:r>
              <a:rPr lang="en-US" altLang="ja-JP" sz="1000" b="1" dirty="0" smtClean="0">
                <a:latin typeface="メイリオ" pitchFamily="50" charset="-128"/>
                <a:ea typeface="メイリオ" pitchFamily="50" charset="-128"/>
                <a:cs typeface="メイリオ" pitchFamily="50" charset="-128"/>
              </a:rPr>
              <a:t>【Q】</a:t>
            </a:r>
            <a:r>
              <a:rPr lang="ja-JP" altLang="en-US" sz="1000" b="1" dirty="0" smtClean="0">
                <a:latin typeface="メイリオ" pitchFamily="50" charset="-128"/>
                <a:ea typeface="メイリオ" pitchFamily="50" charset="-128"/>
                <a:cs typeface="メイリオ" pitchFamily="50" charset="-128"/>
              </a:rPr>
              <a:t>（冷凍</a:t>
            </a:r>
            <a:r>
              <a:rPr lang="ja-JP" altLang="en-US" sz="1000" b="1" dirty="0" err="1" smtClean="0">
                <a:latin typeface="メイリオ" pitchFamily="50" charset="-128"/>
                <a:ea typeface="メイリオ" pitchFamily="50" charset="-128"/>
                <a:cs typeface="メイリオ" pitchFamily="50" charset="-128"/>
              </a:rPr>
              <a:t>めんを</a:t>
            </a:r>
            <a:r>
              <a:rPr lang="ja-JP" altLang="en-US" sz="1000" b="1" dirty="0" smtClean="0">
                <a:latin typeface="メイリオ" pitchFamily="50" charset="-128"/>
                <a:ea typeface="メイリオ" pitchFamily="50" charset="-128"/>
                <a:cs typeface="メイリオ" pitchFamily="50" charset="-128"/>
              </a:rPr>
              <a:t>最も食べると答えた人に対して）</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最もよく食べている理由について</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“いくつでも”お答えください。</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4EC2607C-9D1A-4E0A-93AC-D711917FD1E6}" type="slidenum">
              <a:rPr lang="ja-JP" altLang="en-US"/>
              <a:pPr>
                <a:defRPr/>
              </a:pPr>
              <a:t>21</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タイプ別</a:t>
            </a:r>
            <a:r>
              <a:rPr lang="ja-JP" altLang="en-US" sz="2800" dirty="0" smtClean="0">
                <a:latin typeface="+mj-lt"/>
                <a:ea typeface="HGP創英角ｺﾞｼｯｸUB" pitchFamily="50" charset="-128"/>
                <a:cs typeface="+mj-cs"/>
              </a:rPr>
              <a:t>選好度</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40768"/>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251520" y="1612404"/>
          <a:ext cx="3251200" cy="952500"/>
        </p:xfrm>
        <a:graphic>
          <a:graphicData uri="http://schemas.openxmlformats.org/drawingml/2006/table">
            <a:tbl>
              <a:tblPr/>
              <a:tblGrid>
                <a:gridCol w="1193800"/>
                <a:gridCol w="685800"/>
                <a:gridCol w="685800"/>
                <a:gridCol w="685800"/>
              </a:tblGrid>
              <a:tr h="152400">
                <a:tc>
                  <a:txBody>
                    <a:bodyPr/>
                    <a:lstStyle/>
                    <a:p>
                      <a:pPr algn="ctr" fontAlgn="ctr"/>
                      <a:endParaRPr lang="ja-JP" altLang="en-US" sz="8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gridSpan="3">
                  <a:txBody>
                    <a:bodyPr/>
                    <a:lstStyle/>
                    <a:p>
                      <a:pPr algn="r" fontAlgn="ctr"/>
                      <a:r>
                        <a:rPr lang="ja-JP" altLang="en-US" sz="800" b="0" i="0" u="none" strike="noStrike">
                          <a:solidFill>
                            <a:srgbClr val="000000"/>
                          </a:solidFill>
                          <a:latin typeface="ＭＳ Ｐゴシック"/>
                        </a:rPr>
                        <a:t>（％）</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r>
              <a:tr h="133350">
                <a:tc>
                  <a:txBody>
                    <a:bodyPr/>
                    <a:lstStyle/>
                    <a:p>
                      <a:pPr algn="ctr" fontAlgn="ctr"/>
                      <a:r>
                        <a:rPr lang="ja-JP" altLang="en-US" sz="800" b="1"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26.0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28.6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37.1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38.2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9.0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179512" y="3068960"/>
          <a:ext cx="4176464" cy="3371850"/>
        </p:xfrm>
        <a:graphic>
          <a:graphicData uri="http://schemas.openxmlformats.org/drawingml/2006/table">
            <a:tbl>
              <a:tblPr/>
              <a:tblGrid>
                <a:gridCol w="522058"/>
                <a:gridCol w="522058"/>
                <a:gridCol w="522058"/>
                <a:gridCol w="522058"/>
                <a:gridCol w="522058"/>
                <a:gridCol w="522058"/>
                <a:gridCol w="522058"/>
                <a:gridCol w="522058"/>
              </a:tblGrid>
              <a:tr h="152400">
                <a:tc gridSpan="2">
                  <a:txBody>
                    <a:bodyPr/>
                    <a:lstStyle/>
                    <a:p>
                      <a:pPr algn="ctr" fontAlgn="ctr"/>
                      <a:r>
                        <a:rPr lang="ja-JP" altLang="en-US" sz="800" b="1"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5240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355976" y="1052736"/>
          <a:ext cx="4572000" cy="27146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355976" y="3717032"/>
          <a:ext cx="4600575" cy="2743200"/>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頻度の高さではゆで麺が高いが、おいしさという点では</a:t>
            </a: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麺が比較的高く、次いで冷凍</a:t>
            </a:r>
            <a:r>
              <a:rPr lang="ja-JP" altLang="en-US" sz="1200" b="1" dirty="0" err="1" smtClean="0">
                <a:solidFill>
                  <a:schemeClr val="accent2">
                    <a:lumMod val="50000"/>
                  </a:schemeClr>
                </a:solidFill>
                <a:latin typeface="ＭＳ Ｐ明朝" pitchFamily="18" charset="-128"/>
                <a:ea typeface="ＭＳ Ｐ明朝" pitchFamily="18" charset="-128"/>
              </a:rPr>
              <a:t>めんが</a:t>
            </a:r>
            <a:r>
              <a:rPr lang="ja-JP" altLang="en-US" sz="1200" b="1" dirty="0" smtClean="0">
                <a:solidFill>
                  <a:schemeClr val="accent2">
                    <a:lumMod val="50000"/>
                  </a:schemeClr>
                </a:solidFill>
                <a:latin typeface="ＭＳ Ｐ明朝" pitchFamily="18" charset="-128"/>
                <a:ea typeface="ＭＳ Ｐ明朝" pitchFamily="18" charset="-128"/>
              </a:rPr>
              <a:t>選ばれている。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属性別で見ると、大阪及び女性では</a:t>
            </a: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麺を抜いて冷凍</a:t>
            </a:r>
            <a:r>
              <a:rPr lang="ja-JP" altLang="en-US" sz="1200" b="1" dirty="0" err="1" smtClean="0">
                <a:solidFill>
                  <a:schemeClr val="accent2">
                    <a:lumMod val="50000"/>
                  </a:schemeClr>
                </a:solidFill>
                <a:latin typeface="ＭＳ Ｐ明朝" pitchFamily="18" charset="-128"/>
                <a:ea typeface="ＭＳ Ｐ明朝" pitchFamily="18" charset="-128"/>
              </a:rPr>
              <a:t>めんが</a:t>
            </a:r>
            <a:r>
              <a:rPr lang="ja-JP" altLang="en-US" sz="1200" b="1" dirty="0" smtClean="0">
                <a:solidFill>
                  <a:schemeClr val="accent2">
                    <a:lumMod val="50000"/>
                  </a:schemeClr>
                </a:solidFill>
                <a:latin typeface="ＭＳ Ｐ明朝" pitchFamily="18" charset="-128"/>
                <a:ea typeface="ＭＳ Ｐ明朝" pitchFamily="18" charset="-128"/>
              </a:rPr>
              <a:t>トップとなっている。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また、男性と</a:t>
            </a:r>
            <a:r>
              <a:rPr lang="en-US" altLang="ja-JP" sz="1200" b="1" dirty="0" smtClean="0">
                <a:solidFill>
                  <a:schemeClr val="accent2">
                    <a:lumMod val="50000"/>
                  </a:schemeClr>
                </a:solidFill>
                <a:latin typeface="ＭＳ Ｐ明朝" pitchFamily="18" charset="-128"/>
                <a:ea typeface="ＭＳ Ｐ明朝" pitchFamily="18" charset="-128"/>
              </a:rPr>
              <a:t>20</a:t>
            </a:r>
            <a:r>
              <a:rPr lang="ja-JP" altLang="en-US" sz="1200" b="1" dirty="0" smtClean="0">
                <a:solidFill>
                  <a:schemeClr val="accent2">
                    <a:lumMod val="50000"/>
                  </a:schemeClr>
                </a:solidFill>
                <a:latin typeface="ＭＳ Ｐ明朝" pitchFamily="18" charset="-128"/>
                <a:ea typeface="ＭＳ Ｐ明朝" pitchFamily="18" charset="-128"/>
              </a:rPr>
              <a:t>代</a:t>
            </a:r>
            <a:r>
              <a:rPr lang="en-US" altLang="ja-JP" sz="1200" b="1" dirty="0" smtClean="0">
                <a:solidFill>
                  <a:schemeClr val="accent2">
                    <a:lumMod val="50000"/>
                  </a:schemeClr>
                </a:solidFill>
                <a:latin typeface="ＭＳ Ｐ明朝" pitchFamily="18" charset="-128"/>
                <a:ea typeface="ＭＳ Ｐ明朝" pitchFamily="18" charset="-128"/>
              </a:rPr>
              <a:t>70</a:t>
            </a:r>
            <a:r>
              <a:rPr lang="ja-JP" altLang="en-US" sz="1200" b="1" dirty="0" smtClean="0">
                <a:solidFill>
                  <a:schemeClr val="accent2">
                    <a:lumMod val="50000"/>
                  </a:schemeClr>
                </a:solidFill>
                <a:latin typeface="ＭＳ Ｐ明朝" pitchFamily="18" charset="-128"/>
                <a:ea typeface="ＭＳ Ｐ明朝" pitchFamily="18" charset="-128"/>
              </a:rPr>
              <a:t>代ではゆで麺の方が好まれている。</a:t>
            </a:r>
          </a:p>
        </p:txBody>
      </p:sp>
      <p:sp>
        <p:nvSpPr>
          <p:cNvPr id="19" name="正方形/長方形 18"/>
          <p:cNvSpPr/>
          <p:nvPr/>
        </p:nvSpPr>
        <p:spPr>
          <a:xfrm>
            <a:off x="327585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［うどん］</a:t>
            </a:r>
            <a:endParaRPr lang="en-US" altLang="ja-JP" sz="1400" dirty="0">
              <a:ea typeface="HGP創英角ｺﾞｼｯｸUB" pitchFamily="50" charset="-128"/>
            </a:endParaRPr>
          </a:p>
        </p:txBody>
      </p:sp>
      <p:sp>
        <p:nvSpPr>
          <p:cNvPr id="20" name="正方形/長方形 19"/>
          <p:cNvSpPr/>
          <p:nvPr/>
        </p:nvSpPr>
        <p:spPr>
          <a:xfrm>
            <a:off x="107504" y="980728"/>
            <a:ext cx="4572000" cy="246221"/>
          </a:xfrm>
          <a:prstGeom prst="rect">
            <a:avLst/>
          </a:prstGeom>
        </p:spPr>
        <p:txBody>
          <a:bodyPr>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以下の麺類では、それぞれどのタイプがおいしいと思われますか？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DD36C720-CEA4-4C16-B493-31A03C119747}" type="slidenum">
              <a:rPr lang="ja-JP" altLang="en-US"/>
              <a:pPr>
                <a:defRPr/>
              </a:pPr>
              <a:t>22</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タイプ別</a:t>
            </a:r>
            <a:r>
              <a:rPr lang="ja-JP" altLang="en-US" sz="2800" dirty="0" smtClean="0">
                <a:latin typeface="+mj-lt"/>
                <a:ea typeface="HGP創英角ｺﾞｼｯｸUB" pitchFamily="50" charset="-128"/>
                <a:cs typeface="+mj-cs"/>
              </a:rPr>
              <a:t>選好度</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76464" cy="3352800"/>
        </p:xfrm>
        <a:graphic>
          <a:graphicData uri="http://schemas.openxmlformats.org/drawingml/2006/table">
            <a:tbl>
              <a:tblPr/>
              <a:tblGrid>
                <a:gridCol w="522058"/>
                <a:gridCol w="522058"/>
                <a:gridCol w="522058"/>
                <a:gridCol w="522058"/>
                <a:gridCol w="522058"/>
                <a:gridCol w="522058"/>
                <a:gridCol w="522058"/>
                <a:gridCol w="522058"/>
              </a:tblGrid>
              <a:tr h="152400">
                <a:tc gridSpan="2">
                  <a:txBody>
                    <a:bodyPr/>
                    <a:lstStyle/>
                    <a:p>
                      <a:pPr algn="ctr" fontAlgn="ctr"/>
                      <a:r>
                        <a:rPr lang="ja-JP" altLang="en-US" sz="8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251520" y="1628800"/>
          <a:ext cx="3251200" cy="933450"/>
        </p:xfrm>
        <a:graphic>
          <a:graphicData uri="http://schemas.openxmlformats.org/drawingml/2006/table">
            <a:tbl>
              <a:tblPr/>
              <a:tblGrid>
                <a:gridCol w="1193800"/>
                <a:gridCol w="685800"/>
                <a:gridCol w="685800"/>
                <a:gridCol w="685800"/>
              </a:tblGrid>
              <a:tr h="133350">
                <a:tc>
                  <a:txBody>
                    <a:bodyPr/>
                    <a:lstStyle/>
                    <a:p>
                      <a:pPr algn="ctr" fontAlgn="ctr"/>
                      <a:endParaRPr lang="ja-JP" altLang="en-US" sz="8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gridSpan="3">
                  <a:txBody>
                    <a:bodyPr/>
                    <a:lstStyle/>
                    <a:p>
                      <a:pPr algn="r" fontAlgn="ctr"/>
                      <a:r>
                        <a:rPr lang="ja-JP" altLang="en-US" sz="800" b="0" i="0" u="none" strike="noStrike">
                          <a:solidFill>
                            <a:srgbClr val="000000"/>
                          </a:solidFill>
                          <a:latin typeface="ＭＳ Ｐゴシック"/>
                        </a:rPr>
                        <a:t>（％）</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r>
              <a:tr h="133350">
                <a:tc>
                  <a:txBody>
                    <a:bodyPr/>
                    <a:lstStyle/>
                    <a:p>
                      <a:pPr algn="ctr" fontAlgn="ctr"/>
                      <a:r>
                        <a:rPr lang="ja-JP" altLang="en-US" sz="8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56.0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9.3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1052736"/>
          <a:ext cx="4572000" cy="27051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543425" y="3717032"/>
          <a:ext cx="4600575" cy="2714625"/>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そばは</a:t>
            </a: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麺が過半数で、乾麺が</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割、冷凍</a:t>
            </a:r>
            <a:r>
              <a:rPr lang="ja-JP" altLang="en-US" sz="1200" b="1" dirty="0" err="1" smtClean="0">
                <a:solidFill>
                  <a:schemeClr val="accent2">
                    <a:lumMod val="50000"/>
                  </a:schemeClr>
                </a:solidFill>
                <a:latin typeface="ＭＳ Ｐ明朝" pitchFamily="18" charset="-128"/>
                <a:ea typeface="ＭＳ Ｐ明朝" pitchFamily="18" charset="-128"/>
              </a:rPr>
              <a:t>めんの</a:t>
            </a:r>
            <a:r>
              <a:rPr lang="ja-JP" altLang="en-US" sz="1200" b="1" dirty="0" smtClean="0">
                <a:solidFill>
                  <a:schemeClr val="accent2">
                    <a:lumMod val="50000"/>
                  </a:schemeClr>
                </a:solidFill>
                <a:latin typeface="ＭＳ Ｐ明朝" pitchFamily="18" charset="-128"/>
                <a:ea typeface="ＭＳ Ｐ明朝" pitchFamily="18" charset="-128"/>
              </a:rPr>
              <a:t>評価は低い。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即席麺も冷凍</a:t>
            </a:r>
            <a:r>
              <a:rPr lang="ja-JP" altLang="en-US" sz="1200" b="1" dirty="0" err="1" smtClean="0">
                <a:solidFill>
                  <a:schemeClr val="accent2">
                    <a:lumMod val="50000"/>
                  </a:schemeClr>
                </a:solidFill>
                <a:latin typeface="ＭＳ Ｐ明朝" pitchFamily="18" charset="-128"/>
                <a:ea typeface="ＭＳ Ｐ明朝" pitchFamily="18" charset="-128"/>
              </a:rPr>
              <a:t>めんと</a:t>
            </a:r>
            <a:r>
              <a:rPr lang="ja-JP" altLang="en-US" sz="1200" b="1" dirty="0" smtClean="0">
                <a:solidFill>
                  <a:schemeClr val="accent2">
                    <a:lumMod val="50000"/>
                  </a:schemeClr>
                </a:solidFill>
                <a:latin typeface="ＭＳ Ｐ明朝" pitchFamily="18" charset="-128"/>
                <a:ea typeface="ＭＳ Ｐ明朝" pitchFamily="18" charset="-128"/>
              </a:rPr>
              <a:t>同様に低いが、女性や高齢層では冷凍</a:t>
            </a:r>
            <a:r>
              <a:rPr lang="ja-JP" altLang="en-US" sz="1200" b="1" dirty="0" err="1" smtClean="0">
                <a:solidFill>
                  <a:schemeClr val="accent2">
                    <a:lumMod val="50000"/>
                  </a:schemeClr>
                </a:solidFill>
                <a:latin typeface="ＭＳ Ｐ明朝" pitchFamily="18" charset="-128"/>
                <a:ea typeface="ＭＳ Ｐ明朝" pitchFamily="18" charset="-128"/>
              </a:rPr>
              <a:t>めん</a:t>
            </a:r>
            <a:r>
              <a:rPr lang="ja-JP" altLang="en-US" sz="1200" b="1" dirty="0" smtClean="0">
                <a:solidFill>
                  <a:schemeClr val="accent2">
                    <a:lumMod val="50000"/>
                  </a:schemeClr>
                </a:solidFill>
                <a:latin typeface="ＭＳ Ｐ明朝" pitchFamily="18" charset="-128"/>
                <a:ea typeface="ＭＳ Ｐ明朝" pitchFamily="18" charset="-128"/>
              </a:rPr>
              <a:t>が、男性と若年層では即席麺が好まれる傾向にある。</a:t>
            </a:r>
          </a:p>
        </p:txBody>
      </p:sp>
      <p:sp>
        <p:nvSpPr>
          <p:cNvPr id="19" name="正方形/長方形 18"/>
          <p:cNvSpPr/>
          <p:nvPr/>
        </p:nvSpPr>
        <p:spPr>
          <a:xfrm>
            <a:off x="327585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［そば］</a:t>
            </a:r>
            <a:endParaRPr lang="en-US" altLang="ja-JP" sz="1400" dirty="0">
              <a:ea typeface="HGP創英角ｺﾞｼｯｸUB" pitchFamily="50" charset="-128"/>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E21D91D8-25E4-4CD9-9A11-398766A8ED45}" type="slidenum">
              <a:rPr lang="ja-JP" altLang="en-US"/>
              <a:pPr>
                <a:defRPr/>
              </a:pPr>
              <a:t>23</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タイプ別</a:t>
            </a:r>
            <a:r>
              <a:rPr lang="ja-JP" altLang="en-US" sz="2800" dirty="0" smtClean="0">
                <a:latin typeface="+mj-lt"/>
                <a:ea typeface="HGP創英角ｺﾞｼｯｸUB" pitchFamily="50" charset="-128"/>
                <a:cs typeface="+mj-cs"/>
              </a:rPr>
              <a:t>選好度</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76464" cy="3352800"/>
        </p:xfrm>
        <a:graphic>
          <a:graphicData uri="http://schemas.openxmlformats.org/drawingml/2006/table">
            <a:tbl>
              <a:tblPr/>
              <a:tblGrid>
                <a:gridCol w="522058"/>
                <a:gridCol w="522058"/>
                <a:gridCol w="522058"/>
                <a:gridCol w="522058"/>
                <a:gridCol w="522058"/>
                <a:gridCol w="522058"/>
                <a:gridCol w="522058"/>
                <a:gridCol w="522058"/>
              </a:tblGrid>
              <a:tr h="152400">
                <a:tc gridSpan="2">
                  <a:txBody>
                    <a:bodyPr/>
                    <a:lstStyle/>
                    <a:p>
                      <a:pPr algn="ctr" fontAlgn="ctr"/>
                      <a:r>
                        <a:rPr lang="ja-JP" altLang="en-US" sz="800" b="1"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251520" y="1631454"/>
          <a:ext cx="3251200" cy="933450"/>
        </p:xfrm>
        <a:graphic>
          <a:graphicData uri="http://schemas.openxmlformats.org/drawingml/2006/table">
            <a:tbl>
              <a:tblPr/>
              <a:tblGrid>
                <a:gridCol w="1193800"/>
                <a:gridCol w="685800"/>
                <a:gridCol w="685800"/>
                <a:gridCol w="685800"/>
              </a:tblGrid>
              <a:tr h="133350">
                <a:tc>
                  <a:txBody>
                    <a:bodyPr/>
                    <a:lstStyle/>
                    <a:p>
                      <a:pPr algn="ctr" fontAlgn="ctr"/>
                      <a:endParaRPr lang="ja-JP" altLang="en-US" sz="8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gridSpan="3">
                  <a:txBody>
                    <a:bodyPr/>
                    <a:lstStyle/>
                    <a:p>
                      <a:pPr algn="r" fontAlgn="ctr"/>
                      <a:r>
                        <a:rPr lang="ja-JP" altLang="en-US" sz="800" b="0" i="0" u="none" strike="noStrike">
                          <a:solidFill>
                            <a:srgbClr val="000000"/>
                          </a:solidFill>
                          <a:latin typeface="ＭＳ Ｐゴシック"/>
                        </a:rPr>
                        <a:t>（％）</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r>
              <a:tr h="133350">
                <a:tc>
                  <a:txBody>
                    <a:bodyPr/>
                    <a:lstStyle/>
                    <a:p>
                      <a:pPr algn="ctr" fontAlgn="ctr"/>
                      <a:r>
                        <a:rPr lang="ja-JP" altLang="en-US" sz="800" b="1"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dirty="0">
                          <a:solidFill>
                            <a:srgbClr val="000000"/>
                          </a:solidFill>
                          <a:latin typeface="ＭＳ Ｐゴシック"/>
                        </a:rPr>
                        <a:t>2012</a:t>
                      </a:r>
                      <a:r>
                        <a:rPr lang="ja-JP" altLang="en-US" sz="800" b="1" i="0" u="none" strike="noStrike" dirty="0">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70.3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66.1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15.7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10.9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24.4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24.7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1052736"/>
          <a:ext cx="4572000" cy="27146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427984" y="3717032"/>
          <a:ext cx="4600575" cy="2743200"/>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ラーメンでは</a:t>
            </a: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麺が</a:t>
            </a:r>
            <a:r>
              <a:rPr lang="en-US" altLang="ja-JP" sz="1200" b="1" dirty="0" smtClean="0">
                <a:solidFill>
                  <a:schemeClr val="accent2">
                    <a:lumMod val="50000"/>
                  </a:schemeClr>
                </a:solidFill>
                <a:latin typeface="ＭＳ Ｐ明朝" pitchFamily="18" charset="-128"/>
                <a:ea typeface="ＭＳ Ｐ明朝" pitchFamily="18" charset="-128"/>
              </a:rPr>
              <a:t>6</a:t>
            </a:r>
            <a:r>
              <a:rPr lang="ja-JP" altLang="en-US" sz="1200" b="1" dirty="0" smtClean="0">
                <a:solidFill>
                  <a:schemeClr val="accent2">
                    <a:lumMod val="50000"/>
                  </a:schemeClr>
                </a:solidFill>
                <a:latin typeface="ＭＳ Ｐ明朝" pitchFamily="18" charset="-128"/>
                <a:ea typeface="ＭＳ Ｐ明朝" pitchFamily="18" charset="-128"/>
              </a:rPr>
              <a:t>割以上と圧倒的に好まれており、即席麺が</a:t>
            </a:r>
            <a:r>
              <a:rPr lang="en-US" altLang="ja-JP" sz="1200" b="1" dirty="0" smtClean="0">
                <a:solidFill>
                  <a:schemeClr val="accent2">
                    <a:lumMod val="50000"/>
                  </a:schemeClr>
                </a:solidFill>
                <a:latin typeface="ＭＳ Ｐ明朝" pitchFamily="18" charset="-128"/>
                <a:ea typeface="ＭＳ Ｐ明朝" pitchFamily="18" charset="-128"/>
              </a:rPr>
              <a:t>2</a:t>
            </a:r>
            <a:r>
              <a:rPr lang="ja-JP" altLang="en-US" sz="1200" b="1" dirty="0" smtClean="0">
                <a:solidFill>
                  <a:schemeClr val="accent2">
                    <a:lumMod val="50000"/>
                  </a:schemeClr>
                </a:solidFill>
                <a:latin typeface="ＭＳ Ｐ明朝" pitchFamily="18" charset="-128"/>
                <a:ea typeface="ＭＳ Ｐ明朝" pitchFamily="18" charset="-128"/>
              </a:rPr>
              <a:t>割、その他は</a:t>
            </a:r>
            <a:r>
              <a:rPr lang="en-US" altLang="ja-JP" sz="1200" b="1" dirty="0" smtClean="0">
                <a:solidFill>
                  <a:schemeClr val="accent2">
                    <a:lumMod val="50000"/>
                  </a:schemeClr>
                </a:solidFill>
                <a:latin typeface="ＭＳ Ｐ明朝" pitchFamily="18" charset="-128"/>
                <a:ea typeface="ＭＳ Ｐ明朝" pitchFamily="18" charset="-128"/>
              </a:rPr>
              <a:t>1</a:t>
            </a:r>
            <a:r>
              <a:rPr lang="ja-JP" altLang="en-US" sz="1200" b="1" dirty="0" smtClean="0">
                <a:solidFill>
                  <a:schemeClr val="accent2">
                    <a:lumMod val="50000"/>
                  </a:schemeClr>
                </a:solidFill>
                <a:latin typeface="ＭＳ Ｐ明朝" pitchFamily="18" charset="-128"/>
                <a:ea typeface="ＭＳ Ｐ明朝" pitchFamily="18" charset="-128"/>
              </a:rPr>
              <a:t>割前後となっている。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属性別では大阪と高齢層で一部上下しているものの、大きな属性差はみられない。</a:t>
            </a:r>
          </a:p>
        </p:txBody>
      </p:sp>
      <p:sp>
        <p:nvSpPr>
          <p:cNvPr id="19" name="正方形/長方形 18"/>
          <p:cNvSpPr/>
          <p:nvPr/>
        </p:nvSpPr>
        <p:spPr>
          <a:xfrm>
            <a:off x="327585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［ラーメン］</a:t>
            </a:r>
            <a:endParaRPr lang="en-US" altLang="ja-JP" sz="1400" dirty="0">
              <a:ea typeface="HGP創英角ｺﾞｼｯｸUB" pitchFamily="50" charset="-128"/>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79F3BA52-B1A8-4043-BC7D-5C8F643CE9EF}" type="slidenum">
              <a:rPr lang="ja-JP" altLang="en-US"/>
              <a:pPr>
                <a:defRPr/>
              </a:pPr>
              <a:t>24</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タイプ別</a:t>
            </a:r>
            <a:r>
              <a:rPr lang="ja-JP" altLang="en-US" sz="2800" dirty="0" smtClean="0">
                <a:latin typeface="+mj-lt"/>
                <a:ea typeface="HGP創英角ｺﾞｼｯｸUB" pitchFamily="50" charset="-128"/>
                <a:cs typeface="+mj-cs"/>
              </a:rPr>
              <a:t>選好度</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76464" cy="3352800"/>
        </p:xfrm>
        <a:graphic>
          <a:graphicData uri="http://schemas.openxmlformats.org/drawingml/2006/table">
            <a:tbl>
              <a:tblPr/>
              <a:tblGrid>
                <a:gridCol w="522058"/>
                <a:gridCol w="522058"/>
                <a:gridCol w="522058"/>
                <a:gridCol w="522058"/>
                <a:gridCol w="522058"/>
                <a:gridCol w="522058"/>
                <a:gridCol w="522058"/>
                <a:gridCol w="522058"/>
              </a:tblGrid>
              <a:tr h="152400">
                <a:tc gridSpan="2">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251520" y="1631454"/>
          <a:ext cx="3251200" cy="933450"/>
        </p:xfrm>
        <a:graphic>
          <a:graphicData uri="http://schemas.openxmlformats.org/drawingml/2006/table">
            <a:tbl>
              <a:tblPr/>
              <a:tblGrid>
                <a:gridCol w="1193800"/>
                <a:gridCol w="685800"/>
                <a:gridCol w="685800"/>
                <a:gridCol w="685800"/>
              </a:tblGrid>
              <a:tr h="133350">
                <a:tc>
                  <a:txBody>
                    <a:bodyPr/>
                    <a:lstStyle/>
                    <a:p>
                      <a:pPr algn="ctr" fontAlgn="ctr"/>
                      <a:endParaRPr lang="ja-JP" altLang="en-US" sz="8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gridSpan="3">
                  <a:txBody>
                    <a:bodyPr/>
                    <a:lstStyle/>
                    <a:p>
                      <a:pPr algn="r" fontAlgn="ctr"/>
                      <a:r>
                        <a:rPr lang="ja-JP" altLang="en-US" sz="800" b="0" i="0" u="none" strike="noStrike">
                          <a:solidFill>
                            <a:srgbClr val="000000"/>
                          </a:solidFill>
                          <a:latin typeface="ＭＳ Ｐゴシック"/>
                        </a:rPr>
                        <a:t>（％）</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r>
              <a:tr h="133350">
                <a:tc>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72.1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65.5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28.2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10.6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9.2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5.1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1052736"/>
          <a:ext cx="4572000" cy="27146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427984" y="3789040"/>
          <a:ext cx="4600575" cy="2609850"/>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一般的なところでは乾麺が圧倒的ゆえに選好度も高いが、属性で見ると、東京及び若年層で</a:t>
            </a:r>
            <a:r>
              <a:rPr lang="ja-JP" altLang="en-US" sz="1200" b="1" dirty="0" err="1" smtClean="0">
                <a:solidFill>
                  <a:schemeClr val="accent2">
                    <a:lumMod val="50000"/>
                  </a:schemeClr>
                </a:solidFill>
                <a:latin typeface="ＭＳ Ｐ明朝" pitchFamily="18" charset="-128"/>
                <a:ea typeface="ＭＳ Ｐ明朝" pitchFamily="18" charset="-128"/>
              </a:rPr>
              <a:t>なま</a:t>
            </a:r>
            <a:r>
              <a:rPr lang="ja-JP" altLang="en-US" sz="1200" b="1" dirty="0" smtClean="0">
                <a:solidFill>
                  <a:schemeClr val="accent2">
                    <a:lumMod val="50000"/>
                  </a:schemeClr>
                </a:solidFill>
                <a:latin typeface="ＭＳ Ｐ明朝" pitchFamily="18" charset="-128"/>
                <a:ea typeface="ＭＳ Ｐ明朝" pitchFamily="18" charset="-128"/>
              </a:rPr>
              <a:t>麺が好まれており、特に</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代では乾麺に迫る勢いがある。イタリア料理の人気で生パスタを食べる機会がある層が増えている為と思われる。</a:t>
            </a:r>
          </a:p>
        </p:txBody>
      </p:sp>
      <p:sp>
        <p:nvSpPr>
          <p:cNvPr id="19" name="正方形/長方形 18"/>
          <p:cNvSpPr/>
          <p:nvPr/>
        </p:nvSpPr>
        <p:spPr>
          <a:xfrm>
            <a:off x="327585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［スパゲティ］</a:t>
            </a:r>
            <a:endParaRPr lang="en-US" altLang="ja-JP" sz="1400" dirty="0">
              <a:ea typeface="HGP創英角ｺﾞｼｯｸUB" pitchFamily="50" charset="-128"/>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244E3235-8D5E-49CB-B40B-B79FC2A29FCA}" type="slidenum">
              <a:rPr lang="ja-JP" altLang="en-US" smtClean="0"/>
              <a:pPr>
                <a:defRPr/>
              </a:pPr>
              <a:t>25</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冷凍</a:t>
            </a:r>
            <a:r>
              <a:rPr lang="ja-JP" altLang="en-US" sz="2800" dirty="0" err="1">
                <a:latin typeface="+mj-lt"/>
                <a:ea typeface="HGP創英角ｺﾞｼｯｸUB" pitchFamily="50" charset="-128"/>
                <a:cs typeface="+mj-cs"/>
              </a:rPr>
              <a:t>めん</a:t>
            </a:r>
            <a:r>
              <a:rPr lang="ja-JP" altLang="en-US" sz="2800" dirty="0" smtClean="0">
                <a:latin typeface="+mj-lt"/>
                <a:ea typeface="HGP創英角ｺﾞｼｯｸUB" pitchFamily="50" charset="-128"/>
                <a:cs typeface="+mj-cs"/>
              </a:rPr>
              <a:t>イメージ</a:t>
            </a:r>
            <a:endParaRPr lang="en-US" altLang="ja-JP" sz="2800" dirty="0">
              <a:latin typeface="+mj-lt"/>
              <a:ea typeface="HGP創英角ｺﾞｼｯｸUB" pitchFamily="50" charset="-128"/>
              <a:cs typeface="+mj-cs"/>
            </a:endParaRPr>
          </a:p>
        </p:txBody>
      </p:sp>
      <p:graphicFrame>
        <p:nvGraphicFramePr>
          <p:cNvPr id="11" name="グラフ 10"/>
          <p:cNvGraphicFramePr/>
          <p:nvPr/>
        </p:nvGraphicFramePr>
        <p:xfrm>
          <a:off x="0" y="1268760"/>
          <a:ext cx="4810125" cy="54006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表 12"/>
          <p:cNvGraphicFramePr>
            <a:graphicFrameLocks noGrp="1"/>
          </p:cNvGraphicFramePr>
          <p:nvPr/>
        </p:nvGraphicFramePr>
        <p:xfrm>
          <a:off x="3059832" y="3284984"/>
          <a:ext cx="5932125" cy="2882638"/>
        </p:xfrm>
        <a:graphic>
          <a:graphicData uri="http://schemas.openxmlformats.org/drawingml/2006/table">
            <a:tbl>
              <a:tblPr/>
              <a:tblGrid>
                <a:gridCol w="589935"/>
                <a:gridCol w="589935"/>
                <a:gridCol w="316817"/>
                <a:gridCol w="316817"/>
                <a:gridCol w="316817"/>
                <a:gridCol w="316817"/>
                <a:gridCol w="316817"/>
                <a:gridCol w="316817"/>
                <a:gridCol w="316817"/>
                <a:gridCol w="316817"/>
                <a:gridCol w="316817"/>
                <a:gridCol w="316817"/>
                <a:gridCol w="316817"/>
                <a:gridCol w="316817"/>
                <a:gridCol w="316817"/>
                <a:gridCol w="316817"/>
                <a:gridCol w="316817"/>
              </a:tblGrid>
              <a:tr h="688078">
                <a:tc gridSpan="2">
                  <a:txBody>
                    <a:bodyPr/>
                    <a:lstStyle/>
                    <a:p>
                      <a:pPr algn="ctr" fontAlgn="ctr"/>
                      <a:r>
                        <a:rPr lang="ja-JP" altLang="en-US" sz="600" b="1" i="0" u="none" strike="noStrike" dirty="0">
                          <a:solidFill>
                            <a:srgbClr val="000000"/>
                          </a:solidFill>
                          <a:latin typeface="ＭＳ Ｐゴシック"/>
                        </a:rPr>
                        <a:t>良い点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a:txBody>
                    <a:bodyPr/>
                    <a:lstStyle/>
                    <a:p>
                      <a:pPr algn="ctr" fontAlgn="ctr"/>
                      <a:r>
                        <a:rPr lang="ja-JP" altLang="en-US" sz="600" b="0" i="0" u="none" strike="noStrike">
                          <a:solidFill>
                            <a:srgbClr val="000000"/>
                          </a:solidFill>
                          <a:latin typeface="ＭＳ Ｐゴシック"/>
                        </a:rPr>
                        <a:t>全体</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長期間保存が利く</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買い置きが出来る（まとめ買いが出来る）</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調理の手間がなく、手軽</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dirty="0">
                          <a:solidFill>
                            <a:srgbClr val="000000"/>
                          </a:solidFill>
                          <a:latin typeface="ＭＳ Ｐゴシック"/>
                        </a:rPr>
                        <a:t>調理時間がかからない</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dirty="0">
                          <a:solidFill>
                            <a:srgbClr val="000000"/>
                          </a:solidFill>
                          <a:latin typeface="ＭＳ Ｐゴシック"/>
                        </a:rPr>
                        <a:t>価格が手頃</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自分で作るよりおいしい</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品質が良い</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調理の際にでるゴミが少ない</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種類が豊富でいろいろ選べる</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いろいろな具材が入っていて健康的</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量（ボリューム）がちょうど良い</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鮮度が高い（新鮮）</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保存料が必要ない</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上記で当てはまるものはひとつもない</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91343">
                <a:tc rowSpan="2" gridSpan="2">
                  <a:txBody>
                    <a:bodyPr/>
                    <a:lstStyle/>
                    <a:p>
                      <a:pPr algn="ctr" fontAlgn="ctr"/>
                      <a:r>
                        <a:rPr lang="ja-JP" altLang="en-US" sz="6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1013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1343">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81.2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91343">
                <a:tc rowSpan="6">
                  <a:txBody>
                    <a:bodyPr/>
                    <a:lstStyle/>
                    <a:p>
                      <a:pPr algn="ctr" fontAlgn="t"/>
                      <a:r>
                        <a:rPr lang="ja-JP" altLang="en-US" sz="600" b="0" i="0" u="none" strike="noStrike" dirty="0">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496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79.5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1343">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205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81.3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1343">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312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83.9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91343">
                <a:tc rowSpan="4">
                  <a:txBody>
                    <a:bodyPr/>
                    <a:lstStyle/>
                    <a:p>
                      <a:pPr algn="ctr" fontAlgn="t"/>
                      <a:r>
                        <a:rPr lang="ja-JP" altLang="en-US" sz="6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501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80.3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1343">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512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82.1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91343">
                <a:tc rowSpan="12">
                  <a:txBody>
                    <a:bodyPr/>
                    <a:lstStyle/>
                    <a:p>
                      <a:pPr algn="ctr" fontAlgn="t"/>
                      <a:r>
                        <a:rPr lang="ja-JP" altLang="en-US" sz="6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600" b="0" i="0" u="none" strike="noStrike">
                          <a:solidFill>
                            <a:srgbClr val="000000"/>
                          </a:solidFill>
                          <a:latin typeface="ＭＳ Ｐゴシック"/>
                        </a:rPr>
                        <a:t>20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84.1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1343">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30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86.1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1343">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40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80.8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1343">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50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77.4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1343">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60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80.8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1343">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70</a:t>
                      </a:r>
                      <a:r>
                        <a:rPr lang="ja-JP" altLang="en-US" sz="6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134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dirty="0">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77.9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dirty="0">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dirty="0">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4932040" y="1124744"/>
          <a:ext cx="4021337" cy="1944224"/>
        </p:xfrm>
        <a:graphic>
          <a:graphicData uri="http://schemas.openxmlformats.org/drawingml/2006/table">
            <a:tbl>
              <a:tblPr/>
              <a:tblGrid>
                <a:gridCol w="2222975"/>
                <a:gridCol w="599454"/>
                <a:gridCol w="599454"/>
                <a:gridCol w="599454"/>
              </a:tblGrid>
              <a:tr h="121514">
                <a:tc>
                  <a:txBody>
                    <a:bodyPr/>
                    <a:lstStyle/>
                    <a:p>
                      <a:pPr algn="l" fontAlgn="ctr"/>
                      <a:endParaRPr lang="ja-JP" altLang="en-US" sz="6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ja-JP" altLang="en-US" sz="600" b="0" i="0" u="none" strike="noStrike">
                          <a:solidFill>
                            <a:srgbClr val="000000"/>
                          </a:solidFill>
                          <a:latin typeface="ＭＳ Ｐゴシック"/>
                        </a:rPr>
                        <a:t>（％）</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21514">
                <a:tc>
                  <a:txBody>
                    <a:bodyPr/>
                    <a:lstStyle/>
                    <a:p>
                      <a:pPr algn="l" fontAlgn="ctr"/>
                      <a:r>
                        <a:rPr lang="ja-JP" altLang="en-US" sz="600" b="0" i="0" u="none" strike="noStrike" dirty="0">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2005</a:t>
                      </a:r>
                      <a:r>
                        <a:rPr lang="ja-JP" altLang="en-US" sz="6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600" b="0" i="0" u="none" strike="noStrike">
                          <a:solidFill>
                            <a:srgbClr val="000000"/>
                          </a:solidFill>
                          <a:latin typeface="ＭＳ Ｐゴシック"/>
                        </a:rPr>
                        <a:t>2009</a:t>
                      </a:r>
                      <a:r>
                        <a:rPr lang="ja-JP" altLang="en-US" sz="6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600" b="1" i="0" u="none" strike="noStrike">
                          <a:solidFill>
                            <a:srgbClr val="000000"/>
                          </a:solidFill>
                          <a:latin typeface="ＭＳ Ｐゴシック"/>
                        </a:rPr>
                        <a:t>2012</a:t>
                      </a:r>
                      <a:r>
                        <a:rPr lang="ja-JP" altLang="en-US" sz="6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21514">
                <a:tc>
                  <a:txBody>
                    <a:bodyPr/>
                    <a:lstStyle/>
                    <a:p>
                      <a:pPr algn="ctr" fontAlgn="ctr"/>
                      <a:r>
                        <a:rPr lang="ja-JP" altLang="en-US" sz="600" b="0" i="0" u="none" strike="noStrike" dirty="0">
                          <a:solidFill>
                            <a:srgbClr val="000000"/>
                          </a:solidFill>
                          <a:latin typeface="ＭＳ Ｐゴシック"/>
                        </a:rPr>
                        <a:t>長期間保存が利く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80.8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78.8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81.2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買い置きが出来る（まとめ買いが出来る）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56.9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58.7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調理の手間がなく、手軽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46.8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45.0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調理時間がかからない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36.1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35.9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38.2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価格が手頃</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29.0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28.9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35.8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自分で作るよりおいしい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17.9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品質が良い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16.0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調理の際にでるゴミが少ない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7.6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7.1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種類が豊富でいろいろ選べる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8.3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6.7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いろいろな具材が入っていて健康的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a:solidFill>
                            <a:srgbClr val="000000"/>
                          </a:solidFill>
                          <a:latin typeface="ＭＳ Ｐゴシック"/>
                        </a:rPr>
                        <a:t>量（ボリューム）がちょうど良い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10.9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9.5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鮮度が高い（新鮮）</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9.0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6.6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保存料が必要ない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10.4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7.3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1514">
                <a:tc>
                  <a:txBody>
                    <a:bodyPr/>
                    <a:lstStyle/>
                    <a:p>
                      <a:pPr algn="ctr" fontAlgn="ctr"/>
                      <a:r>
                        <a:rPr lang="ja-JP" altLang="en-US" sz="600" b="0" i="0" u="none" strike="noStrike" dirty="0">
                          <a:solidFill>
                            <a:srgbClr val="000000"/>
                          </a:solidFill>
                          <a:latin typeface="ＭＳ Ｐゴシック"/>
                        </a:rPr>
                        <a:t>上記で当てはまるものはひとつもない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dirty="0">
                          <a:solidFill>
                            <a:srgbClr val="000000"/>
                          </a:solidFill>
                          <a:latin typeface="ＭＳ Ｐゴシック"/>
                        </a:rPr>
                        <a:t>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8" name="四角形吹き出し 7"/>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冷凍</a:t>
            </a:r>
            <a:r>
              <a:rPr lang="ja-JP" altLang="en-US" sz="1200" b="1" dirty="0" err="1" smtClean="0">
                <a:solidFill>
                  <a:schemeClr val="accent2">
                    <a:lumMod val="50000"/>
                  </a:schemeClr>
                </a:solidFill>
                <a:latin typeface="ＭＳ Ｐ明朝" pitchFamily="18" charset="-128"/>
                <a:ea typeface="ＭＳ Ｐ明朝" pitchFamily="18" charset="-128"/>
              </a:rPr>
              <a:t>めんの</a:t>
            </a:r>
            <a:r>
              <a:rPr lang="ja-JP" altLang="en-US" sz="1200" b="1" dirty="0" smtClean="0">
                <a:solidFill>
                  <a:schemeClr val="accent2">
                    <a:lumMod val="50000"/>
                  </a:schemeClr>
                </a:solidFill>
                <a:latin typeface="ＭＳ Ｐ明朝" pitchFamily="18" charset="-128"/>
                <a:ea typeface="ＭＳ Ｐ明朝" pitchFamily="18" charset="-128"/>
              </a:rPr>
              <a:t>メリットについては経年での変化は少なく、ストック性の高さと調理の簡便性が上位となっている。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あえて見つけると価格が手頃という評価が高くなっているのが伺える。</a:t>
            </a:r>
          </a:p>
        </p:txBody>
      </p:sp>
      <p:sp>
        <p:nvSpPr>
          <p:cNvPr id="9" name="正方形/長方形 8"/>
          <p:cNvSpPr/>
          <p:nvPr/>
        </p:nvSpPr>
        <p:spPr>
          <a:xfrm>
            <a:off x="3635896" y="260648"/>
            <a:ext cx="158417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［良い点］</a:t>
            </a:r>
            <a:endParaRPr lang="en-US" altLang="ja-JP" sz="1400" dirty="0">
              <a:ea typeface="HGP創英角ｺﾞｼｯｸUB" pitchFamily="50" charset="-128"/>
            </a:endParaRPr>
          </a:p>
        </p:txBody>
      </p:sp>
      <p:sp>
        <p:nvSpPr>
          <p:cNvPr id="14" name="正方形/長方形 13"/>
          <p:cNvSpPr/>
          <p:nvPr/>
        </p:nvSpPr>
        <p:spPr>
          <a:xfrm>
            <a:off x="0" y="980728"/>
            <a:ext cx="5112568" cy="246221"/>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【Q】</a:t>
            </a:r>
            <a:r>
              <a:rPr lang="ja-JP" altLang="en-US" sz="1000" b="1" dirty="0" smtClean="0">
                <a:latin typeface="メイリオ" pitchFamily="50" charset="-128"/>
                <a:ea typeface="メイリオ" pitchFamily="50" charset="-128"/>
                <a:cs typeface="メイリオ" pitchFamily="50" charset="-128"/>
              </a:rPr>
              <a:t>冷凍</a:t>
            </a:r>
            <a:r>
              <a:rPr lang="ja-JP" altLang="en-US" sz="1000" b="1" dirty="0" err="1" smtClean="0">
                <a:latin typeface="メイリオ" pitchFamily="50" charset="-128"/>
                <a:ea typeface="メイリオ" pitchFamily="50" charset="-128"/>
                <a:cs typeface="メイリオ" pitchFamily="50" charset="-128"/>
              </a:rPr>
              <a:t>めんの</a:t>
            </a:r>
            <a:r>
              <a:rPr lang="ja-JP" altLang="en-US" sz="1000" b="1" dirty="0" smtClean="0">
                <a:latin typeface="メイリオ" pitchFamily="50" charset="-128"/>
                <a:ea typeface="メイリオ" pitchFamily="50" charset="-128"/>
                <a:cs typeface="メイリオ" pitchFamily="50" charset="-128"/>
              </a:rPr>
              <a:t>イメージについて当てはまるものを“いくつでも”お答えください。</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E800BC43-8C73-4808-9D4C-9B5D535937EE}" type="slidenum">
              <a:rPr lang="ja-JP" altLang="en-US"/>
              <a:pPr>
                <a:defRPr/>
              </a:pPr>
              <a:t>26</a:t>
            </a:fld>
            <a:endParaRPr lang="ja-JP" altLang="en-US" dirty="0"/>
          </a:p>
        </p:txBody>
      </p:sp>
      <p:sp>
        <p:nvSpPr>
          <p:cNvPr id="13"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冷凍</a:t>
            </a:r>
            <a:r>
              <a:rPr lang="ja-JP" altLang="en-US" sz="2800" dirty="0" err="1">
                <a:latin typeface="+mj-lt"/>
                <a:ea typeface="HGP創英角ｺﾞｼｯｸUB" pitchFamily="50" charset="-128"/>
                <a:cs typeface="+mj-cs"/>
              </a:rPr>
              <a:t>めん</a:t>
            </a:r>
            <a:r>
              <a:rPr lang="ja-JP" altLang="en-US" sz="2800" dirty="0" smtClean="0">
                <a:latin typeface="+mj-lt"/>
                <a:ea typeface="HGP創英角ｺﾞｼｯｸUB" pitchFamily="50" charset="-128"/>
                <a:cs typeface="+mj-cs"/>
              </a:rPr>
              <a:t>イメージ</a:t>
            </a:r>
            <a:endParaRPr lang="en-US" altLang="ja-JP" sz="2800" dirty="0">
              <a:latin typeface="+mj-lt"/>
              <a:ea typeface="HGP創英角ｺﾞｼｯｸUB" pitchFamily="50" charset="-128"/>
              <a:cs typeface="+mj-cs"/>
            </a:endParaRPr>
          </a:p>
        </p:txBody>
      </p:sp>
      <p:graphicFrame>
        <p:nvGraphicFramePr>
          <p:cNvPr id="17" name="表 16"/>
          <p:cNvGraphicFramePr>
            <a:graphicFrameLocks noGrp="1"/>
          </p:cNvGraphicFramePr>
          <p:nvPr/>
        </p:nvGraphicFramePr>
        <p:xfrm>
          <a:off x="5004048" y="1052736"/>
          <a:ext cx="3949329" cy="1773568"/>
        </p:xfrm>
        <a:graphic>
          <a:graphicData uri="http://schemas.openxmlformats.org/drawingml/2006/table">
            <a:tbl>
              <a:tblPr/>
              <a:tblGrid>
                <a:gridCol w="2183169"/>
                <a:gridCol w="588720"/>
                <a:gridCol w="588720"/>
                <a:gridCol w="588720"/>
              </a:tblGrid>
              <a:tr h="110848">
                <a:tc>
                  <a:txBody>
                    <a:bodyPr/>
                    <a:lstStyle/>
                    <a:p>
                      <a:pPr algn="ctr" fontAlgn="ctr"/>
                      <a:endParaRPr lang="ja-JP" altLang="en-US" sz="6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ja-JP" altLang="en-US" sz="600" b="0" i="0" u="none" strike="noStrike">
                          <a:solidFill>
                            <a:srgbClr val="000000"/>
                          </a:solidFill>
                          <a:latin typeface="ＭＳ Ｐゴシック"/>
                        </a:rPr>
                        <a:t>（％）</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2005</a:t>
                      </a:r>
                      <a:r>
                        <a:rPr lang="ja-JP" altLang="en-US" sz="6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600" b="0" i="0" u="none" strike="noStrike">
                          <a:solidFill>
                            <a:srgbClr val="000000"/>
                          </a:solidFill>
                          <a:latin typeface="ＭＳ Ｐゴシック"/>
                        </a:rPr>
                        <a:t>2009</a:t>
                      </a:r>
                      <a:r>
                        <a:rPr lang="ja-JP" altLang="en-US" sz="6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600" b="1" i="0" u="none" strike="noStrike">
                          <a:solidFill>
                            <a:srgbClr val="000000"/>
                          </a:solidFill>
                          <a:latin typeface="ＭＳ Ｐゴシック"/>
                        </a:rPr>
                        <a:t>2012</a:t>
                      </a:r>
                      <a:r>
                        <a:rPr lang="ja-JP" altLang="en-US" sz="6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10848">
                <a:tc>
                  <a:txBody>
                    <a:bodyPr/>
                    <a:lstStyle/>
                    <a:p>
                      <a:pPr algn="ctr" fontAlgn="ctr"/>
                      <a:r>
                        <a:rPr lang="ja-JP" altLang="en-US" sz="600" b="0" i="0" u="none" strike="noStrike">
                          <a:solidFill>
                            <a:srgbClr val="000000"/>
                          </a:solidFill>
                          <a:latin typeface="ＭＳ Ｐゴシック"/>
                        </a:rPr>
                        <a:t>冷蔵庫の中で場所をとる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43.8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54.3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47.5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価格が高い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19.2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おいしくない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9.7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手作り感がない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重たい（まとめ買い出来ない）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13.8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食品添加物など、安全性に不安がある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16.1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種類が少ない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13.9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9.5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栄養面に不安がある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10.6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手抜きをしている感じがする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17.6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量（ボリューム）が少ない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8.8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ゴミが出る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6.9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2.6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品質が悪い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a:solidFill>
                            <a:srgbClr val="000000"/>
                          </a:solidFill>
                          <a:latin typeface="ＭＳ Ｐゴシック"/>
                        </a:rPr>
                        <a:t>鮮度が低い（新鮮ではない）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8.4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0848">
                <a:tc>
                  <a:txBody>
                    <a:bodyPr/>
                    <a:lstStyle/>
                    <a:p>
                      <a:pPr algn="ctr" fontAlgn="ctr"/>
                      <a:r>
                        <a:rPr lang="ja-JP" altLang="en-US" sz="600" b="0" i="0" u="none" strike="noStrike" dirty="0">
                          <a:solidFill>
                            <a:srgbClr val="000000"/>
                          </a:solidFill>
                          <a:latin typeface="ＭＳ Ｐゴシック"/>
                        </a:rPr>
                        <a:t>上記で当てはまるものはひとつもない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600" b="0" i="0" u="none" strike="noStrike">
                          <a:solidFill>
                            <a:srgbClr val="000000"/>
                          </a:solidFill>
                          <a:latin typeface="ＭＳ Ｐゴシック"/>
                        </a:rPr>
                        <a:t>12.0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dirty="0">
                          <a:solidFill>
                            <a:srgbClr val="000000"/>
                          </a:solidFill>
                          <a:latin typeface="ＭＳ Ｐゴシック"/>
                        </a:rPr>
                        <a:t>17.7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0" y="1124744"/>
          <a:ext cx="4917629" cy="54006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表 11"/>
          <p:cNvGraphicFramePr>
            <a:graphicFrameLocks noGrp="1"/>
          </p:cNvGraphicFramePr>
          <p:nvPr/>
        </p:nvGraphicFramePr>
        <p:xfrm>
          <a:off x="3203851" y="2996250"/>
          <a:ext cx="5760632" cy="3331391"/>
        </p:xfrm>
        <a:graphic>
          <a:graphicData uri="http://schemas.openxmlformats.org/drawingml/2006/table">
            <a:tbl>
              <a:tblPr/>
              <a:tblGrid>
                <a:gridCol w="572881"/>
                <a:gridCol w="572881"/>
                <a:gridCol w="307658"/>
                <a:gridCol w="307658"/>
                <a:gridCol w="307658"/>
                <a:gridCol w="307658"/>
                <a:gridCol w="307658"/>
                <a:gridCol w="307658"/>
                <a:gridCol w="307658"/>
                <a:gridCol w="307658"/>
                <a:gridCol w="307658"/>
                <a:gridCol w="307658"/>
                <a:gridCol w="307658"/>
                <a:gridCol w="307658"/>
                <a:gridCol w="307658"/>
                <a:gridCol w="307658"/>
                <a:gridCol w="307658"/>
              </a:tblGrid>
              <a:tr h="771071">
                <a:tc gridSpan="2">
                  <a:txBody>
                    <a:bodyPr/>
                    <a:lstStyle/>
                    <a:p>
                      <a:pPr algn="ctr" fontAlgn="ctr"/>
                      <a:r>
                        <a:rPr lang="ja-JP" altLang="en-US" sz="700" b="1" i="0" u="none" strike="noStrike" dirty="0">
                          <a:solidFill>
                            <a:srgbClr val="000000"/>
                          </a:solidFill>
                          <a:latin typeface="ＭＳ Ｐゴシック"/>
                        </a:rPr>
                        <a:t>悪い点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a:txBody>
                    <a:bodyPr/>
                    <a:lstStyle/>
                    <a:p>
                      <a:pPr algn="ctr" fontAlgn="ctr"/>
                      <a:r>
                        <a:rPr lang="ja-JP" altLang="en-US" sz="500" b="0" i="0" u="none" strike="noStrike">
                          <a:solidFill>
                            <a:srgbClr val="000000"/>
                          </a:solidFill>
                          <a:latin typeface="ＭＳ Ｐゴシック"/>
                        </a:rPr>
                        <a:t>全体</a:t>
                      </a:r>
                    </a:p>
                  </a:txBody>
                  <a:tcPr marL="0" marR="0" marT="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冷蔵庫の中で場所をとる</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価格が高い</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おいしくない</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手作り感がない</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重たい（まとめ買い出来ない）</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食品添加物など、安全性に不安がある</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種類が少ない</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栄養面に不安がある</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手抜きをしている感じがする</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量（ボリューム）が少ない</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ゴミが出る</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品質が悪い</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鮮度が低い（新鮮ではない）</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上記で当てはまるものはひとつもない</a:t>
                      </a:r>
                    </a:p>
                  </a:txBody>
                  <a:tcPr marL="0" marR="0" marT="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97650">
                <a:tc rowSpan="2" gridSpan="2">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593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76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47.5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97650">
                <a:tc rowSpan="6">
                  <a:txBody>
                    <a:bodyPr/>
                    <a:lstStyle/>
                    <a:p>
                      <a:pPr algn="ctr" fontAlgn="t"/>
                      <a:r>
                        <a:rPr lang="ja-JP" altLang="en-US" sz="7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294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47.1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7650">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46.8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7650">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48.7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97650">
                <a:tc rowSpan="4">
                  <a:txBody>
                    <a:bodyPr/>
                    <a:lstStyle/>
                    <a:p>
                      <a:pPr algn="ctr" fontAlgn="t"/>
                      <a:r>
                        <a:rPr lang="ja-JP" altLang="en-US" sz="7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237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7650">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57.1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97650">
                <a:tc rowSpan="12">
                  <a:txBody>
                    <a:bodyPr/>
                    <a:lstStyle/>
                    <a:p>
                      <a:pPr algn="ctr" fontAlgn="t"/>
                      <a:r>
                        <a:rPr lang="ja-JP" altLang="en-US" sz="7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700" b="0" i="0" u="none" strike="noStrike">
                          <a:solidFill>
                            <a:srgbClr val="000000"/>
                          </a:solidFill>
                          <a:latin typeface="ＭＳ Ｐゴシック"/>
                        </a:rPr>
                        <a:t>20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7650">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30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48.1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7650">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40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52.4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7650">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50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dirty="0">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48.1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7650">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60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51.9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7650">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70</a:t>
                      </a:r>
                      <a:r>
                        <a:rPr lang="ja-JP" altLang="en-US" sz="7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76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sp>
        <p:nvSpPr>
          <p:cNvPr id="8" name="四角形吹き出し 7"/>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悪い点も経年の変化はあまり見られず、保管場所の問題が圧倒的で、それ以外の項目については大きな差は見られなくなっている。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経年で目立つ変化としては、安全性・栄養・手抜き感が減少しており、良い傾向といえる。</a:t>
            </a:r>
          </a:p>
        </p:txBody>
      </p:sp>
      <p:sp>
        <p:nvSpPr>
          <p:cNvPr id="9" name="正方形/長方形 8"/>
          <p:cNvSpPr/>
          <p:nvPr/>
        </p:nvSpPr>
        <p:spPr>
          <a:xfrm>
            <a:off x="3635896" y="260648"/>
            <a:ext cx="158417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［悪い点］</a:t>
            </a:r>
            <a:endParaRPr lang="en-US" altLang="ja-JP" sz="1400" dirty="0">
              <a:ea typeface="HGP創英角ｺﾞｼｯｸUB" pitchFamily="50" charset="-128"/>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62C8E6C4-E891-4ED1-A72A-6DF265B385AF}" type="slidenum">
              <a:rPr lang="ja-JP" altLang="en-US"/>
              <a:pPr>
                <a:defRPr/>
              </a:pPr>
              <a:t>27</a:t>
            </a:fld>
            <a:endParaRPr lang="ja-JP" altLang="en-US" dirty="0"/>
          </a:p>
        </p:txBody>
      </p:sp>
      <p:sp>
        <p:nvSpPr>
          <p:cNvPr id="12"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特長</a:t>
            </a:r>
            <a:r>
              <a:rPr lang="ja-JP" altLang="en-US" sz="2800" dirty="0">
                <a:latin typeface="+mj-lt"/>
                <a:ea typeface="HGP創英角ｺﾞｼｯｸUB" pitchFamily="50" charset="-128"/>
                <a:cs typeface="+mj-cs"/>
              </a:rPr>
              <a:t>別魅力度</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6281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251521" y="1703462"/>
          <a:ext cx="4176465" cy="933450"/>
        </p:xfrm>
        <a:graphic>
          <a:graphicData uri="http://schemas.openxmlformats.org/drawingml/2006/table">
            <a:tbl>
              <a:tblPr/>
              <a:tblGrid>
                <a:gridCol w="1890399"/>
                <a:gridCol w="762022"/>
                <a:gridCol w="762022"/>
                <a:gridCol w="762022"/>
              </a:tblGrid>
              <a:tr h="266700">
                <a:tc>
                  <a:txBody>
                    <a:bodyPr/>
                    <a:lstStyle/>
                    <a:p>
                      <a:pPr algn="ctr" fontAlgn="ctr"/>
                      <a:r>
                        <a:rPr lang="ja-JP" altLang="en-US" sz="800" b="1" i="0" u="none" strike="noStrike" dirty="0">
                          <a:solidFill>
                            <a:srgbClr val="000000"/>
                          </a:solidFill>
                          <a:latin typeface="ＭＳ Ｐゴシック"/>
                        </a:rPr>
                        <a:t>打ち立て・茹で立て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27.1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16.3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179512" y="3068960"/>
          <a:ext cx="4176464" cy="3467100"/>
        </p:xfrm>
        <a:graphic>
          <a:graphicData uri="http://schemas.openxmlformats.org/drawingml/2006/table">
            <a:tbl>
              <a:tblPr/>
              <a:tblGrid>
                <a:gridCol w="522058"/>
                <a:gridCol w="522058"/>
                <a:gridCol w="522058"/>
                <a:gridCol w="522058"/>
                <a:gridCol w="522058"/>
                <a:gridCol w="522058"/>
                <a:gridCol w="522058"/>
                <a:gridCol w="522058"/>
              </a:tblGrid>
              <a:tr h="266700">
                <a:tc gridSpan="2">
                  <a:txBody>
                    <a:bodyPr/>
                    <a:lstStyle/>
                    <a:p>
                      <a:pPr algn="ctr" fontAlgn="ctr"/>
                      <a:r>
                        <a:rPr lang="ja-JP" altLang="en-US" sz="800" b="1" i="0" u="none" strike="noStrike" dirty="0">
                          <a:solidFill>
                            <a:srgbClr val="000000"/>
                          </a:solidFill>
                          <a:latin typeface="ＭＳ Ｐゴシック"/>
                        </a:rPr>
                        <a:t>打ち立て・茹で立て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1124744"/>
          <a:ext cx="4607371" cy="2016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355976" y="3068960"/>
          <a:ext cx="4788024" cy="3456384"/>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打ち立て</a:t>
            </a:r>
            <a:r>
              <a:rPr lang="en-US" altLang="ja-JP" sz="1200" b="1" dirty="0" smtClean="0">
                <a:solidFill>
                  <a:schemeClr val="accent2">
                    <a:lumMod val="50000"/>
                  </a:schemeClr>
                </a:solidFill>
                <a:latin typeface="ＭＳ Ｐ明朝" pitchFamily="18" charset="-128"/>
                <a:ea typeface="ＭＳ Ｐ明朝" pitchFamily="18" charset="-128"/>
              </a:rPr>
              <a:t>/</a:t>
            </a:r>
            <a:r>
              <a:rPr lang="ja-JP" altLang="en-US" sz="1200" b="1" dirty="0" smtClean="0">
                <a:solidFill>
                  <a:schemeClr val="accent2">
                    <a:lumMod val="50000"/>
                  </a:schemeClr>
                </a:solidFill>
                <a:latin typeface="ＭＳ Ｐ明朝" pitchFamily="18" charset="-128"/>
                <a:ea typeface="ＭＳ Ｐ明朝" pitchFamily="18" charset="-128"/>
              </a:rPr>
              <a:t>茹で立てが味わえるというメリットについては約</a:t>
            </a:r>
            <a:r>
              <a:rPr lang="en-US" altLang="ja-JP" sz="1200" b="1" dirty="0" smtClean="0">
                <a:solidFill>
                  <a:schemeClr val="accent2">
                    <a:lumMod val="50000"/>
                  </a:schemeClr>
                </a:solidFill>
                <a:latin typeface="ＭＳ Ｐ明朝" pitchFamily="18" charset="-128"/>
                <a:ea typeface="ＭＳ Ｐ明朝" pitchFamily="18" charset="-128"/>
              </a:rPr>
              <a:t>8</a:t>
            </a:r>
            <a:r>
              <a:rPr lang="ja-JP" altLang="en-US" sz="1200" b="1" dirty="0" smtClean="0">
                <a:solidFill>
                  <a:schemeClr val="accent2">
                    <a:lumMod val="50000"/>
                  </a:schemeClr>
                </a:solidFill>
                <a:latin typeface="ＭＳ Ｐ明朝" pitchFamily="18" charset="-128"/>
                <a:ea typeface="ＭＳ Ｐ明朝" pitchFamily="18" charset="-128"/>
              </a:rPr>
              <a:t>割が魅力的（上位２ボックス）と回答している。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属性別では男性と</a:t>
            </a:r>
            <a:r>
              <a:rPr lang="en-US" altLang="ja-JP" sz="1200" b="1" dirty="0" smtClean="0">
                <a:solidFill>
                  <a:schemeClr val="accent2">
                    <a:lumMod val="50000"/>
                  </a:schemeClr>
                </a:solidFill>
                <a:latin typeface="ＭＳ Ｐ明朝" pitchFamily="18" charset="-128"/>
                <a:ea typeface="ＭＳ Ｐ明朝" pitchFamily="18" charset="-128"/>
              </a:rPr>
              <a:t>70</a:t>
            </a:r>
            <a:r>
              <a:rPr lang="ja-JP" altLang="en-US" sz="1200" b="1" dirty="0" smtClean="0">
                <a:solidFill>
                  <a:schemeClr val="accent2">
                    <a:lumMod val="50000"/>
                  </a:schemeClr>
                </a:solidFill>
                <a:latin typeface="ＭＳ Ｐ明朝" pitchFamily="18" charset="-128"/>
                <a:ea typeface="ＭＳ Ｐ明朝" pitchFamily="18" charset="-128"/>
              </a:rPr>
              <a:t>代以上で</a:t>
            </a:r>
            <a:r>
              <a:rPr lang="en-US" altLang="ja-JP" sz="1200" b="1" dirty="0" smtClean="0">
                <a:solidFill>
                  <a:schemeClr val="accent2">
                    <a:lumMod val="50000"/>
                  </a:schemeClr>
                </a:solidFill>
                <a:latin typeface="ＭＳ Ｐ明朝" pitchFamily="18" charset="-128"/>
                <a:ea typeface="ＭＳ Ｐ明朝" pitchFamily="18" charset="-128"/>
              </a:rPr>
              <a:t>7</a:t>
            </a:r>
            <a:r>
              <a:rPr lang="ja-JP" altLang="en-US" sz="1200" b="1" dirty="0" smtClean="0">
                <a:solidFill>
                  <a:schemeClr val="accent2">
                    <a:lumMod val="50000"/>
                  </a:schemeClr>
                </a:solidFill>
                <a:latin typeface="ＭＳ Ｐ明朝" pitchFamily="18" charset="-128"/>
                <a:ea typeface="ＭＳ Ｐ明朝" pitchFamily="18" charset="-128"/>
              </a:rPr>
              <a:t>割程度と低めではあるが、それ以外は大きな違いはない。</a:t>
            </a:r>
          </a:p>
        </p:txBody>
      </p:sp>
      <p:sp>
        <p:nvSpPr>
          <p:cNvPr id="19" name="正方形/長方形 18"/>
          <p:cNvSpPr/>
          <p:nvPr/>
        </p:nvSpPr>
        <p:spPr>
          <a:xfrm>
            <a:off x="3059832" y="260648"/>
            <a:ext cx="216024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［打ち立て・茹で立て］</a:t>
            </a:r>
            <a:endParaRPr lang="en-US" altLang="ja-JP" sz="1400" dirty="0">
              <a:ea typeface="HGP創英角ｺﾞｼｯｸUB" pitchFamily="50" charset="-128"/>
            </a:endParaRPr>
          </a:p>
        </p:txBody>
      </p:sp>
      <p:sp>
        <p:nvSpPr>
          <p:cNvPr id="20" name="正方形/長方形 19"/>
          <p:cNvSpPr/>
          <p:nvPr/>
        </p:nvSpPr>
        <p:spPr>
          <a:xfrm>
            <a:off x="107504" y="980728"/>
            <a:ext cx="4572000" cy="246221"/>
          </a:xfrm>
          <a:prstGeom prst="rect">
            <a:avLst/>
          </a:prstGeom>
        </p:spPr>
        <p:txBody>
          <a:bodyPr>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以下の冷凍</a:t>
            </a:r>
            <a:r>
              <a:rPr lang="ja-JP" altLang="en-US" sz="1000" b="1" dirty="0" err="1" smtClean="0">
                <a:latin typeface="メイリオ" pitchFamily="50" charset="-128"/>
                <a:ea typeface="メイリオ" pitchFamily="50" charset="-128"/>
                <a:cs typeface="メイリオ" pitchFamily="50" charset="-128"/>
              </a:rPr>
              <a:t>めんの</a:t>
            </a:r>
            <a:r>
              <a:rPr lang="ja-JP" altLang="en-US" sz="1000" b="1" dirty="0" smtClean="0">
                <a:latin typeface="メイリオ" pitchFamily="50" charset="-128"/>
                <a:ea typeface="メイリオ" pitchFamily="50" charset="-128"/>
                <a:cs typeface="メイリオ" pitchFamily="50" charset="-128"/>
              </a:rPr>
              <a:t>特長についてどれくらい魅力に感じますか？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ED9AC899-7644-4A08-A1CC-C772364D0616}" type="slidenum">
              <a:rPr lang="ja-JP" altLang="en-US"/>
              <a:pPr>
                <a:defRPr/>
              </a:pPr>
              <a:t>28</a:t>
            </a:fld>
            <a:endParaRPr lang="ja-JP" altLang="en-US" dirty="0"/>
          </a:p>
        </p:txBody>
      </p:sp>
      <p:sp>
        <p:nvSpPr>
          <p:cNvPr id="13"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特長</a:t>
            </a:r>
            <a:r>
              <a:rPr lang="ja-JP" altLang="en-US" sz="2800" dirty="0">
                <a:latin typeface="+mj-lt"/>
                <a:ea typeface="HGP創英角ｺﾞｼｯｸUB" pitchFamily="50" charset="-128"/>
                <a:cs typeface="+mj-cs"/>
              </a:rPr>
              <a:t>別魅力度</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6281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76464" cy="3467100"/>
        </p:xfrm>
        <a:graphic>
          <a:graphicData uri="http://schemas.openxmlformats.org/drawingml/2006/table">
            <a:tbl>
              <a:tblPr/>
              <a:tblGrid>
                <a:gridCol w="522058"/>
                <a:gridCol w="522058"/>
                <a:gridCol w="522058"/>
                <a:gridCol w="522058"/>
                <a:gridCol w="522058"/>
                <a:gridCol w="522058"/>
                <a:gridCol w="522058"/>
                <a:gridCol w="522058"/>
              </a:tblGrid>
              <a:tr h="266700">
                <a:tc gridSpan="2">
                  <a:txBody>
                    <a:bodyPr/>
                    <a:lstStyle/>
                    <a:p>
                      <a:pPr algn="ctr" fontAlgn="ctr"/>
                      <a:r>
                        <a:rPr lang="ja-JP" altLang="en-US" sz="800" b="1" i="0" u="none" strike="noStrike" dirty="0">
                          <a:solidFill>
                            <a:srgbClr val="000000"/>
                          </a:solidFill>
                          <a:latin typeface="ＭＳ Ｐゴシック"/>
                        </a:rPr>
                        <a:t>急速凍結</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251520" y="1703462"/>
          <a:ext cx="4176465" cy="933450"/>
        </p:xfrm>
        <a:graphic>
          <a:graphicData uri="http://schemas.openxmlformats.org/drawingml/2006/table">
            <a:tbl>
              <a:tblPr/>
              <a:tblGrid>
                <a:gridCol w="1890399"/>
                <a:gridCol w="762022"/>
                <a:gridCol w="762022"/>
                <a:gridCol w="762022"/>
              </a:tblGrid>
              <a:tr h="266700">
                <a:tc>
                  <a:txBody>
                    <a:bodyPr/>
                    <a:lstStyle/>
                    <a:p>
                      <a:pPr algn="ctr" fontAlgn="ctr"/>
                      <a:r>
                        <a:rPr lang="ja-JP" altLang="en-US" sz="800" b="1" i="0" u="none" strike="noStrike" dirty="0">
                          <a:solidFill>
                            <a:srgbClr val="000000"/>
                          </a:solidFill>
                          <a:latin typeface="ＭＳ Ｐゴシック"/>
                        </a:rPr>
                        <a:t>急速凍結</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29.3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15.5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0.9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1124744"/>
          <a:ext cx="4607371" cy="2016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355976" y="3068961"/>
          <a:ext cx="4788024" cy="3456383"/>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打ち立て・茹で立てとあまり違いはなく、男性と</a:t>
            </a:r>
            <a:r>
              <a:rPr lang="en-US" altLang="ja-JP" sz="1200" b="1" dirty="0" smtClean="0">
                <a:solidFill>
                  <a:schemeClr val="accent2">
                    <a:lumMod val="50000"/>
                  </a:schemeClr>
                </a:solidFill>
                <a:latin typeface="ＭＳ Ｐ明朝" pitchFamily="18" charset="-128"/>
                <a:ea typeface="ＭＳ Ｐ明朝" pitchFamily="18" charset="-128"/>
              </a:rPr>
              <a:t>70</a:t>
            </a:r>
            <a:r>
              <a:rPr lang="ja-JP" altLang="en-US" sz="1200" b="1" dirty="0" smtClean="0">
                <a:solidFill>
                  <a:schemeClr val="accent2">
                    <a:lumMod val="50000"/>
                  </a:schemeClr>
                </a:solidFill>
                <a:latin typeface="ＭＳ Ｐ明朝" pitchFamily="18" charset="-128"/>
                <a:ea typeface="ＭＳ Ｐ明朝" pitchFamily="18" charset="-128"/>
              </a:rPr>
              <a:t>代以上でやや低いが、総じて魅力度は高い。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特に女性は</a:t>
            </a:r>
            <a:r>
              <a:rPr lang="en-US" altLang="ja-JP" sz="1200" b="1" dirty="0" smtClean="0">
                <a:solidFill>
                  <a:schemeClr val="accent2">
                    <a:lumMod val="50000"/>
                  </a:schemeClr>
                </a:solidFill>
                <a:latin typeface="ＭＳ Ｐ明朝" pitchFamily="18" charset="-128"/>
                <a:ea typeface="ＭＳ Ｐ明朝" pitchFamily="18" charset="-128"/>
              </a:rPr>
              <a:t>9</a:t>
            </a:r>
            <a:r>
              <a:rPr lang="ja-JP" altLang="en-US" sz="1200" b="1" dirty="0" smtClean="0">
                <a:solidFill>
                  <a:schemeClr val="accent2">
                    <a:lumMod val="50000"/>
                  </a:schemeClr>
                </a:solidFill>
                <a:latin typeface="ＭＳ Ｐ明朝" pitchFamily="18" charset="-128"/>
                <a:ea typeface="ＭＳ Ｐ明朝" pitchFamily="18" charset="-128"/>
              </a:rPr>
              <a:t>割近くが魅力的と回答している。</a:t>
            </a:r>
          </a:p>
        </p:txBody>
      </p:sp>
      <p:sp>
        <p:nvSpPr>
          <p:cNvPr id="19" name="正方形/長方形 18"/>
          <p:cNvSpPr/>
          <p:nvPr/>
        </p:nvSpPr>
        <p:spPr>
          <a:xfrm>
            <a:off x="3059832" y="260648"/>
            <a:ext cx="216024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［急速凍結］</a:t>
            </a:r>
            <a:endParaRPr lang="en-US" altLang="ja-JP" sz="1400" dirty="0">
              <a:ea typeface="HGP創英角ｺﾞｼｯｸUB" pitchFamily="50" charset="-128"/>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0F09A4B8-2C6E-4B61-AE2F-602BC41ADC8A}" type="slidenum">
              <a:rPr lang="ja-JP" altLang="en-US"/>
              <a:pPr>
                <a:defRPr/>
              </a:pPr>
              <a:t>29</a:t>
            </a:fld>
            <a:endParaRPr lang="ja-JP" altLang="en-US" dirty="0"/>
          </a:p>
        </p:txBody>
      </p:sp>
      <p:sp>
        <p:nvSpPr>
          <p:cNvPr id="13"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特長</a:t>
            </a:r>
            <a:r>
              <a:rPr lang="ja-JP" altLang="en-US" sz="2800" dirty="0">
                <a:latin typeface="+mj-lt"/>
                <a:ea typeface="HGP創英角ｺﾞｼｯｸUB" pitchFamily="50" charset="-128"/>
                <a:cs typeface="+mj-cs"/>
              </a:rPr>
              <a:t>別魅力度</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6281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76464" cy="3467100"/>
        </p:xfrm>
        <a:graphic>
          <a:graphicData uri="http://schemas.openxmlformats.org/drawingml/2006/table">
            <a:tbl>
              <a:tblPr/>
              <a:tblGrid>
                <a:gridCol w="522058"/>
                <a:gridCol w="522058"/>
                <a:gridCol w="522058"/>
                <a:gridCol w="522058"/>
                <a:gridCol w="522058"/>
                <a:gridCol w="522058"/>
                <a:gridCol w="522058"/>
                <a:gridCol w="522058"/>
              </a:tblGrid>
              <a:tr h="266700">
                <a:tc gridSpan="2">
                  <a:txBody>
                    <a:bodyPr/>
                    <a:lstStyle/>
                    <a:p>
                      <a:pPr algn="ctr" fontAlgn="ctr"/>
                      <a:r>
                        <a:rPr lang="ja-JP" altLang="en-US" sz="800" b="1" i="0" u="none" strike="noStrike">
                          <a:solidFill>
                            <a:srgbClr val="000000"/>
                          </a:solidFill>
                          <a:latin typeface="ＭＳ Ｐゴシック"/>
                        </a:rPr>
                        <a:t>中心</a:t>
                      </a:r>
                      <a:r>
                        <a:rPr lang="en-US" altLang="ja-JP" sz="800" b="1" i="0" u="none" strike="noStrike">
                          <a:solidFill>
                            <a:srgbClr val="000000"/>
                          </a:solidFill>
                          <a:latin typeface="ＭＳ Ｐゴシック"/>
                        </a:rPr>
                        <a:t>50</a:t>
                      </a:r>
                      <a:r>
                        <a:rPr lang="ja-JP" altLang="en-US" sz="800" b="1" i="0" u="none" strike="noStrike">
                          <a:solidFill>
                            <a:srgbClr val="000000"/>
                          </a:solidFill>
                          <a:latin typeface="ＭＳ Ｐゴシック"/>
                        </a:rPr>
                        <a:t>％外側</a:t>
                      </a:r>
                      <a:r>
                        <a:rPr lang="en-US" altLang="ja-JP" sz="800" b="1" i="0" u="none" strike="noStrike">
                          <a:solidFill>
                            <a:srgbClr val="000000"/>
                          </a:solidFill>
                          <a:latin typeface="ＭＳ Ｐゴシック"/>
                        </a:rPr>
                        <a:t>80</a:t>
                      </a:r>
                      <a:r>
                        <a:rPr lang="ja-JP" altLang="en-US" sz="800" b="1" i="0" u="none" strike="noStrike">
                          <a:solidFill>
                            <a:srgbClr val="000000"/>
                          </a:solidFill>
                          <a:latin typeface="ＭＳ Ｐゴシック"/>
                        </a:rPr>
                        <a:t>％の</a:t>
                      </a:r>
                      <a:br>
                        <a:rPr lang="ja-JP" altLang="en-US" sz="800" b="1" i="0" u="none" strike="noStrike">
                          <a:solidFill>
                            <a:srgbClr val="000000"/>
                          </a:solidFill>
                          <a:latin typeface="ＭＳ Ｐゴシック"/>
                        </a:rPr>
                      </a:br>
                      <a:r>
                        <a:rPr lang="ja-JP" altLang="en-US" sz="800" b="1" i="0" u="none" strike="noStrike">
                          <a:solidFill>
                            <a:srgbClr val="000000"/>
                          </a:solidFill>
                          <a:latin typeface="ＭＳ Ｐゴシック"/>
                        </a:rPr>
                        <a:t>水分勾配</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251520" y="1703462"/>
          <a:ext cx="4176464" cy="933450"/>
        </p:xfrm>
        <a:graphic>
          <a:graphicData uri="http://schemas.openxmlformats.org/drawingml/2006/table">
            <a:tbl>
              <a:tblPr/>
              <a:tblGrid>
                <a:gridCol w="1890398"/>
                <a:gridCol w="762022"/>
                <a:gridCol w="762022"/>
                <a:gridCol w="762022"/>
              </a:tblGrid>
              <a:tr h="266700">
                <a:tc>
                  <a:txBody>
                    <a:bodyPr/>
                    <a:lstStyle/>
                    <a:p>
                      <a:pPr algn="ctr" fontAlgn="ctr"/>
                      <a:r>
                        <a:rPr lang="ja-JP" altLang="en-US" sz="800" b="1" i="0" u="none" strike="noStrike" dirty="0">
                          <a:solidFill>
                            <a:srgbClr val="000000"/>
                          </a:solidFill>
                          <a:latin typeface="ＭＳ Ｐゴシック"/>
                        </a:rPr>
                        <a:t>中心</a:t>
                      </a:r>
                      <a:r>
                        <a:rPr lang="en-US" altLang="ja-JP" sz="800" b="1" i="0" u="none" strike="noStrike" dirty="0">
                          <a:solidFill>
                            <a:srgbClr val="000000"/>
                          </a:solidFill>
                          <a:latin typeface="ＭＳ Ｐゴシック"/>
                        </a:rPr>
                        <a:t>50</a:t>
                      </a:r>
                      <a:r>
                        <a:rPr lang="ja-JP" altLang="en-US" sz="800" b="1" i="0" u="none" strike="noStrike" dirty="0">
                          <a:solidFill>
                            <a:srgbClr val="000000"/>
                          </a:solidFill>
                          <a:latin typeface="ＭＳ Ｐゴシック"/>
                        </a:rPr>
                        <a:t>％外側</a:t>
                      </a:r>
                      <a:r>
                        <a:rPr lang="en-US" altLang="ja-JP" sz="800" b="1" i="0" u="none" strike="noStrike" dirty="0">
                          <a:solidFill>
                            <a:srgbClr val="000000"/>
                          </a:solidFill>
                          <a:latin typeface="ＭＳ Ｐゴシック"/>
                        </a:rPr>
                        <a:t>80</a:t>
                      </a:r>
                      <a:r>
                        <a:rPr lang="ja-JP" altLang="en-US" sz="800" b="1" i="0" u="none" strike="noStrike" dirty="0">
                          <a:solidFill>
                            <a:srgbClr val="000000"/>
                          </a:solidFill>
                          <a:latin typeface="ＭＳ Ｐゴシック"/>
                        </a:rPr>
                        <a:t>％の水分勾配</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17.7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47.9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40.7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34.9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6.3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9125" y="980728"/>
          <a:ext cx="4607371" cy="2016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355976" y="3068960"/>
          <a:ext cx="4788024" cy="3456385"/>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他の特長と比べると魅力度は低く、</a:t>
            </a:r>
            <a:r>
              <a:rPr lang="en-US" altLang="ja-JP" sz="1200" b="1" dirty="0" smtClean="0">
                <a:solidFill>
                  <a:schemeClr val="accent2">
                    <a:lumMod val="50000"/>
                  </a:schemeClr>
                </a:solidFill>
                <a:latin typeface="ＭＳ Ｐ明朝" pitchFamily="18" charset="-128"/>
                <a:ea typeface="ＭＳ Ｐ明朝" pitchFamily="18" charset="-128"/>
              </a:rPr>
              <a:t>6</a:t>
            </a:r>
            <a:r>
              <a:rPr lang="ja-JP" altLang="en-US" sz="1200" b="1" dirty="0" smtClean="0">
                <a:solidFill>
                  <a:schemeClr val="accent2">
                    <a:lumMod val="50000"/>
                  </a:schemeClr>
                </a:solidFill>
                <a:latin typeface="ＭＳ Ｐ明朝" pitchFamily="18" charset="-128"/>
                <a:ea typeface="ＭＳ Ｐ明朝" pitchFamily="18" charset="-128"/>
              </a:rPr>
              <a:t>割に満たない。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また経年をみても魅力度が下がっている。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前の項同様、男性と</a:t>
            </a:r>
            <a:r>
              <a:rPr lang="en-US" altLang="ja-JP" sz="1200" b="1" dirty="0" smtClean="0">
                <a:solidFill>
                  <a:schemeClr val="accent2">
                    <a:lumMod val="50000"/>
                  </a:schemeClr>
                </a:solidFill>
                <a:latin typeface="ＭＳ Ｐ明朝" pitchFamily="18" charset="-128"/>
                <a:ea typeface="ＭＳ Ｐ明朝" pitchFamily="18" charset="-128"/>
              </a:rPr>
              <a:t>70</a:t>
            </a:r>
            <a:r>
              <a:rPr lang="ja-JP" altLang="en-US" sz="1200" b="1" dirty="0" smtClean="0">
                <a:solidFill>
                  <a:schemeClr val="accent2">
                    <a:lumMod val="50000"/>
                  </a:schemeClr>
                </a:solidFill>
                <a:latin typeface="ＭＳ Ｐ明朝" pitchFamily="18" charset="-128"/>
                <a:ea typeface="ＭＳ Ｐ明朝" pitchFamily="18" charset="-128"/>
              </a:rPr>
              <a:t>代以上のほか、</a:t>
            </a:r>
            <a:r>
              <a:rPr lang="en-US" altLang="ja-JP" sz="1200" b="1" dirty="0" smtClean="0">
                <a:solidFill>
                  <a:schemeClr val="accent2">
                    <a:lumMod val="50000"/>
                  </a:schemeClr>
                </a:solidFill>
                <a:latin typeface="ＭＳ Ｐ明朝" pitchFamily="18" charset="-128"/>
                <a:ea typeface="ＭＳ Ｐ明朝" pitchFamily="18" charset="-128"/>
              </a:rPr>
              <a:t>20</a:t>
            </a:r>
            <a:r>
              <a:rPr lang="ja-JP" altLang="en-US" sz="1200" b="1" dirty="0" smtClean="0">
                <a:solidFill>
                  <a:schemeClr val="accent2">
                    <a:lumMod val="50000"/>
                  </a:schemeClr>
                </a:solidFill>
                <a:latin typeface="ＭＳ Ｐ明朝" pitchFamily="18" charset="-128"/>
                <a:ea typeface="ＭＳ Ｐ明朝" pitchFamily="18" charset="-128"/>
              </a:rPr>
              <a:t>代にとってもこの特長に対してはそれほど評価が高くないことが伺える。</a:t>
            </a:r>
          </a:p>
        </p:txBody>
      </p:sp>
      <p:sp>
        <p:nvSpPr>
          <p:cNvPr id="19" name="正方形/長方形 18"/>
          <p:cNvSpPr/>
          <p:nvPr/>
        </p:nvSpPr>
        <p:spPr>
          <a:xfrm>
            <a:off x="3059832" y="260648"/>
            <a:ext cx="216024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［水分勾配］</a:t>
            </a:r>
            <a:endParaRPr lang="en-US" altLang="ja-JP" sz="1400" dirty="0">
              <a:ea typeface="HGP創英角ｺﾞｼｯｸUB" pitchFamily="50" charset="-128"/>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直線コネクタ 14"/>
          <p:cNvCxnSpPr/>
          <p:nvPr/>
        </p:nvCxnSpPr>
        <p:spPr>
          <a:xfrm>
            <a:off x="642938" y="3498850"/>
            <a:ext cx="7572375" cy="1588"/>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10" name="正方形/長方形 9"/>
          <p:cNvSpPr/>
          <p:nvPr/>
        </p:nvSpPr>
        <p:spPr>
          <a:xfrm>
            <a:off x="0" y="0"/>
            <a:ext cx="9144000" cy="68580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ja-JP" altLang="en-US" dirty="0">
                <a:solidFill>
                  <a:schemeClr val="tx1"/>
                </a:solidFill>
              </a:rPr>
              <a:t>　</a:t>
            </a:r>
          </a:p>
        </p:txBody>
      </p:sp>
      <p:sp>
        <p:nvSpPr>
          <p:cNvPr id="4100" name="テキスト ボックス 12"/>
          <p:cNvSpPr txBox="1">
            <a:spLocks noChangeArrowheads="1"/>
          </p:cNvSpPr>
          <p:nvPr/>
        </p:nvSpPr>
        <p:spPr bwMode="auto">
          <a:xfrm>
            <a:off x="1285875" y="2819400"/>
            <a:ext cx="6603090" cy="1323439"/>
          </a:xfrm>
          <a:prstGeom prst="rect">
            <a:avLst/>
          </a:prstGeom>
          <a:noFill/>
          <a:ln w="9525">
            <a:noFill/>
            <a:miter lim="800000"/>
            <a:headEnd/>
            <a:tailEnd/>
          </a:ln>
        </p:spPr>
        <p:txBody>
          <a:bodyPr wrap="none">
            <a:spAutoFit/>
          </a:bodyPr>
          <a:lstStyle/>
          <a:p>
            <a:r>
              <a:rPr lang="ja-JP" altLang="en-US" sz="4000" dirty="0">
                <a:latin typeface="HGP創英角ｺﾞｼｯｸUB" pitchFamily="50" charset="-128"/>
                <a:ea typeface="HGP創英角ｺﾞｼｯｸUB" pitchFamily="50" charset="-128"/>
              </a:rPr>
              <a:t>一般</a:t>
            </a:r>
            <a:r>
              <a:rPr lang="ja-JP" altLang="en-US" sz="4000" dirty="0" smtClean="0">
                <a:latin typeface="HGP創英角ｺﾞｼｯｸUB" pitchFamily="50" charset="-128"/>
                <a:ea typeface="HGP創英角ｺﾞｼｯｸUB" pitchFamily="50" charset="-128"/>
              </a:rPr>
              <a:t>消費者</a:t>
            </a:r>
            <a:r>
              <a:rPr lang="en-US" altLang="ja-JP" sz="4000" dirty="0" smtClean="0">
                <a:latin typeface="HGP創英角ｺﾞｼｯｸUB" pitchFamily="50" charset="-128"/>
                <a:ea typeface="HGP創英角ｺﾞｼｯｸUB" pitchFamily="50" charset="-128"/>
              </a:rPr>
              <a:t>1200</a:t>
            </a:r>
            <a:r>
              <a:rPr lang="ja-JP" altLang="en-US" sz="4000" dirty="0">
                <a:latin typeface="HGP創英角ｺﾞｼｯｸUB" pitchFamily="50" charset="-128"/>
                <a:ea typeface="HGP創英角ｺﾞｼｯｸUB" pitchFamily="50" charset="-128"/>
              </a:rPr>
              <a:t>名対象項目</a:t>
            </a:r>
            <a:endParaRPr lang="en-US" altLang="ja-JP" sz="4000" dirty="0">
              <a:latin typeface="HGP創英角ｺﾞｼｯｸUB" pitchFamily="50" charset="-128"/>
              <a:ea typeface="HGP創英角ｺﾞｼｯｸUB" pitchFamily="50" charset="-128"/>
            </a:endParaRPr>
          </a:p>
          <a:p>
            <a:r>
              <a:rPr lang="ja-JP" altLang="en-US" sz="4000" dirty="0">
                <a:latin typeface="HGP創英角ｺﾞｼｯｸUB" pitchFamily="50" charset="-128"/>
                <a:ea typeface="HGP創英角ｺﾞｼｯｸUB" pitchFamily="50" charset="-128"/>
              </a:rPr>
              <a:t>～前回データ</a:t>
            </a:r>
            <a:r>
              <a:rPr lang="ja-JP" altLang="en-US" sz="4000" dirty="0" smtClean="0">
                <a:latin typeface="HGP創英角ｺﾞｼｯｸUB" pitchFamily="50" charset="-128"/>
                <a:ea typeface="HGP創英角ｺﾞｼｯｸUB" pitchFamily="50" charset="-128"/>
              </a:rPr>
              <a:t>比較付～</a:t>
            </a:r>
            <a:endParaRPr lang="ja-JP" altLang="en-US" sz="4000" dirty="0">
              <a:latin typeface="HGP創英角ｺﾞｼｯｸUB" pitchFamily="50" charset="-128"/>
              <a:ea typeface="HGP創英角ｺﾞｼｯｸUB" pitchFamily="50" charset="-128"/>
            </a:endParaRPr>
          </a:p>
        </p:txBody>
      </p:sp>
      <p:sp>
        <p:nvSpPr>
          <p:cNvPr id="5" name="スライド番号プレースホルダ 7"/>
          <p:cNvSpPr>
            <a:spLocks noGrp="1"/>
          </p:cNvSpPr>
          <p:nvPr>
            <p:ph type="sldNum" sz="quarter" idx="12"/>
          </p:nvPr>
        </p:nvSpPr>
        <p:spPr/>
        <p:txBody>
          <a:bodyPr/>
          <a:lstStyle/>
          <a:p>
            <a:pPr>
              <a:defRPr/>
            </a:pPr>
            <a:fld id="{0DA2F547-7FE0-49A6-B985-AA462F3A388B}" type="slidenum">
              <a:rPr lang="ja-JP" altLang="en-US"/>
              <a:pPr>
                <a:defRPr/>
              </a:pPr>
              <a:t>3</a:t>
            </a:fld>
            <a:endParaRPr lang="ja-JP" altLang="en-US"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D9C5C7A4-2A3E-48D9-8A3A-B14B7551B6E3}" type="slidenum">
              <a:rPr lang="ja-JP" altLang="en-US"/>
              <a:pPr>
                <a:defRPr/>
              </a:pPr>
              <a:t>30</a:t>
            </a:fld>
            <a:endParaRPr lang="ja-JP" altLang="en-US" dirty="0"/>
          </a:p>
        </p:txBody>
      </p:sp>
      <p:sp>
        <p:nvSpPr>
          <p:cNvPr id="13"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特長</a:t>
            </a:r>
            <a:r>
              <a:rPr lang="ja-JP" altLang="en-US" sz="2800" dirty="0">
                <a:latin typeface="+mj-lt"/>
                <a:ea typeface="HGP創英角ｺﾞｼｯｸUB" pitchFamily="50" charset="-128"/>
                <a:cs typeface="+mj-cs"/>
              </a:rPr>
              <a:t>別魅力度</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6281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76464" cy="3467100"/>
        </p:xfrm>
        <a:graphic>
          <a:graphicData uri="http://schemas.openxmlformats.org/drawingml/2006/table">
            <a:tbl>
              <a:tblPr/>
              <a:tblGrid>
                <a:gridCol w="522058"/>
                <a:gridCol w="522058"/>
                <a:gridCol w="522058"/>
                <a:gridCol w="522058"/>
                <a:gridCol w="522058"/>
                <a:gridCol w="522058"/>
                <a:gridCol w="522058"/>
                <a:gridCol w="522058"/>
              </a:tblGrid>
              <a:tr h="266700">
                <a:tc gridSpan="2">
                  <a:txBody>
                    <a:bodyPr/>
                    <a:lstStyle/>
                    <a:p>
                      <a:pPr algn="ctr" fontAlgn="ctr"/>
                      <a:r>
                        <a:rPr lang="ja-JP" altLang="en-US" sz="800" b="1" i="0" u="none" strike="noStrike">
                          <a:solidFill>
                            <a:srgbClr val="000000"/>
                          </a:solidFill>
                          <a:latin typeface="ＭＳ Ｐゴシック"/>
                        </a:rPr>
                        <a:t>保存料不要で長持ち</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251521" y="1703462"/>
          <a:ext cx="4104455" cy="933450"/>
        </p:xfrm>
        <a:graphic>
          <a:graphicData uri="http://schemas.openxmlformats.org/drawingml/2006/table">
            <a:tbl>
              <a:tblPr/>
              <a:tblGrid>
                <a:gridCol w="1857806"/>
                <a:gridCol w="748883"/>
                <a:gridCol w="748883"/>
                <a:gridCol w="748883"/>
              </a:tblGrid>
              <a:tr h="266700">
                <a:tc>
                  <a:txBody>
                    <a:bodyPr/>
                    <a:lstStyle/>
                    <a:p>
                      <a:pPr algn="ctr" fontAlgn="ctr"/>
                      <a:r>
                        <a:rPr lang="ja-JP" altLang="en-US" sz="800" b="1" i="0" u="none" strike="noStrike">
                          <a:solidFill>
                            <a:srgbClr val="000000"/>
                          </a:solidFill>
                          <a:latin typeface="ＭＳ Ｐゴシック"/>
                        </a:rPr>
                        <a:t>保存料不要で長持ち</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37.6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15.1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9125" y="1052736"/>
          <a:ext cx="4607371" cy="19442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355976" y="3068961"/>
          <a:ext cx="4788024" cy="3456384"/>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とりあげた特長の中でも保存料不要で長持ちという点については最も魅力的と評価されており、急速凍結と同様、女性の</a:t>
            </a:r>
            <a:r>
              <a:rPr lang="en-US" altLang="ja-JP" sz="1200" b="1" dirty="0" smtClean="0">
                <a:solidFill>
                  <a:schemeClr val="accent2">
                    <a:lumMod val="50000"/>
                  </a:schemeClr>
                </a:solidFill>
                <a:latin typeface="ＭＳ Ｐ明朝" pitchFamily="18" charset="-128"/>
                <a:ea typeface="ＭＳ Ｐ明朝" pitchFamily="18" charset="-128"/>
              </a:rPr>
              <a:t>9</a:t>
            </a:r>
            <a:r>
              <a:rPr lang="ja-JP" altLang="en-US" sz="1200" b="1" dirty="0" smtClean="0">
                <a:solidFill>
                  <a:schemeClr val="accent2">
                    <a:lumMod val="50000"/>
                  </a:schemeClr>
                </a:solidFill>
                <a:latin typeface="ＭＳ Ｐ明朝" pitchFamily="18" charset="-128"/>
                <a:ea typeface="ＭＳ Ｐ明朝" pitchFamily="18" charset="-128"/>
              </a:rPr>
              <a:t>割近くが評価している。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ただし「非常に魅力的」という意見は経年で見ると減少している。</a:t>
            </a:r>
          </a:p>
        </p:txBody>
      </p:sp>
      <p:sp>
        <p:nvSpPr>
          <p:cNvPr id="19" name="正方形/長方形 18"/>
          <p:cNvSpPr/>
          <p:nvPr/>
        </p:nvSpPr>
        <p:spPr>
          <a:xfrm>
            <a:off x="3059832" y="260648"/>
            <a:ext cx="216024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［保存料不要で長持ち］</a:t>
            </a:r>
            <a:endParaRPr lang="en-US" altLang="ja-JP" sz="1400" dirty="0">
              <a:ea typeface="HGP創英角ｺﾞｼｯｸUB" pitchFamily="50" charset="-128"/>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6F4AEEDE-C9C1-45DF-ABF5-F99725477C97}" type="slidenum">
              <a:rPr lang="ja-JP" altLang="en-US"/>
              <a:pPr>
                <a:defRPr/>
              </a:pPr>
              <a:t>31</a:t>
            </a:fld>
            <a:endParaRPr lang="ja-JP" altLang="en-US" dirty="0"/>
          </a:p>
        </p:txBody>
      </p:sp>
      <p:sp>
        <p:nvSpPr>
          <p:cNvPr id="13"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特長</a:t>
            </a:r>
            <a:r>
              <a:rPr lang="ja-JP" altLang="en-US" sz="2800" dirty="0">
                <a:latin typeface="+mj-lt"/>
                <a:ea typeface="HGP創英角ｺﾞｼｯｸUB" pitchFamily="50" charset="-128"/>
                <a:cs typeface="+mj-cs"/>
              </a:rPr>
              <a:t>別魅力度</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6281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251520" y="1703462"/>
          <a:ext cx="4104455" cy="933450"/>
        </p:xfrm>
        <a:graphic>
          <a:graphicData uri="http://schemas.openxmlformats.org/drawingml/2006/table">
            <a:tbl>
              <a:tblPr/>
              <a:tblGrid>
                <a:gridCol w="1857806"/>
                <a:gridCol w="748883"/>
                <a:gridCol w="748883"/>
                <a:gridCol w="748883"/>
              </a:tblGrid>
              <a:tr h="266700">
                <a:tc>
                  <a:txBody>
                    <a:bodyPr/>
                    <a:lstStyle/>
                    <a:p>
                      <a:pPr algn="ctr" fontAlgn="ctr"/>
                      <a:r>
                        <a:rPr lang="ja-JP" altLang="en-US" sz="800" b="1" i="0" u="none" strike="noStrike" dirty="0">
                          <a:solidFill>
                            <a:srgbClr val="000000"/>
                          </a:solidFill>
                          <a:latin typeface="ＭＳ Ｐゴシック"/>
                        </a:rPr>
                        <a:t>いつでもすぐ本物</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38.4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13.3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179512" y="3068960"/>
          <a:ext cx="4176464" cy="3467100"/>
        </p:xfrm>
        <a:graphic>
          <a:graphicData uri="http://schemas.openxmlformats.org/drawingml/2006/table">
            <a:tbl>
              <a:tblPr/>
              <a:tblGrid>
                <a:gridCol w="522058"/>
                <a:gridCol w="522058"/>
                <a:gridCol w="522058"/>
                <a:gridCol w="522058"/>
                <a:gridCol w="522058"/>
                <a:gridCol w="522058"/>
                <a:gridCol w="522058"/>
                <a:gridCol w="522058"/>
              </a:tblGrid>
              <a:tr h="266700">
                <a:tc gridSpan="2">
                  <a:txBody>
                    <a:bodyPr/>
                    <a:lstStyle/>
                    <a:p>
                      <a:pPr algn="ctr" fontAlgn="ctr"/>
                      <a:r>
                        <a:rPr lang="ja-JP" altLang="en-US" sz="800" b="1" i="0" u="none" strike="noStrike">
                          <a:solidFill>
                            <a:srgbClr val="000000"/>
                          </a:solidFill>
                          <a:latin typeface="ＭＳ Ｐゴシック"/>
                        </a:rPr>
                        <a:t>いつでもすぐ本物</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まあ魅力的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どちらでもない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全く魅力的ではない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9125" y="1052736"/>
          <a:ext cx="4607371" cy="19442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355976" y="3068961"/>
          <a:ext cx="4788024" cy="3456384"/>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この特長についてはやや男女差や年齢による差異が比較的高い。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平均では</a:t>
            </a:r>
            <a:r>
              <a:rPr lang="en-US" altLang="ja-JP" sz="1200" b="1" dirty="0" smtClean="0">
                <a:solidFill>
                  <a:schemeClr val="accent2">
                    <a:lumMod val="50000"/>
                  </a:schemeClr>
                </a:solidFill>
                <a:latin typeface="ＭＳ Ｐ明朝" pitchFamily="18" charset="-128"/>
                <a:ea typeface="ＭＳ Ｐ明朝" pitchFamily="18" charset="-128"/>
              </a:rPr>
              <a:t>8</a:t>
            </a:r>
            <a:r>
              <a:rPr lang="ja-JP" altLang="en-US" sz="1200" b="1" dirty="0" smtClean="0">
                <a:solidFill>
                  <a:schemeClr val="accent2">
                    <a:lumMod val="50000"/>
                  </a:schemeClr>
                </a:solidFill>
                <a:latin typeface="ＭＳ Ｐ明朝" pitchFamily="18" charset="-128"/>
                <a:ea typeface="ＭＳ Ｐ明朝" pitchFamily="18" charset="-128"/>
              </a:rPr>
              <a:t>割が魅力的と評価しているが、年齢が高くなるほど魅力度が下がっている。</a:t>
            </a:r>
          </a:p>
        </p:txBody>
      </p:sp>
      <p:sp>
        <p:nvSpPr>
          <p:cNvPr id="19" name="正方形/長方形 18"/>
          <p:cNvSpPr/>
          <p:nvPr/>
        </p:nvSpPr>
        <p:spPr>
          <a:xfrm>
            <a:off x="3059832" y="260648"/>
            <a:ext cx="216024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［いつでもすぐ本物を］</a:t>
            </a:r>
            <a:endParaRPr lang="en-US" altLang="ja-JP" sz="1400" dirty="0">
              <a:ea typeface="HGP創英角ｺﾞｼｯｸUB" pitchFamily="50" charset="-128"/>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1DC5F15F-B549-4262-90F3-4DC12EFB1468}" type="slidenum">
              <a:rPr lang="ja-JP" altLang="en-US"/>
              <a:pPr>
                <a:defRPr/>
              </a:pPr>
              <a:t>32</a:t>
            </a:fld>
            <a:endParaRPr lang="ja-JP" altLang="en-US" dirty="0"/>
          </a:p>
        </p:txBody>
      </p:sp>
      <p:sp>
        <p:nvSpPr>
          <p:cNvPr id="13"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特長</a:t>
            </a:r>
            <a:r>
              <a:rPr lang="ja-JP" altLang="en-US" sz="2800" dirty="0">
                <a:latin typeface="+mj-lt"/>
                <a:ea typeface="HGP創英角ｺﾞｼｯｸUB" pitchFamily="50" charset="-128"/>
                <a:cs typeface="+mj-cs"/>
              </a:rPr>
              <a:t>理解後の魅力度変化</a:t>
            </a:r>
            <a:endParaRPr lang="en-US" altLang="ja-JP" sz="2800" dirty="0">
              <a:latin typeface="+mj-lt"/>
              <a:ea typeface="HGP創英角ｺﾞｼｯｸUB" pitchFamily="50" charset="-128"/>
              <a:cs typeface="+mj-cs"/>
            </a:endParaRPr>
          </a:p>
        </p:txBody>
      </p:sp>
      <p:sp>
        <p:nvSpPr>
          <p:cNvPr id="14" name="テキスト ボックス 13"/>
          <p:cNvSpPr txBox="1"/>
          <p:nvPr/>
        </p:nvSpPr>
        <p:spPr>
          <a:xfrm>
            <a:off x="6786563" y="428625"/>
            <a:ext cx="2301875" cy="276225"/>
          </a:xfrm>
          <a:prstGeom prst="rect">
            <a:avLst/>
          </a:prstGeom>
          <a:noFill/>
        </p:spPr>
        <p:txBody>
          <a:bodyPr wrap="none">
            <a:spAutoFit/>
          </a:bodyPr>
          <a:lstStyle/>
          <a:p>
            <a:pPr>
              <a:defRPr/>
            </a:pPr>
            <a:r>
              <a:rPr lang="ja-JP" altLang="en-US" sz="1200" b="1" dirty="0">
                <a:solidFill>
                  <a:schemeClr val="accent2">
                    <a:lumMod val="50000"/>
                  </a:schemeClr>
                </a:solidFill>
                <a:latin typeface="ＭＳ Ｐ明朝" pitchFamily="18" charset="-128"/>
                <a:ea typeface="ＭＳ Ｐ明朝" pitchFamily="18" charset="-128"/>
              </a:rPr>
              <a:t>トップ</a:t>
            </a:r>
            <a:r>
              <a:rPr lang="en-US" altLang="ja-JP" sz="1200" b="1" dirty="0">
                <a:solidFill>
                  <a:schemeClr val="accent2">
                    <a:lumMod val="50000"/>
                  </a:schemeClr>
                </a:solidFill>
                <a:latin typeface="ＭＳ Ｐ明朝" pitchFamily="18" charset="-128"/>
                <a:ea typeface="ＭＳ Ｐ明朝" pitchFamily="18" charset="-128"/>
              </a:rPr>
              <a:t>2</a:t>
            </a:r>
            <a:r>
              <a:rPr lang="ja-JP" altLang="en-US" sz="1200" b="1" dirty="0">
                <a:solidFill>
                  <a:schemeClr val="accent2">
                    <a:lumMod val="50000"/>
                  </a:schemeClr>
                </a:solidFill>
                <a:latin typeface="ＭＳ Ｐ明朝" pitchFamily="18" charset="-128"/>
                <a:ea typeface="ＭＳ Ｐ明朝" pitchFamily="18" charset="-128"/>
              </a:rPr>
              <a:t>ボックスで</a:t>
            </a:r>
            <a:r>
              <a:rPr lang="en-US" altLang="ja-JP" sz="1200" b="1" dirty="0">
                <a:solidFill>
                  <a:schemeClr val="accent2">
                    <a:lumMod val="50000"/>
                  </a:schemeClr>
                </a:solidFill>
                <a:latin typeface="ＭＳ Ｐ明朝" pitchFamily="18" charset="-128"/>
                <a:ea typeface="ＭＳ Ｐ明朝" pitchFamily="18" charset="-128"/>
              </a:rPr>
              <a:t>7</a:t>
            </a:r>
            <a:r>
              <a:rPr lang="ja-JP" altLang="en-US" sz="1200" b="1" dirty="0">
                <a:solidFill>
                  <a:schemeClr val="accent2">
                    <a:lumMod val="50000"/>
                  </a:schemeClr>
                </a:solidFill>
                <a:latin typeface="ＭＳ Ｐ明朝" pitchFamily="18" charset="-128"/>
                <a:ea typeface="ＭＳ Ｐ明朝" pitchFamily="18" charset="-128"/>
              </a:rPr>
              <a:t>割弱を占める。</a:t>
            </a:r>
          </a:p>
        </p:txBody>
      </p:sp>
      <p:sp>
        <p:nvSpPr>
          <p:cNvPr id="15" name="正方形/長方形 14"/>
          <p:cNvSpPr/>
          <p:nvPr/>
        </p:nvSpPr>
        <p:spPr>
          <a:xfrm>
            <a:off x="214312" y="1243186"/>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179513" y="1655837"/>
          <a:ext cx="4176465" cy="981075"/>
        </p:xfrm>
        <a:graphic>
          <a:graphicData uri="http://schemas.openxmlformats.org/drawingml/2006/table">
            <a:tbl>
              <a:tblPr/>
              <a:tblGrid>
                <a:gridCol w="1890399"/>
                <a:gridCol w="762022"/>
                <a:gridCol w="762022"/>
                <a:gridCol w="762022"/>
              </a:tblGrid>
              <a:tr h="266700">
                <a:tc>
                  <a:txBody>
                    <a:bodyPr/>
                    <a:lstStyle/>
                    <a:p>
                      <a:pPr algn="ctr" fontAlgn="ctr"/>
                      <a:r>
                        <a:rPr lang="ja-JP" altLang="en-US" sz="800" b="1" i="0" u="none" strike="noStrike" dirty="0">
                          <a:solidFill>
                            <a:srgbClr val="000000"/>
                          </a:solidFill>
                          <a:latin typeface="ＭＳ Ｐゴシック"/>
                        </a:rPr>
                        <a:t>特長を知ったことで魅力は</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42875">
                <a:tc>
                  <a:txBody>
                    <a:bodyPr/>
                    <a:lstStyle/>
                    <a:p>
                      <a:pPr algn="ctr" fontAlgn="ctr"/>
                      <a:r>
                        <a:rPr lang="ja-JP" altLang="en-US" sz="800" b="0" i="0" u="none" strike="noStrike">
                          <a:solidFill>
                            <a:srgbClr val="000000"/>
                          </a:solidFill>
                          <a:latin typeface="ＭＳ Ｐゴシック"/>
                        </a:rPr>
                        <a:t>高まった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875">
                <a:tc>
                  <a:txBody>
                    <a:bodyPr/>
                    <a:lstStyle/>
                    <a:p>
                      <a:pPr algn="ctr" fontAlgn="ctr"/>
                      <a:r>
                        <a:rPr lang="ja-JP" altLang="en-US" sz="800" b="0" i="0" u="none" strike="noStrike">
                          <a:solidFill>
                            <a:srgbClr val="000000"/>
                          </a:solidFill>
                          <a:latin typeface="ＭＳ Ｐゴシック"/>
                        </a:rPr>
                        <a:t>やや高まった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46.3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45.7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875">
                <a:tc>
                  <a:txBody>
                    <a:bodyPr/>
                    <a:lstStyle/>
                    <a:p>
                      <a:pPr algn="ctr" fontAlgn="ctr"/>
                      <a:r>
                        <a:rPr lang="ja-JP" altLang="en-US" sz="800" b="0" i="0" u="none" strike="noStrike">
                          <a:solidFill>
                            <a:srgbClr val="000000"/>
                          </a:solidFill>
                          <a:latin typeface="ＭＳ Ｐゴシック"/>
                        </a:rPr>
                        <a:t>あまり変わらない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29.9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37.1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875">
                <a:tc>
                  <a:txBody>
                    <a:bodyPr/>
                    <a:lstStyle/>
                    <a:p>
                      <a:pPr algn="ctr" fontAlgn="ctr"/>
                      <a:r>
                        <a:rPr lang="ja-JP" altLang="en-US" sz="800" b="0" i="0" u="none" strike="noStrike">
                          <a:solidFill>
                            <a:srgbClr val="000000"/>
                          </a:solidFill>
                          <a:latin typeface="ＭＳ Ｐゴシック"/>
                        </a:rPr>
                        <a:t>やや下がった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0.4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0.4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875">
                <a:tc>
                  <a:txBody>
                    <a:bodyPr/>
                    <a:lstStyle/>
                    <a:p>
                      <a:pPr algn="ctr" fontAlgn="ctr"/>
                      <a:r>
                        <a:rPr lang="ja-JP" altLang="en-US" sz="800" b="0" i="0" u="none" strike="noStrike">
                          <a:solidFill>
                            <a:srgbClr val="000000"/>
                          </a:solidFill>
                          <a:latin typeface="ＭＳ Ｐゴシック"/>
                        </a:rPr>
                        <a:t>下がった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0.4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179512" y="3068960"/>
          <a:ext cx="4176464" cy="3546466"/>
        </p:xfrm>
        <a:graphic>
          <a:graphicData uri="http://schemas.openxmlformats.org/drawingml/2006/table">
            <a:tbl>
              <a:tblPr/>
              <a:tblGrid>
                <a:gridCol w="522058"/>
                <a:gridCol w="522058"/>
                <a:gridCol w="522058"/>
                <a:gridCol w="522058"/>
                <a:gridCol w="522058"/>
                <a:gridCol w="522058"/>
                <a:gridCol w="522058"/>
                <a:gridCol w="522058"/>
              </a:tblGrid>
              <a:tr h="254626">
                <a:tc gridSpan="2">
                  <a:txBody>
                    <a:bodyPr/>
                    <a:lstStyle/>
                    <a:p>
                      <a:pPr algn="ctr" fontAlgn="ctr"/>
                      <a:r>
                        <a:rPr lang="ja-JP" altLang="en-US" sz="800" b="1" i="0" u="none" strike="noStrike">
                          <a:solidFill>
                            <a:srgbClr val="000000"/>
                          </a:solidFill>
                          <a:latin typeface="ＭＳ Ｐゴシック"/>
                        </a:rPr>
                        <a:t>特長を知ったことで魅力は</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高まった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dirty="0">
                          <a:solidFill>
                            <a:srgbClr val="000000"/>
                          </a:solidFill>
                          <a:latin typeface="ＭＳ Ｐゴシック"/>
                        </a:rPr>
                        <a:t>やや高まった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あまり変わらない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やや下がった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下がった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6407">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210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570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463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6407">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6407">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287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246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6407">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124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6407">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6407">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6407">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187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6407">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6407">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52.4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6407">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50.5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6407">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6407">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6407">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r" fontAlgn="ctr"/>
                      <a:r>
                        <a:rPr lang="en-US" altLang="ja-JP" sz="9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r" fontAlgn="ctr"/>
                      <a:r>
                        <a:rPr lang="en-US" altLang="ja-JP" sz="9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6407">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r" fontAlgn="ctr"/>
                      <a:r>
                        <a:rPr lang="en-US" altLang="ja-JP" sz="9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36.5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46.2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4429125" y="980728"/>
          <a:ext cx="4714875" cy="2016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グラフ 19"/>
          <p:cNvGraphicFramePr/>
          <p:nvPr/>
        </p:nvGraphicFramePr>
        <p:xfrm>
          <a:off x="4355976" y="3086099"/>
          <a:ext cx="4788024" cy="3367237"/>
        </p:xfrm>
        <a:graphic>
          <a:graphicData uri="http://schemas.openxmlformats.org/drawingml/2006/chart">
            <c:chart xmlns:c="http://schemas.openxmlformats.org/drawingml/2006/chart" xmlns:r="http://schemas.openxmlformats.org/officeDocument/2006/relationships" r:id="rId4"/>
          </a:graphicData>
        </a:graphic>
      </p:graphicFrame>
      <p:sp>
        <p:nvSpPr>
          <p:cNvPr id="19" name="四角形吹き出し 18"/>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男性と</a:t>
            </a:r>
            <a:r>
              <a:rPr lang="en-US" altLang="ja-JP" sz="1200" b="1" dirty="0" smtClean="0">
                <a:solidFill>
                  <a:schemeClr val="accent2">
                    <a:lumMod val="50000"/>
                  </a:schemeClr>
                </a:solidFill>
                <a:latin typeface="ＭＳ Ｐ明朝" pitchFamily="18" charset="-128"/>
                <a:ea typeface="ＭＳ Ｐ明朝" pitchFamily="18" charset="-128"/>
              </a:rPr>
              <a:t>70</a:t>
            </a:r>
            <a:r>
              <a:rPr lang="ja-JP" altLang="en-US" sz="1200" b="1" dirty="0" smtClean="0">
                <a:solidFill>
                  <a:schemeClr val="accent2">
                    <a:lumMod val="50000"/>
                  </a:schemeClr>
                </a:solidFill>
                <a:latin typeface="ＭＳ Ｐ明朝" pitchFamily="18" charset="-128"/>
                <a:ea typeface="ＭＳ Ｐ明朝" pitchFamily="18" charset="-128"/>
              </a:rPr>
              <a:t>代以上でやや低いが、それ以外の層では大きな差異は見られない。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ただ、特長を知った上で魅力度が高まったという比率は経年で見ると減少している。下がったという人はほぼいないので、これらの特長が既知となってきたとも受け取れる。</a:t>
            </a:r>
          </a:p>
        </p:txBody>
      </p:sp>
      <p:sp>
        <p:nvSpPr>
          <p:cNvPr id="21" name="正方形/長方形 20"/>
          <p:cNvSpPr/>
          <p:nvPr/>
        </p:nvSpPr>
        <p:spPr>
          <a:xfrm>
            <a:off x="0" y="980728"/>
            <a:ext cx="4932040" cy="246221"/>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「冷凍</a:t>
            </a:r>
            <a:r>
              <a:rPr lang="ja-JP" altLang="en-US" sz="1000" b="1" dirty="0" err="1" smtClean="0">
                <a:latin typeface="メイリオ" pitchFamily="50" charset="-128"/>
                <a:ea typeface="メイリオ" pitchFamily="50" charset="-128"/>
                <a:cs typeface="メイリオ" pitchFamily="50" charset="-128"/>
              </a:rPr>
              <a:t>めんの</a:t>
            </a:r>
            <a:r>
              <a:rPr lang="ja-JP" altLang="en-US" sz="1000" b="1" dirty="0" smtClean="0">
                <a:latin typeface="メイリオ" pitchFamily="50" charset="-128"/>
                <a:ea typeface="メイリオ" pitchFamily="50" charset="-128"/>
                <a:cs typeface="メイリオ" pitchFamily="50" charset="-128"/>
              </a:rPr>
              <a:t>特長」を読まれて、冷凍</a:t>
            </a:r>
            <a:r>
              <a:rPr lang="ja-JP" altLang="en-US" sz="1000" b="1" dirty="0" err="1" smtClean="0">
                <a:latin typeface="メイリオ" pitchFamily="50" charset="-128"/>
                <a:ea typeface="メイリオ" pitchFamily="50" charset="-128"/>
                <a:cs typeface="メイリオ" pitchFamily="50" charset="-128"/>
              </a:rPr>
              <a:t>めんに</a:t>
            </a:r>
            <a:r>
              <a:rPr lang="ja-JP" altLang="en-US" sz="1000" b="1" dirty="0" smtClean="0">
                <a:latin typeface="メイリオ" pitchFamily="50" charset="-128"/>
                <a:ea typeface="メイリオ" pitchFamily="50" charset="-128"/>
                <a:cs typeface="メイリオ" pitchFamily="50" charset="-128"/>
              </a:rPr>
              <a:t>対する魅力は変化しましたか？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四角形吹き出し 11"/>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認知率は前回とあまり変わらないが、意味まで理解している人は減少している。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地域差はみられないが、意外と男性及び</a:t>
            </a:r>
            <a:r>
              <a:rPr lang="en-US" altLang="ja-JP" sz="1200" b="1" dirty="0" smtClean="0">
                <a:solidFill>
                  <a:schemeClr val="accent2">
                    <a:lumMod val="50000"/>
                  </a:schemeClr>
                </a:solidFill>
                <a:latin typeface="ＭＳ Ｐ明朝" pitchFamily="18" charset="-128"/>
                <a:ea typeface="ＭＳ Ｐ明朝" pitchFamily="18" charset="-128"/>
              </a:rPr>
              <a:t>70</a:t>
            </a:r>
            <a:r>
              <a:rPr lang="ja-JP" altLang="en-US" sz="1200" b="1" dirty="0" smtClean="0">
                <a:solidFill>
                  <a:schemeClr val="accent2">
                    <a:lumMod val="50000"/>
                  </a:schemeClr>
                </a:solidFill>
                <a:latin typeface="ＭＳ Ｐ明朝" pitchFamily="18" charset="-128"/>
                <a:ea typeface="ＭＳ Ｐ明朝" pitchFamily="18" charset="-128"/>
              </a:rPr>
              <a:t>代以上について認知率が高くなっている。</a:t>
            </a:r>
          </a:p>
        </p:txBody>
      </p:sp>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F1B7237D-5BCF-43B0-BBA8-0D896943B5AC}" type="slidenum">
              <a:rPr lang="ja-JP" altLang="en-US"/>
              <a:pPr>
                <a:defRPr/>
              </a:pPr>
              <a:t>33</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ＲＭＫマーク認知率</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271042"/>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279154"/>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251520" y="1599456"/>
          <a:ext cx="4104455" cy="533400"/>
        </p:xfrm>
        <a:graphic>
          <a:graphicData uri="http://schemas.openxmlformats.org/drawingml/2006/table">
            <a:tbl>
              <a:tblPr/>
              <a:tblGrid>
                <a:gridCol w="2107694"/>
                <a:gridCol w="665587"/>
                <a:gridCol w="665587"/>
                <a:gridCol w="665587"/>
              </a:tblGrid>
              <a:tr h="133350">
                <a:tc>
                  <a:txBody>
                    <a:bodyPr/>
                    <a:lstStyle/>
                    <a:p>
                      <a:pPr algn="ctr" fontAlgn="ctr"/>
                      <a:r>
                        <a:rPr lang="en-US" sz="800" b="1" i="0" u="none" strike="noStrike">
                          <a:solidFill>
                            <a:srgbClr val="000000"/>
                          </a:solidFill>
                          <a:latin typeface="ＭＳ Ｐゴシック"/>
                        </a:rPr>
                        <a:t>RMK</a:t>
                      </a:r>
                      <a:r>
                        <a:rPr lang="ja-JP" altLang="en-US" sz="800" b="1" i="0" u="none" strike="noStrike">
                          <a:solidFill>
                            <a:srgbClr val="000000"/>
                          </a:solidFill>
                          <a:latin typeface="ＭＳ Ｐゴシック"/>
                        </a:rPr>
                        <a:t>マーク認知</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見たこともあり、意味も理解している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見たことはあるが、意味はわからない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13.8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見たことはない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84.3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89.5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9125" y="980728"/>
          <a:ext cx="4714875" cy="2016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355976" y="3068961"/>
          <a:ext cx="4788024" cy="309634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表 18"/>
          <p:cNvGraphicFramePr>
            <a:graphicFrameLocks noGrp="1"/>
          </p:cNvGraphicFramePr>
          <p:nvPr/>
        </p:nvGraphicFramePr>
        <p:xfrm>
          <a:off x="251520" y="2564904"/>
          <a:ext cx="4114800" cy="3600450"/>
        </p:xfrm>
        <a:graphic>
          <a:graphicData uri="http://schemas.openxmlformats.org/drawingml/2006/table">
            <a:tbl>
              <a:tblPr/>
              <a:tblGrid>
                <a:gridCol w="685800"/>
                <a:gridCol w="685800"/>
                <a:gridCol w="685800"/>
                <a:gridCol w="685800"/>
                <a:gridCol w="685800"/>
                <a:gridCol w="685800"/>
              </a:tblGrid>
              <a:tr h="400050">
                <a:tc gridSpan="2">
                  <a:txBody>
                    <a:bodyPr/>
                    <a:lstStyle/>
                    <a:p>
                      <a:pPr algn="ctr" fontAlgn="ctr"/>
                      <a:r>
                        <a:rPr lang="en-US" sz="800" b="1" i="0" u="none" strike="noStrike">
                          <a:solidFill>
                            <a:srgbClr val="000000"/>
                          </a:solidFill>
                          <a:latin typeface="ＭＳ Ｐゴシック"/>
                        </a:rPr>
                        <a:t>RMK</a:t>
                      </a:r>
                      <a:r>
                        <a:rPr lang="ja-JP" altLang="en-US" sz="800" b="1" i="0" u="none" strike="noStrike">
                          <a:solidFill>
                            <a:srgbClr val="000000"/>
                          </a:solidFill>
                          <a:latin typeface="ＭＳ Ｐゴシック"/>
                        </a:rPr>
                        <a:t>マーク認知</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見たこともあり、意味も理解している</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見たことはあるが、意味はわからない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見たことはない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81.7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sp>
        <p:nvSpPr>
          <p:cNvPr id="14" name="正方形/長方形 13"/>
          <p:cNvSpPr/>
          <p:nvPr/>
        </p:nvSpPr>
        <p:spPr>
          <a:xfrm>
            <a:off x="0" y="980728"/>
            <a:ext cx="4932040" cy="246221"/>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上記のマークを見たことがありますか？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8E87F45E-46FB-41AF-8FD8-E5793CDB8E88}" type="slidenum">
              <a:rPr lang="ja-JP" altLang="en-US"/>
              <a:pPr>
                <a:defRPr/>
              </a:pPr>
              <a:t>34</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ＲＭＫマーク</a:t>
            </a:r>
            <a:r>
              <a:rPr lang="ja-JP" altLang="en-US" sz="2800" dirty="0">
                <a:latin typeface="+mj-lt"/>
                <a:ea typeface="HGP創英角ｺﾞｼｯｸUB" pitchFamily="50" charset="-128"/>
                <a:cs typeface="+mj-cs"/>
              </a:rPr>
              <a:t>認識後の</a:t>
            </a:r>
            <a:r>
              <a:rPr lang="ja-JP" altLang="en-US" sz="2800" dirty="0" smtClean="0">
                <a:latin typeface="+mj-lt"/>
                <a:ea typeface="HGP創英角ｺﾞｼｯｸUB" pitchFamily="50" charset="-128"/>
                <a:cs typeface="+mj-cs"/>
              </a:rPr>
              <a:t>影響</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559074"/>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8321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76464" cy="3467100"/>
        </p:xfrm>
        <a:graphic>
          <a:graphicData uri="http://schemas.openxmlformats.org/drawingml/2006/table">
            <a:tbl>
              <a:tblPr/>
              <a:tblGrid>
                <a:gridCol w="522058"/>
                <a:gridCol w="522058"/>
                <a:gridCol w="522058"/>
                <a:gridCol w="522058"/>
                <a:gridCol w="522058"/>
                <a:gridCol w="522058"/>
                <a:gridCol w="522058"/>
                <a:gridCol w="522058"/>
              </a:tblGrid>
              <a:tr h="266700">
                <a:tc gridSpan="2">
                  <a:txBody>
                    <a:bodyPr/>
                    <a:lstStyle/>
                    <a:p>
                      <a:pPr algn="ctr" fontAlgn="ctr"/>
                      <a:r>
                        <a:rPr lang="ja-JP" altLang="en-US" sz="800" b="1" i="0" u="none" strike="noStrike">
                          <a:solidFill>
                            <a:srgbClr val="000000"/>
                          </a:solidFill>
                          <a:latin typeface="ＭＳ Ｐゴシック"/>
                        </a:rPr>
                        <a:t>マークの影響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まあ影響あり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どちらともいえない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251520" y="1908820"/>
          <a:ext cx="4104455" cy="800100"/>
        </p:xfrm>
        <a:graphic>
          <a:graphicData uri="http://schemas.openxmlformats.org/drawingml/2006/table">
            <a:tbl>
              <a:tblPr/>
              <a:tblGrid>
                <a:gridCol w="2107694"/>
                <a:gridCol w="665587"/>
                <a:gridCol w="665587"/>
                <a:gridCol w="665587"/>
              </a:tblGrid>
              <a:tr h="133350">
                <a:tc>
                  <a:txBody>
                    <a:bodyPr/>
                    <a:lstStyle/>
                    <a:p>
                      <a:pPr algn="ctr" fontAlgn="ctr"/>
                      <a:r>
                        <a:rPr lang="en-US" altLang="ja-JP" sz="800" b="1" i="0" u="none" strike="noStrike" dirty="0">
                          <a:solidFill>
                            <a:srgbClr val="000000"/>
                          </a:solidFill>
                          <a:latin typeface="ＭＳ Ｐゴシック"/>
                        </a:rPr>
                        <a:t>RMK</a:t>
                      </a:r>
                      <a:r>
                        <a:rPr lang="ja-JP" altLang="en-US" sz="800" b="1" i="0" u="none" strike="noStrike" dirty="0">
                          <a:solidFill>
                            <a:srgbClr val="000000"/>
                          </a:solidFill>
                          <a:latin typeface="ＭＳ Ｐゴシック"/>
                        </a:rPr>
                        <a:t>マークの影響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非常に影響あり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まあ影響あり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どちらともいえない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あまり影響せず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全く影響せず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9125" y="1052736"/>
          <a:ext cx="4714875" cy="20882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グラフ 18"/>
          <p:cNvGraphicFramePr/>
          <p:nvPr/>
        </p:nvGraphicFramePr>
        <p:xfrm>
          <a:off x="4355976" y="3068961"/>
          <a:ext cx="4788024" cy="3456384"/>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fontScale="92500" lnSpcReduction="10000"/>
          </a:bodyPr>
          <a:lstStyle/>
          <a:p>
            <a:pPr>
              <a:defRPr/>
            </a:pPr>
            <a:r>
              <a:rPr lang="en-US" altLang="ja-JP" sz="1200" b="1" dirty="0" smtClean="0">
                <a:solidFill>
                  <a:schemeClr val="accent2">
                    <a:lumMod val="50000"/>
                  </a:schemeClr>
                </a:solidFill>
                <a:latin typeface="ＭＳ Ｐ明朝" pitchFamily="18" charset="-128"/>
                <a:ea typeface="ＭＳ Ｐ明朝" pitchFamily="18" charset="-128"/>
              </a:rPr>
              <a:t>RMK</a:t>
            </a:r>
            <a:r>
              <a:rPr lang="ja-JP" altLang="en-US" sz="1200" b="1" dirty="0" smtClean="0">
                <a:solidFill>
                  <a:schemeClr val="accent2">
                    <a:lumMod val="50000"/>
                  </a:schemeClr>
                </a:solidFill>
                <a:latin typeface="ＭＳ Ｐ明朝" pitchFamily="18" charset="-128"/>
                <a:ea typeface="ＭＳ Ｐ明朝" pitchFamily="18" charset="-128"/>
              </a:rPr>
              <a:t>マークの意味を知った上で購入への影響があるという回答（上位</a:t>
            </a:r>
            <a:r>
              <a:rPr lang="en-US" altLang="ja-JP" sz="1200" b="1" dirty="0" smtClean="0">
                <a:solidFill>
                  <a:schemeClr val="accent2">
                    <a:lumMod val="50000"/>
                  </a:schemeClr>
                </a:solidFill>
                <a:latin typeface="ＭＳ Ｐ明朝" pitchFamily="18" charset="-128"/>
                <a:ea typeface="ＭＳ Ｐ明朝" pitchFamily="18" charset="-128"/>
              </a:rPr>
              <a:t>2</a:t>
            </a:r>
            <a:r>
              <a:rPr lang="ja-JP" altLang="en-US" sz="1200" b="1" dirty="0" smtClean="0">
                <a:solidFill>
                  <a:schemeClr val="accent2">
                    <a:lumMod val="50000"/>
                  </a:schemeClr>
                </a:solidFill>
                <a:latin typeface="ＭＳ Ｐ明朝" pitchFamily="18" charset="-128"/>
                <a:ea typeface="ＭＳ Ｐ明朝" pitchFamily="18" charset="-128"/>
              </a:rPr>
              <a:t>ボックス）は</a:t>
            </a:r>
            <a:r>
              <a:rPr lang="en-US" altLang="ja-JP" sz="1200" b="1" dirty="0" smtClean="0">
                <a:solidFill>
                  <a:schemeClr val="accent2">
                    <a:lumMod val="50000"/>
                  </a:schemeClr>
                </a:solidFill>
                <a:latin typeface="ＭＳ Ｐ明朝" pitchFamily="18" charset="-128"/>
                <a:ea typeface="ＭＳ Ｐ明朝" pitchFamily="18" charset="-128"/>
              </a:rPr>
              <a:t>5</a:t>
            </a:r>
            <a:r>
              <a:rPr lang="ja-JP" altLang="en-US" sz="1200" b="1" dirty="0" smtClean="0">
                <a:solidFill>
                  <a:schemeClr val="accent2">
                    <a:lumMod val="50000"/>
                  </a:schemeClr>
                </a:solidFill>
                <a:latin typeface="ＭＳ Ｐ明朝" pitchFamily="18" charset="-128"/>
                <a:ea typeface="ＭＳ Ｐ明朝" pitchFamily="18" charset="-128"/>
              </a:rPr>
              <a:t>割超。男女では女性に影響が大きく、年齢別では年齢層が高いほど影響も大きい。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経年で影響ありという回答はやや減少しているものの、あまり影響がないという回答も減っている。他の要因もあり、マークのみでは判断できないことも予想される。</a:t>
            </a:r>
          </a:p>
        </p:txBody>
      </p:sp>
      <p:sp>
        <p:nvSpPr>
          <p:cNvPr id="18" name="正方形/長方形 17"/>
          <p:cNvSpPr/>
          <p:nvPr/>
        </p:nvSpPr>
        <p:spPr>
          <a:xfrm>
            <a:off x="0" y="980728"/>
            <a:ext cx="4932040" cy="553998"/>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上記説明を読んで、もし次回冷凍</a:t>
            </a:r>
            <a:r>
              <a:rPr lang="ja-JP" altLang="en-US" sz="1000" b="1" dirty="0" err="1" smtClean="0">
                <a:latin typeface="メイリオ" pitchFamily="50" charset="-128"/>
                <a:ea typeface="メイリオ" pitchFamily="50" charset="-128"/>
                <a:cs typeface="メイリオ" pitchFamily="50" charset="-128"/>
              </a:rPr>
              <a:t>めんを</a:t>
            </a:r>
            <a:r>
              <a:rPr lang="ja-JP" altLang="en-US" sz="1000" b="1" dirty="0" smtClean="0">
                <a:latin typeface="メイリオ" pitchFamily="50" charset="-128"/>
                <a:ea typeface="メイリオ" pitchFamily="50" charset="-128"/>
                <a:cs typeface="メイリオ" pitchFamily="50" charset="-128"/>
              </a:rPr>
              <a:t>購入するとした場合、マークの</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有る商品と無い商品が店頭に並んでいたとして、購入商品を選択する</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ことにおいてどのように感じますか？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B03A4008-8E6F-4BC7-8908-54701E2459AF}" type="slidenum">
              <a:rPr lang="ja-JP" altLang="en-US"/>
              <a:pPr>
                <a:defRPr/>
              </a:pPr>
              <a:t>35</a:t>
            </a:fld>
            <a:endParaRPr lang="ja-JP" altLang="en-US" dirty="0"/>
          </a:p>
        </p:txBody>
      </p:sp>
      <p:sp>
        <p:nvSpPr>
          <p:cNvPr id="13"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飲食店での冷凍</a:t>
            </a:r>
            <a:r>
              <a:rPr lang="ja-JP" altLang="en-US" sz="2800" dirty="0" err="1" smtClean="0">
                <a:latin typeface="+mj-lt"/>
                <a:ea typeface="HGP創英角ｺﾞｼｯｸUB" pitchFamily="50" charset="-128"/>
                <a:cs typeface="+mj-cs"/>
              </a:rPr>
              <a:t>めん</a:t>
            </a:r>
            <a:r>
              <a:rPr lang="ja-JP" altLang="en-US" sz="2800" dirty="0" smtClean="0">
                <a:latin typeface="+mj-lt"/>
                <a:ea typeface="HGP創英角ｺﾞｼｯｸUB" pitchFamily="50" charset="-128"/>
                <a:cs typeface="+mj-cs"/>
              </a:rPr>
              <a:t>許容</a:t>
            </a:r>
            <a:endParaRPr lang="en-US" altLang="ja-JP" sz="2800" dirty="0">
              <a:latin typeface="+mj-lt"/>
              <a:ea typeface="HGP創英角ｺﾞｼｯｸUB" pitchFamily="50" charset="-128"/>
              <a:cs typeface="+mj-cs"/>
            </a:endParaRPr>
          </a:p>
        </p:txBody>
      </p:sp>
      <p:graphicFrame>
        <p:nvGraphicFramePr>
          <p:cNvPr id="11" name="表 10"/>
          <p:cNvGraphicFramePr>
            <a:graphicFrameLocks noGrp="1"/>
          </p:cNvGraphicFramePr>
          <p:nvPr/>
        </p:nvGraphicFramePr>
        <p:xfrm>
          <a:off x="179512" y="1233656"/>
          <a:ext cx="4248472" cy="1440158"/>
        </p:xfrm>
        <a:graphic>
          <a:graphicData uri="http://schemas.openxmlformats.org/drawingml/2006/table">
            <a:tbl>
              <a:tblPr/>
              <a:tblGrid>
                <a:gridCol w="2181649"/>
                <a:gridCol w="688941"/>
                <a:gridCol w="688941"/>
                <a:gridCol w="688941"/>
              </a:tblGrid>
              <a:tr h="130923">
                <a:tc>
                  <a:txBody>
                    <a:bodyPr/>
                    <a:lstStyle/>
                    <a:p>
                      <a:pPr algn="ctr" fontAlgn="ctr"/>
                      <a:r>
                        <a:rPr lang="ja-JP" altLang="en-US" sz="800" b="1" i="0" u="none" strike="noStrike" dirty="0">
                          <a:solidFill>
                            <a:srgbClr val="000000"/>
                          </a:solidFill>
                          <a:latin typeface="ＭＳ Ｐゴシック"/>
                        </a:rPr>
                        <a:t>飲食店での冷凍</a:t>
                      </a:r>
                      <a:r>
                        <a:rPr lang="ja-JP" altLang="en-US" sz="800" b="1" i="0" u="none" strike="noStrike" dirty="0" err="1">
                          <a:solidFill>
                            <a:srgbClr val="000000"/>
                          </a:solidFill>
                          <a:latin typeface="ＭＳ Ｐゴシック"/>
                        </a:rPr>
                        <a:t>めん</a:t>
                      </a:r>
                      <a:r>
                        <a:rPr lang="ja-JP" altLang="en-US" sz="800" b="1" i="0" u="none" strike="noStrike" dirty="0">
                          <a:solidFill>
                            <a:srgbClr val="000000"/>
                          </a:solidFill>
                          <a:latin typeface="ＭＳ Ｐゴシック"/>
                        </a:rPr>
                        <a:t>許容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261847">
                <a:tc>
                  <a:txBody>
                    <a:bodyPr/>
                    <a:lstStyle/>
                    <a:p>
                      <a:pPr algn="ctr" fontAlgn="ctr"/>
                      <a:r>
                        <a:rPr lang="ja-JP" altLang="en-US" sz="800" b="0" i="0" u="none" strike="noStrike">
                          <a:solidFill>
                            <a:srgbClr val="000000"/>
                          </a:solidFill>
                          <a:latin typeface="ＭＳ Ｐゴシック"/>
                        </a:rPr>
                        <a:t>どんなお店でも飲食店での</a:t>
                      </a:r>
                      <a:br>
                        <a:rPr lang="ja-JP" altLang="en-US" sz="800" b="0" i="0" u="none" strike="noStrike">
                          <a:solidFill>
                            <a:srgbClr val="000000"/>
                          </a:solidFill>
                          <a:latin typeface="ＭＳ Ｐゴシック"/>
                        </a:rPr>
                      </a:br>
                      <a:r>
                        <a:rPr lang="ja-JP" altLang="en-US" sz="800" b="0" i="0" u="none" strike="noStrike">
                          <a:solidFill>
                            <a:srgbClr val="000000"/>
                          </a:solidFill>
                          <a:latin typeface="ＭＳ Ｐゴシック"/>
                        </a:rPr>
                        <a:t>冷凍めん使用は絶対に嫌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11.6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1847">
                <a:tc>
                  <a:txBody>
                    <a:bodyPr/>
                    <a:lstStyle/>
                    <a:p>
                      <a:pPr algn="ctr" fontAlgn="ctr"/>
                      <a:r>
                        <a:rPr lang="ja-JP" altLang="en-US" sz="800" b="0" i="0" u="none" strike="noStrike">
                          <a:solidFill>
                            <a:srgbClr val="000000"/>
                          </a:solidFill>
                          <a:latin typeface="ＭＳ Ｐゴシック"/>
                        </a:rPr>
                        <a:t>中高級店では嫌だが、低価格のお店や</a:t>
                      </a:r>
                      <a:br>
                        <a:rPr lang="ja-JP" altLang="en-US" sz="800" b="0" i="0" u="none" strike="noStrike">
                          <a:solidFill>
                            <a:srgbClr val="000000"/>
                          </a:solidFill>
                          <a:latin typeface="ＭＳ Ｐゴシック"/>
                        </a:rPr>
                      </a:br>
                      <a:r>
                        <a:rPr lang="ja-JP" altLang="en-US" sz="800" b="0" i="0" u="none" strike="noStrike">
                          <a:solidFill>
                            <a:srgbClr val="000000"/>
                          </a:solidFill>
                          <a:latin typeface="ＭＳ Ｐゴシック"/>
                        </a:rPr>
                        <a:t>スピードが重要なお店では良い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39.1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29.9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1847">
                <a:tc>
                  <a:txBody>
                    <a:bodyPr/>
                    <a:lstStyle/>
                    <a:p>
                      <a:pPr algn="ctr" fontAlgn="ctr"/>
                      <a:r>
                        <a:rPr lang="ja-JP" altLang="en-US" sz="800" b="0" i="0" u="none" strike="noStrike">
                          <a:solidFill>
                            <a:srgbClr val="000000"/>
                          </a:solidFill>
                          <a:latin typeface="ＭＳ Ｐゴシック"/>
                        </a:rPr>
                        <a:t>そば・うどん専門店では嫌だが、</a:t>
                      </a:r>
                      <a:br>
                        <a:rPr lang="ja-JP" altLang="en-US" sz="800" b="0" i="0" u="none" strike="noStrike">
                          <a:solidFill>
                            <a:srgbClr val="000000"/>
                          </a:solidFill>
                          <a:latin typeface="ＭＳ Ｐゴシック"/>
                        </a:rPr>
                      </a:br>
                      <a:r>
                        <a:rPr lang="ja-JP" altLang="en-US" sz="800" b="0" i="0" u="none" strike="noStrike">
                          <a:solidFill>
                            <a:srgbClr val="000000"/>
                          </a:solidFill>
                          <a:latin typeface="ＭＳ Ｐゴシック"/>
                        </a:rPr>
                        <a:t>非専門店では良い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1847">
                <a:tc>
                  <a:txBody>
                    <a:bodyPr/>
                    <a:lstStyle/>
                    <a:p>
                      <a:pPr algn="ctr" fontAlgn="ctr"/>
                      <a:r>
                        <a:rPr lang="ja-JP" altLang="en-US" sz="800" b="0" i="0" u="none" strike="noStrike">
                          <a:solidFill>
                            <a:srgbClr val="000000"/>
                          </a:solidFill>
                          <a:latin typeface="ＭＳ Ｐゴシック"/>
                        </a:rPr>
                        <a:t>おいしければ</a:t>
                      </a:r>
                      <a:br>
                        <a:rPr lang="ja-JP" altLang="en-US" sz="800" b="0" i="0" u="none" strike="noStrike">
                          <a:solidFill>
                            <a:srgbClr val="000000"/>
                          </a:solidFill>
                          <a:latin typeface="ＭＳ Ｐゴシック"/>
                        </a:rPr>
                      </a:br>
                      <a:r>
                        <a:rPr lang="ja-JP" altLang="en-US" sz="800" b="0" i="0" u="none" strike="noStrike">
                          <a:solidFill>
                            <a:srgbClr val="000000"/>
                          </a:solidFill>
                          <a:latin typeface="ＭＳ Ｐゴシック"/>
                        </a:rPr>
                        <a:t>どんなお店でも構わない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17.2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1847">
                <a:tc>
                  <a:txBody>
                    <a:bodyPr/>
                    <a:lstStyle/>
                    <a:p>
                      <a:pPr algn="ctr" fontAlgn="ctr"/>
                      <a:r>
                        <a:rPr lang="ja-JP" altLang="en-US" sz="800" b="0" i="0" u="none" strike="noStrike" dirty="0">
                          <a:solidFill>
                            <a:srgbClr val="000000"/>
                          </a:solidFill>
                          <a:latin typeface="ＭＳ Ｐゴシック"/>
                        </a:rPr>
                        <a:t>安心・安全であれば</a:t>
                      </a:r>
                      <a:br>
                        <a:rPr lang="ja-JP" altLang="en-US" sz="800" b="0" i="0" u="none" strike="noStrike" dirty="0">
                          <a:solidFill>
                            <a:srgbClr val="000000"/>
                          </a:solidFill>
                          <a:latin typeface="ＭＳ Ｐゴシック"/>
                        </a:rPr>
                      </a:br>
                      <a:r>
                        <a:rPr lang="ja-JP" altLang="en-US" sz="800" b="0" i="0" u="none" strike="noStrike" dirty="0">
                          <a:solidFill>
                            <a:srgbClr val="000000"/>
                          </a:solidFill>
                          <a:latin typeface="ＭＳ Ｐゴシック"/>
                        </a:rPr>
                        <a:t>どんなお店でも構わない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12.8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179512" y="2745824"/>
          <a:ext cx="4248472" cy="3779520"/>
        </p:xfrm>
        <a:graphic>
          <a:graphicData uri="http://schemas.openxmlformats.org/drawingml/2006/table">
            <a:tbl>
              <a:tblPr/>
              <a:tblGrid>
                <a:gridCol w="531059"/>
                <a:gridCol w="531059"/>
                <a:gridCol w="531059"/>
                <a:gridCol w="531059"/>
                <a:gridCol w="531059"/>
                <a:gridCol w="531059"/>
                <a:gridCol w="531059"/>
                <a:gridCol w="531059"/>
              </a:tblGrid>
              <a:tr h="720080">
                <a:tc gridSpan="2">
                  <a:txBody>
                    <a:bodyPr/>
                    <a:lstStyle/>
                    <a:p>
                      <a:pPr algn="ctr" fontAlgn="ctr"/>
                      <a:r>
                        <a:rPr lang="ja-JP" altLang="en-US" sz="800" b="1" i="0" u="none" strike="noStrike" dirty="0">
                          <a:solidFill>
                            <a:srgbClr val="000000"/>
                          </a:solidFill>
                          <a:latin typeface="ＭＳ Ｐゴシック"/>
                        </a:rPr>
                        <a:t>飲食店での冷凍</a:t>
                      </a:r>
                      <a:r>
                        <a:rPr lang="ja-JP" altLang="en-US" sz="800" b="1" i="0" u="none" strike="noStrike" dirty="0" err="1">
                          <a:solidFill>
                            <a:srgbClr val="000000"/>
                          </a:solidFill>
                          <a:latin typeface="ＭＳ Ｐゴシック"/>
                        </a:rPr>
                        <a:t>めん</a:t>
                      </a:r>
                      <a:r>
                        <a:rPr lang="ja-JP" altLang="en-US" sz="800" b="1" i="0" u="none" strike="noStrike" dirty="0">
                          <a:solidFill>
                            <a:srgbClr val="000000"/>
                          </a:solidFill>
                          <a:latin typeface="ＭＳ Ｐゴシック"/>
                        </a:rPr>
                        <a:t>許容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dirty="0">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どんなお店でも飲食店での冷凍めん使用は絶対に嫌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中高級店では嫌だが、低価格のお店やスピードが重要なお店では良い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そば・うどん専門店では嫌だが、非専門店では良い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おいしければどんなお店でも構わない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dirty="0">
                          <a:solidFill>
                            <a:srgbClr val="000000"/>
                          </a:solidFill>
                          <a:latin typeface="ＭＳ Ｐゴシック"/>
                        </a:rPr>
                        <a:t>安心・安全であればどんなお店でも構わない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0013">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0013">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0013">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0013">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0013">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0013">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0013">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0013">
                <a:tc rowSpan="12">
                  <a:txBody>
                    <a:bodyPr/>
                    <a:lstStyle/>
                    <a:p>
                      <a:pPr algn="ctr" fontAlgn="t"/>
                      <a:r>
                        <a:rPr lang="ja-JP" altLang="en-US" sz="800" b="0" i="0" u="none" strike="noStrike" dirty="0">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001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001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001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001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001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001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572001" y="1124744"/>
          <a:ext cx="4572000" cy="151216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499992" y="2492896"/>
          <a:ext cx="4644008" cy="3941441"/>
        </p:xfrm>
        <a:graphic>
          <a:graphicData uri="http://schemas.openxmlformats.org/drawingml/2006/chart">
            <c:chart xmlns:c="http://schemas.openxmlformats.org/drawingml/2006/chart" xmlns:r="http://schemas.openxmlformats.org/officeDocument/2006/relationships" r:id="rId4"/>
          </a:graphicData>
        </a:graphic>
      </p:graphicFrame>
      <p:sp>
        <p:nvSpPr>
          <p:cNvPr id="9" name="四角形吹き出し 8"/>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全体としては、どんな店でもイヤという層と、どんな店でもおいしければ（安全なら）</a:t>
            </a:r>
            <a:r>
              <a:rPr lang="en-US" altLang="ja-JP" sz="1200" b="1" dirty="0" smtClean="0">
                <a:solidFill>
                  <a:schemeClr val="accent2">
                    <a:lumMod val="50000"/>
                  </a:schemeClr>
                </a:solidFill>
                <a:latin typeface="ＭＳ Ｐ明朝" pitchFamily="18" charset="-128"/>
                <a:ea typeface="ＭＳ Ｐ明朝" pitchFamily="18" charset="-128"/>
              </a:rPr>
              <a:t>OK</a:t>
            </a:r>
            <a:r>
              <a:rPr lang="ja-JP" altLang="en-US" sz="1200" b="1" dirty="0" smtClean="0">
                <a:solidFill>
                  <a:schemeClr val="accent2">
                    <a:lumMod val="50000"/>
                  </a:schemeClr>
                </a:solidFill>
                <a:latin typeface="ＭＳ Ｐ明朝" pitchFamily="18" charset="-128"/>
                <a:ea typeface="ＭＳ Ｐ明朝" pitchFamily="18" charset="-128"/>
              </a:rPr>
              <a:t>という層がいずれも増えて二極化している傾向が伺える。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愛知はこだわり派が多く、高齢層ではこだわり派と容認派がいずれも多い。</a:t>
            </a:r>
          </a:p>
        </p:txBody>
      </p:sp>
      <p:sp>
        <p:nvSpPr>
          <p:cNvPr id="14" name="正方形/長方形 13"/>
          <p:cNvSpPr/>
          <p:nvPr/>
        </p:nvSpPr>
        <p:spPr>
          <a:xfrm>
            <a:off x="0" y="980728"/>
            <a:ext cx="4932040" cy="246221"/>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飲食店での冷凍</a:t>
            </a:r>
            <a:r>
              <a:rPr lang="ja-JP" altLang="en-US" sz="1000" b="1" dirty="0" err="1" smtClean="0">
                <a:latin typeface="メイリオ" pitchFamily="50" charset="-128"/>
                <a:ea typeface="メイリオ" pitchFamily="50" charset="-128"/>
                <a:cs typeface="メイリオ" pitchFamily="50" charset="-128"/>
              </a:rPr>
              <a:t>めん</a:t>
            </a:r>
            <a:r>
              <a:rPr lang="ja-JP" altLang="en-US" sz="1000" b="1" dirty="0" smtClean="0">
                <a:latin typeface="メイリオ" pitchFamily="50" charset="-128"/>
                <a:ea typeface="メイリオ" pitchFamily="50" charset="-128"/>
                <a:cs typeface="メイリオ" pitchFamily="50" charset="-128"/>
              </a:rPr>
              <a:t>使用について、どのように思われますか？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直線コネクタ 14"/>
          <p:cNvCxnSpPr/>
          <p:nvPr/>
        </p:nvCxnSpPr>
        <p:spPr>
          <a:xfrm>
            <a:off x="642938" y="3498850"/>
            <a:ext cx="7572375" cy="1588"/>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10" name="正方形/長方形 9"/>
          <p:cNvSpPr/>
          <p:nvPr/>
        </p:nvSpPr>
        <p:spPr>
          <a:xfrm>
            <a:off x="0" y="0"/>
            <a:ext cx="9144000" cy="68580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ja-JP" altLang="en-US" dirty="0">
                <a:solidFill>
                  <a:schemeClr val="tx1"/>
                </a:solidFill>
              </a:rPr>
              <a:t>　</a:t>
            </a:r>
          </a:p>
        </p:txBody>
      </p:sp>
      <p:sp>
        <p:nvSpPr>
          <p:cNvPr id="37892" name="テキスト ボックス 12"/>
          <p:cNvSpPr txBox="1">
            <a:spLocks noChangeArrowheads="1"/>
          </p:cNvSpPr>
          <p:nvPr/>
        </p:nvSpPr>
        <p:spPr bwMode="auto">
          <a:xfrm>
            <a:off x="1285875" y="2819400"/>
            <a:ext cx="7204075" cy="1323975"/>
          </a:xfrm>
          <a:prstGeom prst="rect">
            <a:avLst/>
          </a:prstGeom>
          <a:noFill/>
          <a:ln w="9525">
            <a:noFill/>
            <a:miter lim="800000"/>
            <a:headEnd/>
            <a:tailEnd/>
          </a:ln>
        </p:spPr>
        <p:txBody>
          <a:bodyPr wrap="none">
            <a:spAutoFit/>
          </a:bodyPr>
          <a:lstStyle/>
          <a:p>
            <a:r>
              <a:rPr lang="ja-JP" altLang="en-US" sz="4000" dirty="0">
                <a:latin typeface="HGP創英角ｺﾞｼｯｸUB" pitchFamily="50" charset="-128"/>
                <a:ea typeface="HGP創英角ｺﾞｼｯｸUB" pitchFamily="50" charset="-128"/>
              </a:rPr>
              <a:t>冷凍</a:t>
            </a:r>
            <a:r>
              <a:rPr lang="ja-JP" altLang="en-US" sz="4000" dirty="0" err="1">
                <a:latin typeface="HGP創英角ｺﾞｼｯｸUB" pitchFamily="50" charset="-128"/>
                <a:ea typeface="HGP創英角ｺﾞｼｯｸUB" pitchFamily="50" charset="-128"/>
              </a:rPr>
              <a:t>めん喫</a:t>
            </a:r>
            <a:r>
              <a:rPr lang="ja-JP" altLang="en-US" sz="4000" dirty="0" smtClean="0">
                <a:latin typeface="HGP創英角ｺﾞｼｯｸUB" pitchFamily="50" charset="-128"/>
                <a:ea typeface="HGP創英角ｺﾞｼｯｸUB" pitchFamily="50" charset="-128"/>
              </a:rPr>
              <a:t>食者</a:t>
            </a:r>
            <a:r>
              <a:rPr lang="en-US" altLang="ja-JP" sz="4000" dirty="0" smtClean="0">
                <a:latin typeface="HGP創英角ｺﾞｼｯｸUB" pitchFamily="50" charset="-128"/>
                <a:ea typeface="HGP創英角ｺﾞｼｯｸUB" pitchFamily="50" charset="-128"/>
              </a:rPr>
              <a:t>300</a:t>
            </a:r>
            <a:r>
              <a:rPr lang="ja-JP" altLang="en-US" sz="4000" dirty="0">
                <a:latin typeface="HGP創英角ｺﾞｼｯｸUB" pitchFamily="50" charset="-128"/>
                <a:ea typeface="HGP創英角ｺﾞｼｯｸUB" pitchFamily="50" charset="-128"/>
              </a:rPr>
              <a:t>名対象項目</a:t>
            </a:r>
            <a:endParaRPr lang="en-US" altLang="ja-JP" sz="4000" dirty="0">
              <a:latin typeface="HGP創英角ｺﾞｼｯｸUB" pitchFamily="50" charset="-128"/>
              <a:ea typeface="HGP創英角ｺﾞｼｯｸUB" pitchFamily="50" charset="-128"/>
            </a:endParaRPr>
          </a:p>
          <a:p>
            <a:r>
              <a:rPr lang="ja-JP" altLang="en-US" sz="4000" dirty="0">
                <a:latin typeface="HGP創英角ｺﾞｼｯｸUB" pitchFamily="50" charset="-128"/>
                <a:ea typeface="HGP創英角ｺﾞｼｯｸUB" pitchFamily="50" charset="-128"/>
              </a:rPr>
              <a:t>～前回データ</a:t>
            </a:r>
            <a:r>
              <a:rPr lang="ja-JP" altLang="en-US" sz="4000" dirty="0" smtClean="0">
                <a:latin typeface="HGP創英角ｺﾞｼｯｸUB" pitchFamily="50" charset="-128"/>
                <a:ea typeface="HGP創英角ｺﾞｼｯｸUB" pitchFamily="50" charset="-128"/>
              </a:rPr>
              <a:t>比較付～</a:t>
            </a:r>
            <a:endParaRPr lang="ja-JP" altLang="en-US" sz="4000" dirty="0">
              <a:latin typeface="HGP創英角ｺﾞｼｯｸUB" pitchFamily="50" charset="-128"/>
              <a:ea typeface="HGP創英角ｺﾞｼｯｸUB" pitchFamily="50" charset="-128"/>
            </a:endParaRPr>
          </a:p>
        </p:txBody>
      </p:sp>
      <p:sp>
        <p:nvSpPr>
          <p:cNvPr id="5" name="スライド番号プレースホルダ 7"/>
          <p:cNvSpPr>
            <a:spLocks noGrp="1"/>
          </p:cNvSpPr>
          <p:nvPr>
            <p:ph type="sldNum" sz="quarter" idx="12"/>
          </p:nvPr>
        </p:nvSpPr>
        <p:spPr/>
        <p:txBody>
          <a:bodyPr/>
          <a:lstStyle/>
          <a:p>
            <a:pPr>
              <a:defRPr/>
            </a:pPr>
            <a:fld id="{EB527EA7-DE39-47EC-B54C-C3EB20E33CBE}" type="slidenum">
              <a:rPr lang="ja-JP" altLang="en-US"/>
              <a:pPr>
                <a:defRPr/>
              </a:pPr>
              <a:t>36</a:t>
            </a:fld>
            <a:endParaRPr lang="ja-JP" altLang="en-US" dirty="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0A1A78DF-B7B1-4C56-86F9-815B057BD9FB}" type="slidenum">
              <a:rPr lang="ja-JP" altLang="en-US"/>
              <a:pPr>
                <a:defRPr/>
              </a:pPr>
              <a:t>37</a:t>
            </a:fld>
            <a:endParaRPr lang="ja-JP" altLang="en-US" dirty="0"/>
          </a:p>
        </p:txBody>
      </p:sp>
      <p:sp>
        <p:nvSpPr>
          <p:cNvPr id="13"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喫食カテゴリー</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415058"/>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251520" y="3068960"/>
          <a:ext cx="4248474" cy="3333750"/>
        </p:xfrm>
        <a:graphic>
          <a:graphicData uri="http://schemas.openxmlformats.org/drawingml/2006/table">
            <a:tbl>
              <a:tblPr/>
              <a:tblGrid>
                <a:gridCol w="605352"/>
                <a:gridCol w="605352"/>
                <a:gridCol w="506295"/>
                <a:gridCol w="506295"/>
                <a:gridCol w="506295"/>
                <a:gridCol w="506295"/>
                <a:gridCol w="506295"/>
                <a:gridCol w="506295"/>
              </a:tblGrid>
              <a:tr h="133350">
                <a:tc gridSpan="2">
                  <a:txBody>
                    <a:bodyPr/>
                    <a:lstStyle/>
                    <a:p>
                      <a:pPr algn="ctr" fontAlgn="ctr"/>
                      <a:r>
                        <a:rPr lang="ja-JP" altLang="en-US" sz="800" b="1" i="0" u="none" strike="noStrike">
                          <a:solidFill>
                            <a:srgbClr val="000000"/>
                          </a:solidFill>
                          <a:latin typeface="ＭＳ Ｐゴシック"/>
                        </a:rPr>
                        <a:t>最もよく食べる冷凍めん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スパゲティ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71.4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179512" y="1772816"/>
          <a:ext cx="4254500" cy="800100"/>
        </p:xfrm>
        <a:graphic>
          <a:graphicData uri="http://schemas.openxmlformats.org/drawingml/2006/table">
            <a:tbl>
              <a:tblPr/>
              <a:tblGrid>
                <a:gridCol w="2197100"/>
                <a:gridCol w="685800"/>
                <a:gridCol w="685800"/>
                <a:gridCol w="685800"/>
              </a:tblGrid>
              <a:tr h="133350">
                <a:tc>
                  <a:txBody>
                    <a:bodyPr/>
                    <a:lstStyle/>
                    <a:p>
                      <a:pPr algn="ctr" fontAlgn="ctr"/>
                      <a:r>
                        <a:rPr lang="ja-JP" altLang="en-US" sz="800" b="1" i="0" u="none" strike="noStrike">
                          <a:solidFill>
                            <a:srgbClr val="000000"/>
                          </a:solidFill>
                          <a:latin typeface="ＭＳ Ｐゴシック"/>
                        </a:rPr>
                        <a:t>最もよく食べる冷凍めん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81.5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スパゲティ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12.8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0.9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4581525" y="1052737"/>
          <a:ext cx="4562475" cy="2016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グラフ 18"/>
          <p:cNvGraphicFramePr/>
          <p:nvPr/>
        </p:nvGraphicFramePr>
        <p:xfrm>
          <a:off x="4581525" y="3068960"/>
          <a:ext cx="4562475" cy="3333750"/>
        </p:xfrm>
        <a:graphic>
          <a:graphicData uri="http://schemas.openxmlformats.org/drawingml/2006/chart">
            <c:chart xmlns:c="http://schemas.openxmlformats.org/drawingml/2006/chart" xmlns:r="http://schemas.openxmlformats.org/officeDocument/2006/relationships" r:id="rId4"/>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喫食者の中でも一般同様、最もよく食べるのはうどん</a:t>
            </a:r>
            <a:r>
              <a:rPr lang="en-US" altLang="ja-JP" sz="1200" b="1" dirty="0" smtClean="0">
                <a:solidFill>
                  <a:schemeClr val="accent2">
                    <a:lumMod val="50000"/>
                  </a:schemeClr>
                </a:solidFill>
                <a:latin typeface="ＭＳ Ｐ明朝" pitchFamily="18" charset="-128"/>
                <a:ea typeface="ＭＳ Ｐ明朝" pitchFamily="18" charset="-128"/>
              </a:rPr>
              <a:t>7</a:t>
            </a:r>
            <a:r>
              <a:rPr lang="ja-JP" altLang="en-US" sz="1200" b="1" dirty="0" smtClean="0">
                <a:solidFill>
                  <a:schemeClr val="accent2">
                    <a:lumMod val="50000"/>
                  </a:schemeClr>
                </a:solidFill>
                <a:latin typeface="ＭＳ Ｐ明朝" pitchFamily="18" charset="-128"/>
                <a:ea typeface="ＭＳ Ｐ明朝" pitchFamily="18" charset="-128"/>
              </a:rPr>
              <a:t>割以上を占める。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経年で見ると、他の麺類のバリエーション増加もあってスパゲティが大きく伸びている。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特に東京と</a:t>
            </a:r>
            <a:r>
              <a:rPr lang="en-US" altLang="ja-JP" sz="1200" b="1" dirty="0" smtClean="0">
                <a:solidFill>
                  <a:schemeClr val="accent2">
                    <a:lumMod val="50000"/>
                  </a:schemeClr>
                </a:solidFill>
                <a:latin typeface="ＭＳ Ｐ明朝" pitchFamily="18" charset="-128"/>
                <a:ea typeface="ＭＳ Ｐ明朝" pitchFamily="18" charset="-128"/>
              </a:rPr>
              <a:t>40</a:t>
            </a:r>
            <a:r>
              <a:rPr lang="ja-JP" altLang="en-US" sz="1200" b="1" dirty="0" smtClean="0">
                <a:solidFill>
                  <a:schemeClr val="accent2">
                    <a:lumMod val="50000"/>
                  </a:schemeClr>
                </a:solidFill>
                <a:latin typeface="ＭＳ Ｐ明朝" pitchFamily="18" charset="-128"/>
                <a:ea typeface="ＭＳ Ｐ明朝" pitchFamily="18" charset="-128"/>
              </a:rPr>
              <a:t>代でうどん以外の占める割合が高い。</a:t>
            </a:r>
          </a:p>
        </p:txBody>
      </p:sp>
      <p:sp>
        <p:nvSpPr>
          <p:cNvPr id="14" name="正方形/長方形 13"/>
          <p:cNvSpPr/>
          <p:nvPr/>
        </p:nvSpPr>
        <p:spPr>
          <a:xfrm>
            <a:off x="0" y="1052736"/>
            <a:ext cx="4572000" cy="246221"/>
          </a:xfrm>
          <a:prstGeom prst="rect">
            <a:avLst/>
          </a:prstGeom>
        </p:spPr>
        <p:txBody>
          <a:bodyPr>
            <a:spAutoFit/>
          </a:bodyPr>
          <a:lstStyle/>
          <a:p>
            <a:r>
              <a:rPr lang="en-US" altLang="ja-JP" sz="1000" b="1" dirty="0" smtClean="0">
                <a:latin typeface="メイリオ" pitchFamily="50" charset="-128"/>
                <a:ea typeface="メイリオ" pitchFamily="50" charset="-128"/>
                <a:cs typeface="メイリオ" pitchFamily="50" charset="-128"/>
              </a:rPr>
              <a:t>【Q】</a:t>
            </a:r>
            <a:r>
              <a:rPr lang="ja-JP" altLang="en-US" sz="1000" b="1" dirty="0" smtClean="0">
                <a:latin typeface="メイリオ" pitchFamily="50" charset="-128"/>
                <a:ea typeface="メイリオ" pitchFamily="50" charset="-128"/>
                <a:cs typeface="メイリオ" pitchFamily="50" charset="-128"/>
              </a:rPr>
              <a:t>以下のうち、普段何の冷凍</a:t>
            </a:r>
            <a:r>
              <a:rPr lang="ja-JP" altLang="en-US" sz="1000" b="1" dirty="0" err="1" smtClean="0">
                <a:latin typeface="メイリオ" pitchFamily="50" charset="-128"/>
                <a:ea typeface="メイリオ" pitchFamily="50" charset="-128"/>
                <a:cs typeface="メイリオ" pitchFamily="50" charset="-128"/>
              </a:rPr>
              <a:t>めんを</a:t>
            </a:r>
            <a:r>
              <a:rPr lang="ja-JP" altLang="en-US" sz="1000" b="1" dirty="0" smtClean="0">
                <a:latin typeface="メイリオ" pitchFamily="50" charset="-128"/>
                <a:ea typeface="メイリオ" pitchFamily="50" charset="-128"/>
                <a:cs typeface="メイリオ" pitchFamily="50" charset="-128"/>
              </a:rPr>
              <a:t>最もよく食べていますか？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0A1A78DF-B7B1-4C56-86F9-815B057BD9FB}" type="slidenum">
              <a:rPr lang="ja-JP" altLang="en-US"/>
              <a:pPr>
                <a:defRPr/>
              </a:pPr>
              <a:t>38</a:t>
            </a:fld>
            <a:endParaRPr lang="ja-JP" altLang="en-US" dirty="0"/>
          </a:p>
        </p:txBody>
      </p:sp>
      <p:sp>
        <p:nvSpPr>
          <p:cNvPr id="13"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喫食冷凍</a:t>
            </a:r>
            <a:r>
              <a:rPr lang="ja-JP" altLang="en-US" sz="2800" dirty="0" err="1" smtClean="0">
                <a:latin typeface="+mj-lt"/>
                <a:ea typeface="HGP創英角ｺﾞｼｯｸUB" pitchFamily="50" charset="-128"/>
                <a:cs typeface="+mj-cs"/>
              </a:rPr>
              <a:t>めん</a:t>
            </a:r>
            <a:r>
              <a:rPr lang="ja-JP" altLang="en-US" sz="2800" dirty="0" smtClean="0">
                <a:latin typeface="+mj-lt"/>
                <a:ea typeface="HGP創英角ｺﾞｼｯｸUB" pitchFamily="50" charset="-128"/>
                <a:cs typeface="+mj-cs"/>
              </a:rPr>
              <a:t>タイプ</a:t>
            </a:r>
            <a:endParaRPr lang="en-US" altLang="ja-JP" sz="2800" dirty="0">
              <a:latin typeface="+mj-lt"/>
              <a:ea typeface="HGP創英角ｺﾞｼｯｸUB" pitchFamily="50" charset="-128"/>
              <a:cs typeface="+mj-cs"/>
            </a:endParaRPr>
          </a:p>
        </p:txBody>
      </p:sp>
      <p:graphicFrame>
        <p:nvGraphicFramePr>
          <p:cNvPr id="11" name="表 10"/>
          <p:cNvGraphicFramePr>
            <a:graphicFrameLocks noGrp="1"/>
          </p:cNvGraphicFramePr>
          <p:nvPr/>
        </p:nvGraphicFramePr>
        <p:xfrm>
          <a:off x="251520" y="2204864"/>
          <a:ext cx="4248472" cy="3467100"/>
        </p:xfrm>
        <a:graphic>
          <a:graphicData uri="http://schemas.openxmlformats.org/drawingml/2006/table">
            <a:tbl>
              <a:tblPr/>
              <a:tblGrid>
                <a:gridCol w="794782"/>
                <a:gridCol w="794782"/>
                <a:gridCol w="664727"/>
                <a:gridCol w="664727"/>
                <a:gridCol w="664727"/>
                <a:gridCol w="664727"/>
              </a:tblGrid>
              <a:tr h="266700">
                <a:tc gridSpan="2">
                  <a:txBody>
                    <a:bodyPr/>
                    <a:lstStyle/>
                    <a:p>
                      <a:pPr algn="ctr" fontAlgn="ctr"/>
                      <a:r>
                        <a:rPr lang="ja-JP" altLang="en-US" sz="800" b="1"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冷凍素材めん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冷凍調理めん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冷凍セットめん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215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64.0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2" name="グラフ 11"/>
          <p:cNvGraphicFramePr/>
          <p:nvPr/>
        </p:nvGraphicFramePr>
        <p:xfrm>
          <a:off x="4572000" y="1484784"/>
          <a:ext cx="4427984" cy="4608512"/>
        </p:xfrm>
        <a:graphic>
          <a:graphicData uri="http://schemas.openxmlformats.org/drawingml/2006/chart">
            <c:chart xmlns:c="http://schemas.openxmlformats.org/drawingml/2006/chart" xmlns:r="http://schemas.openxmlformats.org/officeDocument/2006/relationships" r:id="rId3"/>
          </a:graphicData>
        </a:graphic>
      </p:graphicFrame>
      <p:sp>
        <p:nvSpPr>
          <p:cNvPr id="18" name="テキスト ボックス 17"/>
          <p:cNvSpPr txBox="1"/>
          <p:nvPr/>
        </p:nvSpPr>
        <p:spPr>
          <a:xfrm>
            <a:off x="323528" y="1628800"/>
            <a:ext cx="4248472" cy="553998"/>
          </a:xfrm>
          <a:prstGeom prst="rect">
            <a:avLst/>
          </a:prstGeom>
          <a:noFill/>
        </p:spPr>
        <p:txBody>
          <a:bodyPr wrap="square" rtlCol="0">
            <a:spAutoFit/>
          </a:bodyPr>
          <a:lstStyle/>
          <a:p>
            <a:pPr fontAlgn="ctr"/>
            <a:r>
              <a:rPr lang="ja-JP" altLang="ja-JP" sz="1000" dirty="0" smtClean="0"/>
              <a:t>冷凍素材</a:t>
            </a:r>
            <a:r>
              <a:rPr lang="ja-JP" altLang="ja-JP" sz="1000" dirty="0" err="1" smtClean="0"/>
              <a:t>めん</a:t>
            </a:r>
            <a:r>
              <a:rPr lang="en-US" altLang="ja-JP" sz="1000" dirty="0" smtClean="0"/>
              <a:t>	</a:t>
            </a:r>
            <a:r>
              <a:rPr lang="ja-JP" altLang="en-US" sz="1000" dirty="0" smtClean="0"/>
              <a:t>：</a:t>
            </a:r>
            <a:r>
              <a:rPr lang="ja-JP" altLang="ja-JP" sz="1000" dirty="0" smtClean="0"/>
              <a:t>めんだ</a:t>
            </a:r>
            <a:r>
              <a:rPr lang="ja-JP" altLang="ja-JP" sz="1000" dirty="0" err="1" smtClean="0"/>
              <a:t>けの</a:t>
            </a:r>
            <a:r>
              <a:rPr lang="ja-JP" altLang="ja-JP" sz="1000" dirty="0" smtClean="0"/>
              <a:t>冷凍の玉</a:t>
            </a:r>
            <a:r>
              <a:rPr lang="ja-JP" altLang="ja-JP" sz="1000" dirty="0" err="1" smtClean="0"/>
              <a:t>めん</a:t>
            </a:r>
            <a:endParaRPr lang="ja-JP" altLang="ja-JP" sz="1000" dirty="0" smtClean="0"/>
          </a:p>
          <a:p>
            <a:pPr fontAlgn="ctr"/>
            <a:r>
              <a:rPr lang="ja-JP" altLang="ja-JP" sz="1000" dirty="0" smtClean="0"/>
              <a:t>冷凍調理</a:t>
            </a:r>
            <a:r>
              <a:rPr lang="ja-JP" altLang="ja-JP" sz="1000" dirty="0" err="1" smtClean="0"/>
              <a:t>めん</a:t>
            </a:r>
            <a:r>
              <a:rPr lang="en-US" altLang="ja-JP" sz="1000" dirty="0" smtClean="0"/>
              <a:t>	</a:t>
            </a:r>
            <a:r>
              <a:rPr lang="ja-JP" altLang="en-US" sz="1000" dirty="0" smtClean="0"/>
              <a:t>：</a:t>
            </a:r>
            <a:r>
              <a:rPr lang="ja-JP" altLang="ja-JP" sz="1000" dirty="0" smtClean="0"/>
              <a:t>味付け調理済みの冷凍</a:t>
            </a:r>
            <a:r>
              <a:rPr lang="ja-JP" altLang="ja-JP" sz="1000" dirty="0" err="1" smtClean="0"/>
              <a:t>めん</a:t>
            </a:r>
            <a:endParaRPr lang="ja-JP" altLang="ja-JP" sz="1000" dirty="0" smtClean="0"/>
          </a:p>
          <a:p>
            <a:pPr fontAlgn="ctr"/>
            <a:r>
              <a:rPr lang="ja-JP" altLang="ja-JP" sz="1000" dirty="0" smtClean="0"/>
              <a:t>冷凍セット</a:t>
            </a:r>
            <a:r>
              <a:rPr lang="ja-JP" altLang="ja-JP" sz="1000" dirty="0" err="1" smtClean="0"/>
              <a:t>めん</a:t>
            </a:r>
            <a:r>
              <a:rPr lang="en-US" altLang="ja-JP" sz="1000" dirty="0" smtClean="0"/>
              <a:t>	</a:t>
            </a:r>
            <a:r>
              <a:rPr lang="ja-JP" altLang="en-US" sz="1000" dirty="0" smtClean="0"/>
              <a:t>：</a:t>
            </a:r>
            <a:r>
              <a:rPr lang="ja-JP" altLang="ja-JP" sz="1000" dirty="0" smtClean="0"/>
              <a:t>スープやかやくがセットされている冷凍</a:t>
            </a:r>
            <a:r>
              <a:rPr lang="ja-JP" altLang="ja-JP" sz="1000" dirty="0" err="1" smtClean="0"/>
              <a:t>めん</a:t>
            </a:r>
            <a:endParaRPr lang="ja-JP" altLang="ja-JP" sz="1000" dirty="0" smtClean="0"/>
          </a:p>
        </p:txBody>
      </p:sp>
      <p:sp>
        <p:nvSpPr>
          <p:cNvPr id="8" name="四角形吹き出し 7"/>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めんだ</a:t>
            </a:r>
            <a:r>
              <a:rPr lang="ja-JP" altLang="en-US" sz="1200" b="1" dirty="0" err="1" smtClean="0">
                <a:solidFill>
                  <a:schemeClr val="accent2">
                    <a:lumMod val="50000"/>
                  </a:schemeClr>
                </a:solidFill>
                <a:latin typeface="ＭＳ Ｐ明朝" pitchFamily="18" charset="-128"/>
                <a:ea typeface="ＭＳ Ｐ明朝" pitchFamily="18" charset="-128"/>
              </a:rPr>
              <a:t>けの</a:t>
            </a:r>
            <a:r>
              <a:rPr lang="ja-JP" altLang="en-US" sz="1200" b="1" dirty="0" smtClean="0">
                <a:solidFill>
                  <a:schemeClr val="accent2">
                    <a:lumMod val="50000"/>
                  </a:schemeClr>
                </a:solidFill>
                <a:latin typeface="ＭＳ Ｐ明朝" pitchFamily="18" charset="-128"/>
                <a:ea typeface="ＭＳ Ｐ明朝" pitchFamily="18" charset="-128"/>
              </a:rPr>
              <a:t>素材麺の利用が</a:t>
            </a:r>
            <a:r>
              <a:rPr lang="en-US" altLang="ja-JP" sz="1200" b="1" dirty="0" smtClean="0">
                <a:solidFill>
                  <a:schemeClr val="accent2">
                    <a:lumMod val="50000"/>
                  </a:schemeClr>
                </a:solidFill>
                <a:latin typeface="ＭＳ Ｐ明朝" pitchFamily="18" charset="-128"/>
                <a:ea typeface="ＭＳ Ｐ明朝" pitchFamily="18" charset="-128"/>
              </a:rPr>
              <a:t>6</a:t>
            </a:r>
            <a:r>
              <a:rPr lang="ja-JP" altLang="en-US" sz="1200" b="1" dirty="0" smtClean="0">
                <a:solidFill>
                  <a:schemeClr val="accent2">
                    <a:lumMod val="50000"/>
                  </a:schemeClr>
                </a:solidFill>
                <a:latin typeface="ＭＳ Ｐ明朝" pitchFamily="18" charset="-128"/>
                <a:ea typeface="ＭＳ Ｐ明朝" pitchFamily="18" charset="-128"/>
              </a:rPr>
              <a:t>割以上となっている。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属性別に素材麺利用率に大きな違いはないが、調理の簡便さからか、男性と高齢層においてセット麺の占める割合が高くなっている。</a:t>
            </a:r>
          </a:p>
        </p:txBody>
      </p:sp>
      <p:sp>
        <p:nvSpPr>
          <p:cNvPr id="9" name="正方形/長方形 8"/>
          <p:cNvSpPr/>
          <p:nvPr/>
        </p:nvSpPr>
        <p:spPr>
          <a:xfrm>
            <a:off x="0" y="1052736"/>
            <a:ext cx="5004048" cy="246221"/>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【Q】</a:t>
            </a:r>
            <a:r>
              <a:rPr lang="ja-JP" altLang="en-US" sz="1000" b="1" dirty="0" smtClean="0">
                <a:latin typeface="メイリオ" pitchFamily="50" charset="-128"/>
                <a:ea typeface="メイリオ" pitchFamily="50" charset="-128"/>
                <a:cs typeface="メイリオ" pitchFamily="50" charset="-128"/>
              </a:rPr>
              <a:t>普段最もよく食べているのは、以下のどのようなタイプの冷凍</a:t>
            </a:r>
            <a:r>
              <a:rPr lang="ja-JP" altLang="en-US" sz="1000" b="1" dirty="0" err="1" smtClean="0">
                <a:latin typeface="メイリオ" pitchFamily="50" charset="-128"/>
                <a:ea typeface="メイリオ" pitchFamily="50" charset="-128"/>
                <a:cs typeface="メイリオ" pitchFamily="50" charset="-128"/>
              </a:rPr>
              <a:t>めんですか</a:t>
            </a:r>
            <a:r>
              <a:rPr lang="ja-JP" altLang="en-US" sz="1000" b="1" dirty="0" smtClean="0">
                <a:latin typeface="メイリオ" pitchFamily="50" charset="-128"/>
                <a:ea typeface="メイリオ" pitchFamily="50" charset="-128"/>
                <a:cs typeface="メイリオ" pitchFamily="50" charset="-128"/>
              </a:rPr>
              <a:t>？</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027489DE-4691-4E7D-AC20-0BFF47D528F6}" type="slidenum">
              <a:rPr lang="ja-JP" altLang="en-US"/>
              <a:pPr>
                <a:defRPr/>
              </a:pPr>
              <a:t>39</a:t>
            </a:fld>
            <a:endParaRPr lang="ja-JP" altLang="en-US" dirty="0"/>
          </a:p>
        </p:txBody>
      </p:sp>
      <p:sp>
        <p:nvSpPr>
          <p:cNvPr id="13"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喫食シーン</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1700808"/>
          <a:ext cx="3327400" cy="933450"/>
        </p:xfrm>
        <a:graphic>
          <a:graphicData uri="http://schemas.openxmlformats.org/drawingml/2006/table">
            <a:tbl>
              <a:tblPr/>
              <a:tblGrid>
                <a:gridCol w="1270000"/>
                <a:gridCol w="685800"/>
                <a:gridCol w="685800"/>
                <a:gridCol w="685800"/>
              </a:tblGrid>
              <a:tr h="133350">
                <a:tc>
                  <a:txBody>
                    <a:bodyPr/>
                    <a:lstStyle/>
                    <a:p>
                      <a:pPr algn="ctr" fontAlgn="ctr"/>
                      <a:r>
                        <a:rPr lang="ja-JP" altLang="en-US" sz="800" b="1"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朝食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昼食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夕食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39.9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夜食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間食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食べない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179513" y="3068960"/>
          <a:ext cx="4248476" cy="3333750"/>
        </p:xfrm>
        <a:graphic>
          <a:graphicData uri="http://schemas.openxmlformats.org/drawingml/2006/table">
            <a:tbl>
              <a:tblPr/>
              <a:tblGrid>
                <a:gridCol w="540894"/>
                <a:gridCol w="540894"/>
                <a:gridCol w="452384"/>
                <a:gridCol w="452384"/>
                <a:gridCol w="452384"/>
                <a:gridCol w="452384"/>
                <a:gridCol w="452384"/>
                <a:gridCol w="452384"/>
                <a:gridCol w="452384"/>
              </a:tblGrid>
              <a:tr h="133350">
                <a:tc gridSpan="2">
                  <a:txBody>
                    <a:bodyPr/>
                    <a:lstStyle/>
                    <a:p>
                      <a:pPr algn="ctr" fontAlgn="ctr"/>
                      <a:r>
                        <a:rPr lang="ja-JP" altLang="en-US" sz="800" b="1"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朝食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昼食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夕食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夜食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間食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食べない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4427984" y="980728"/>
          <a:ext cx="4572000" cy="20882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グラフ 18"/>
          <p:cNvGraphicFramePr/>
          <p:nvPr/>
        </p:nvGraphicFramePr>
        <p:xfrm>
          <a:off x="4572000" y="3068960"/>
          <a:ext cx="4572000" cy="3312368"/>
        </p:xfrm>
        <a:graphic>
          <a:graphicData uri="http://schemas.openxmlformats.org/drawingml/2006/chart">
            <c:chart xmlns:c="http://schemas.openxmlformats.org/drawingml/2006/chart" xmlns:r="http://schemas.openxmlformats.org/officeDocument/2006/relationships" r:id="rId4"/>
          </a:graphicData>
        </a:graphic>
      </p:graphicFrame>
      <p:sp>
        <p:nvSpPr>
          <p:cNvPr id="12" name="四角形吹き出し 11"/>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うどんが最も食べられるのは昼食で</a:t>
            </a:r>
            <a:r>
              <a:rPr lang="en-US" altLang="ja-JP" sz="1200" b="1" dirty="0" smtClean="0">
                <a:solidFill>
                  <a:schemeClr val="accent2">
                    <a:lumMod val="50000"/>
                  </a:schemeClr>
                </a:solidFill>
                <a:latin typeface="ＭＳ Ｐ明朝" pitchFamily="18" charset="-128"/>
                <a:ea typeface="ＭＳ Ｐ明朝" pitchFamily="18" charset="-128"/>
              </a:rPr>
              <a:t>6</a:t>
            </a:r>
            <a:r>
              <a:rPr lang="ja-JP" altLang="en-US" sz="1200" b="1" dirty="0" smtClean="0">
                <a:solidFill>
                  <a:schemeClr val="accent2">
                    <a:lumMod val="50000"/>
                  </a:schemeClr>
                </a:solidFill>
                <a:latin typeface="ＭＳ Ｐ明朝" pitchFamily="18" charset="-128"/>
                <a:ea typeface="ＭＳ Ｐ明朝" pitchFamily="18" charset="-128"/>
              </a:rPr>
              <a:t>割、次が夕食で</a:t>
            </a:r>
            <a:r>
              <a:rPr lang="en-US" altLang="ja-JP" sz="1200" b="1" dirty="0" smtClean="0">
                <a:solidFill>
                  <a:schemeClr val="accent2">
                    <a:lumMod val="50000"/>
                  </a:schemeClr>
                </a:solidFill>
                <a:latin typeface="ＭＳ Ｐ明朝" pitchFamily="18" charset="-128"/>
                <a:ea typeface="ＭＳ Ｐ明朝" pitchFamily="18" charset="-128"/>
              </a:rPr>
              <a:t>4</a:t>
            </a:r>
            <a:r>
              <a:rPr lang="ja-JP" altLang="en-US" sz="1200" b="1" dirty="0" smtClean="0">
                <a:solidFill>
                  <a:schemeClr val="accent2">
                    <a:lumMod val="50000"/>
                  </a:schemeClr>
                </a:solidFill>
                <a:latin typeface="ＭＳ Ｐ明朝" pitchFamily="18" charset="-128"/>
                <a:ea typeface="ＭＳ Ｐ明朝" pitchFamily="18" charset="-128"/>
              </a:rPr>
              <a:t>割となっている。夜食・間食は減少している。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地域以外の属性では、昼食利用と夕食利用は反転しており、女性と高齢層は昼食、男性と中年層は夕食利用が多い。</a:t>
            </a:r>
            <a:endParaRPr lang="en-US" altLang="ja-JP" sz="1200" b="1" dirty="0" smtClean="0">
              <a:solidFill>
                <a:schemeClr val="accent2">
                  <a:lumMod val="50000"/>
                </a:schemeClr>
              </a:solidFill>
              <a:latin typeface="ＭＳ Ｐ明朝" pitchFamily="18" charset="-128"/>
              <a:ea typeface="ＭＳ Ｐ明朝" pitchFamily="18" charset="-128"/>
            </a:endParaRPr>
          </a:p>
        </p:txBody>
      </p:sp>
      <p:sp>
        <p:nvSpPr>
          <p:cNvPr id="14" name="正方形/長方形 13"/>
          <p:cNvSpPr/>
          <p:nvPr/>
        </p:nvSpPr>
        <p:spPr>
          <a:xfrm>
            <a:off x="3419872" y="260648"/>
            <a:ext cx="180020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［うどん］</a:t>
            </a:r>
            <a:endParaRPr lang="en-US" altLang="ja-JP" sz="1400" dirty="0">
              <a:ea typeface="HGP創英角ｺﾞｼｯｸUB" pitchFamily="50" charset="-128"/>
            </a:endParaRPr>
          </a:p>
        </p:txBody>
      </p:sp>
      <p:sp>
        <p:nvSpPr>
          <p:cNvPr id="20" name="正方形/長方形 19"/>
          <p:cNvSpPr/>
          <p:nvPr/>
        </p:nvSpPr>
        <p:spPr>
          <a:xfrm>
            <a:off x="0" y="1052736"/>
            <a:ext cx="5004048" cy="246221"/>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【Q】</a:t>
            </a:r>
            <a:r>
              <a:rPr lang="ja-JP" altLang="en-US" sz="1000" b="1" dirty="0" smtClean="0">
                <a:latin typeface="メイリオ" pitchFamily="50" charset="-128"/>
                <a:ea typeface="メイリオ" pitchFamily="50" charset="-128"/>
                <a:cs typeface="メイリオ" pitchFamily="50" charset="-128"/>
              </a:rPr>
              <a:t>以下の冷凍</a:t>
            </a:r>
            <a:r>
              <a:rPr lang="ja-JP" altLang="en-US" sz="1000" b="1" dirty="0" err="1" smtClean="0">
                <a:latin typeface="メイリオ" pitchFamily="50" charset="-128"/>
                <a:ea typeface="メイリオ" pitchFamily="50" charset="-128"/>
                <a:cs typeface="メイリオ" pitchFamily="50" charset="-128"/>
              </a:rPr>
              <a:t>めんにつ</a:t>
            </a:r>
            <a:r>
              <a:rPr lang="ja-JP" altLang="en-US" sz="1000" b="1" dirty="0" smtClean="0">
                <a:latin typeface="メイリオ" pitchFamily="50" charset="-128"/>
                <a:ea typeface="メイリオ" pitchFamily="50" charset="-128"/>
                <a:cs typeface="メイリオ" pitchFamily="50" charset="-128"/>
              </a:rPr>
              <a:t>いて普段よく食べるのは「いつ」が多いですか？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四角形吹き出し 14"/>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en-US" altLang="ja-JP" sz="1200" b="1" dirty="0" smtClean="0">
                <a:solidFill>
                  <a:schemeClr val="accent2">
                    <a:lumMod val="50000"/>
                  </a:schemeClr>
                </a:solidFill>
                <a:latin typeface="ＭＳ Ｐ明朝" pitchFamily="18" charset="-128"/>
                <a:ea typeface="ＭＳ Ｐ明朝" pitchFamily="18" charset="-128"/>
              </a:rPr>
              <a:t>05</a:t>
            </a:r>
            <a:r>
              <a:rPr lang="ja-JP" altLang="en-US" sz="1200" b="1" dirty="0" smtClean="0">
                <a:solidFill>
                  <a:schemeClr val="accent2">
                    <a:lumMod val="50000"/>
                  </a:schemeClr>
                </a:solidFill>
                <a:latin typeface="ＭＳ Ｐ明朝" pitchFamily="18" charset="-128"/>
                <a:ea typeface="ＭＳ Ｐ明朝" pitchFamily="18" charset="-128"/>
              </a:rPr>
              <a:t>年から</a:t>
            </a:r>
            <a:r>
              <a:rPr lang="en-US" altLang="ja-JP" sz="1200" b="1" dirty="0" smtClean="0">
                <a:solidFill>
                  <a:schemeClr val="accent2">
                    <a:lumMod val="50000"/>
                  </a:schemeClr>
                </a:solidFill>
                <a:latin typeface="ＭＳ Ｐ明朝" pitchFamily="18" charset="-128"/>
                <a:ea typeface="ＭＳ Ｐ明朝" pitchFamily="18" charset="-128"/>
              </a:rPr>
              <a:t>09</a:t>
            </a:r>
            <a:r>
              <a:rPr lang="ja-JP" altLang="en-US" sz="1200" b="1" dirty="0" smtClean="0">
                <a:solidFill>
                  <a:schemeClr val="accent2">
                    <a:lumMod val="50000"/>
                  </a:schemeClr>
                </a:solidFill>
                <a:latin typeface="ＭＳ Ｐ明朝" pitchFamily="18" charset="-128"/>
                <a:ea typeface="ＭＳ Ｐ明朝" pitchFamily="18" charset="-128"/>
              </a:rPr>
              <a:t>年に高頻度層がやや減少したが、</a:t>
            </a:r>
            <a:r>
              <a:rPr lang="en-US" altLang="ja-JP" sz="1200" b="1" dirty="0" smtClean="0">
                <a:solidFill>
                  <a:schemeClr val="accent2">
                    <a:lumMod val="50000"/>
                  </a:schemeClr>
                </a:solidFill>
                <a:latin typeface="ＭＳ Ｐ明朝" pitchFamily="18" charset="-128"/>
                <a:ea typeface="ＭＳ Ｐ明朝" pitchFamily="18" charset="-128"/>
              </a:rPr>
              <a:t>2012</a:t>
            </a:r>
            <a:r>
              <a:rPr lang="ja-JP" altLang="en-US" sz="1200" b="1" dirty="0" smtClean="0">
                <a:solidFill>
                  <a:schemeClr val="accent2">
                    <a:lumMod val="50000"/>
                  </a:schemeClr>
                </a:solidFill>
                <a:latin typeface="ＭＳ Ｐ明朝" pitchFamily="18" charset="-128"/>
                <a:ea typeface="ＭＳ Ｐ明朝" pitchFamily="18" charset="-128"/>
              </a:rPr>
              <a:t>年はほぼ</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en-US" altLang="ja-JP" sz="1200" b="1" dirty="0" smtClean="0">
                <a:solidFill>
                  <a:schemeClr val="accent2">
                    <a:lumMod val="50000"/>
                  </a:schemeClr>
                </a:solidFill>
                <a:latin typeface="ＭＳ Ｐ明朝" pitchFamily="18" charset="-128"/>
                <a:ea typeface="ＭＳ Ｐ明朝" pitchFamily="18" charset="-128"/>
              </a:rPr>
              <a:t>05</a:t>
            </a:r>
            <a:r>
              <a:rPr lang="ja-JP" altLang="en-US" sz="1200" b="1" dirty="0" smtClean="0">
                <a:solidFill>
                  <a:schemeClr val="accent2">
                    <a:lumMod val="50000"/>
                  </a:schemeClr>
                </a:solidFill>
                <a:latin typeface="ＭＳ Ｐ明朝" pitchFamily="18" charset="-128"/>
                <a:ea typeface="ＭＳ Ｐ明朝" pitchFamily="18" charset="-128"/>
              </a:rPr>
              <a:t>年レベルに戻している。他の麺類と比較して高い頻度。</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年齢差は高齢になるほど頻度が高く、男女差はあまりない。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地域差は西高東低で、大阪で週１回以上食べる人は東京</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の</a:t>
            </a:r>
            <a:r>
              <a:rPr lang="en-US" altLang="ja-JP" sz="1200" b="1" dirty="0" smtClean="0">
                <a:solidFill>
                  <a:schemeClr val="accent2">
                    <a:lumMod val="50000"/>
                  </a:schemeClr>
                </a:solidFill>
                <a:latin typeface="ＭＳ Ｐ明朝" pitchFamily="18" charset="-128"/>
                <a:ea typeface="ＭＳ Ｐ明朝" pitchFamily="18" charset="-128"/>
              </a:rPr>
              <a:t>1.5</a:t>
            </a:r>
            <a:r>
              <a:rPr lang="ja-JP" altLang="en-US" sz="1200" b="1" dirty="0" smtClean="0">
                <a:solidFill>
                  <a:schemeClr val="accent2">
                    <a:lumMod val="50000"/>
                  </a:schemeClr>
                </a:solidFill>
                <a:latin typeface="ＭＳ Ｐ明朝" pitchFamily="18" charset="-128"/>
                <a:ea typeface="ＭＳ Ｐ明朝" pitchFamily="18" charset="-128"/>
              </a:rPr>
              <a:t>倍。</a:t>
            </a:r>
          </a:p>
        </p:txBody>
      </p:sp>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99592"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喫食</a:t>
            </a:r>
            <a:r>
              <a:rPr lang="ja-JP" altLang="en-US" sz="2800" dirty="0" smtClean="0">
                <a:latin typeface="+mj-lt"/>
                <a:ea typeface="HGP創英角ｺﾞｼｯｸUB" pitchFamily="50" charset="-128"/>
                <a:cs typeface="+mj-cs"/>
              </a:rPr>
              <a:t>頻度</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B80EF4CF-35A5-47CB-A909-BAF40ED5B8D6}" type="slidenum">
              <a:rPr lang="ja-JP" altLang="en-US"/>
              <a:pPr>
                <a:defRPr/>
              </a:pPr>
              <a:t>4</a:t>
            </a:fld>
            <a:endParaRPr lang="ja-JP" altLang="en-US" dirty="0"/>
          </a:p>
        </p:txBody>
      </p:sp>
      <p:sp>
        <p:nvSpPr>
          <p:cNvPr id="12" name="正方形/長方形 11"/>
          <p:cNvSpPr/>
          <p:nvPr/>
        </p:nvSpPr>
        <p:spPr>
          <a:xfrm>
            <a:off x="214312" y="1196752"/>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21" name="正方形/長方形 20"/>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22" name="グラフ 21"/>
          <p:cNvGraphicFramePr/>
          <p:nvPr/>
        </p:nvGraphicFramePr>
        <p:xfrm>
          <a:off x="4355976" y="1484784"/>
          <a:ext cx="4464496" cy="21602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表 24"/>
          <p:cNvGraphicFramePr>
            <a:graphicFrameLocks noGrp="1"/>
          </p:cNvGraphicFramePr>
          <p:nvPr/>
        </p:nvGraphicFramePr>
        <p:xfrm>
          <a:off x="251520" y="1436762"/>
          <a:ext cx="3505200" cy="1200150"/>
        </p:xfrm>
        <a:graphic>
          <a:graphicData uri="http://schemas.openxmlformats.org/drawingml/2006/table">
            <a:tbl>
              <a:tblPr/>
              <a:tblGrid>
                <a:gridCol w="1447800"/>
                <a:gridCol w="685800"/>
                <a:gridCol w="685800"/>
                <a:gridCol w="685800"/>
              </a:tblGrid>
              <a:tr h="171450">
                <a:tc>
                  <a:txBody>
                    <a:bodyPr/>
                    <a:lstStyle/>
                    <a:p>
                      <a:pPr algn="l" fontAlgn="ctr"/>
                      <a:endParaRPr lang="ja-JP" altLang="en-US" sz="8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dirty="0">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71450">
                <a:tc>
                  <a:txBody>
                    <a:bodyPr/>
                    <a:lstStyle/>
                    <a:p>
                      <a:pPr algn="ctr" fontAlgn="ctr"/>
                      <a:r>
                        <a:rPr lang="ja-JP" altLang="en-US" sz="800" b="1" i="0" u="none" strike="noStrike" dirty="0">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9B8"/>
                    </a:solidFill>
                  </a:tcPr>
                </a:tc>
              </a:tr>
              <a:tr h="171450">
                <a:tc>
                  <a:txBody>
                    <a:bodyPr/>
                    <a:lstStyle/>
                    <a:p>
                      <a:pPr algn="ctr" fontAlgn="ct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週間に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36.9%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36.3%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a:t>
                      </a:r>
                      <a:r>
                        <a:rPr lang="en-US" altLang="ja-JP" sz="800" b="0" i="0" u="none" strike="noStrike">
                          <a:solidFill>
                            <a:srgbClr val="000000"/>
                          </a:solidFill>
                          <a:latin typeface="ＭＳ Ｐゴシック"/>
                        </a:rPr>
                        <a:t>3</a:t>
                      </a:r>
                      <a:r>
                        <a:rPr lang="ja-JP" altLang="en-US" sz="800" b="0" i="0" u="none" strike="noStrike">
                          <a:solidFill>
                            <a:srgbClr val="000000"/>
                          </a:solidFill>
                          <a:latin typeface="ＭＳ Ｐゴシック"/>
                        </a:rPr>
                        <a:t>週間に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32.7%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ヶ月に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dirty="0">
                          <a:solidFill>
                            <a:srgbClr val="000000"/>
                          </a:solidFill>
                          <a:latin typeface="ＭＳ Ｐゴシック"/>
                        </a:rPr>
                        <a:t>18.1%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a:t>
                      </a:r>
                      <a:r>
                        <a:rPr lang="en-US" altLang="ja-JP" sz="800" b="0" i="0" u="none" strike="noStrike">
                          <a:solidFill>
                            <a:srgbClr val="000000"/>
                          </a:solidFill>
                          <a:latin typeface="ＭＳ Ｐゴシック"/>
                        </a:rPr>
                        <a:t>3</a:t>
                      </a:r>
                      <a:r>
                        <a:rPr lang="ja-JP" altLang="en-US" sz="800" b="0" i="0" u="none" strike="noStrike">
                          <a:solidFill>
                            <a:srgbClr val="000000"/>
                          </a:solidFill>
                          <a:latin typeface="ＭＳ Ｐゴシック"/>
                        </a:rPr>
                        <a:t>ヶ月に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ja-JP" altLang="en-US" sz="800" b="0" i="0" u="none" strike="noStrike">
                          <a:solidFill>
                            <a:srgbClr val="000000"/>
                          </a:solidFill>
                          <a:latin typeface="ＭＳ Ｐゴシック"/>
                        </a:rPr>
                        <a:t>それ以下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dirty="0">
                          <a:solidFill>
                            <a:srgbClr val="000000"/>
                          </a:solidFill>
                          <a:latin typeface="ＭＳ Ｐゴシック"/>
                        </a:rPr>
                        <a:t>4.9%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5.4%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5.3%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13" name="正方形/長方形 12"/>
          <p:cNvSpPr/>
          <p:nvPr/>
        </p:nvSpPr>
        <p:spPr>
          <a:xfrm>
            <a:off x="2627784" y="260648"/>
            <a:ext cx="216024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［うどん］</a:t>
            </a:r>
            <a:endParaRPr lang="en-US" altLang="ja-JP" sz="1400" dirty="0">
              <a:ea typeface="HGP創英角ｺﾞｼｯｸUB" pitchFamily="50" charset="-128"/>
            </a:endParaRPr>
          </a:p>
        </p:txBody>
      </p:sp>
      <p:sp>
        <p:nvSpPr>
          <p:cNvPr id="14" name="正方形/長方形 13"/>
          <p:cNvSpPr/>
          <p:nvPr/>
        </p:nvSpPr>
        <p:spPr>
          <a:xfrm>
            <a:off x="107504" y="950531"/>
            <a:ext cx="4572000" cy="246221"/>
          </a:xfrm>
          <a:prstGeom prst="rect">
            <a:avLst/>
          </a:prstGeom>
        </p:spPr>
        <p:txBody>
          <a:bodyPr>
            <a:spAutoFit/>
          </a:bodyPr>
          <a:lstStyle/>
          <a:p>
            <a:r>
              <a:rPr lang="en-US" altLang="ja-JP" sz="1000" b="1" dirty="0" smtClean="0"/>
              <a:t>【</a:t>
            </a:r>
            <a:r>
              <a:rPr lang="ja-JP" altLang="en-US" sz="1000" b="1" dirty="0" smtClean="0"/>
              <a:t>Ｑ</a:t>
            </a:r>
            <a:r>
              <a:rPr lang="en-US" altLang="ja-JP" sz="1000" b="1" dirty="0" smtClean="0"/>
              <a:t>】</a:t>
            </a:r>
            <a:r>
              <a:rPr lang="ja-JP" altLang="en-US" sz="1000" b="1" dirty="0" smtClean="0"/>
              <a:t>あなたは、以下の麺類をどれくらいの頻度で食べますか？</a:t>
            </a:r>
            <a:endParaRPr lang="ja-JP" altLang="en-US" sz="1000" b="1" dirty="0"/>
          </a:p>
        </p:txBody>
      </p:sp>
      <p:graphicFrame>
        <p:nvGraphicFramePr>
          <p:cNvPr id="16" name="表 15"/>
          <p:cNvGraphicFramePr>
            <a:graphicFrameLocks noGrp="1"/>
          </p:cNvGraphicFramePr>
          <p:nvPr/>
        </p:nvGraphicFramePr>
        <p:xfrm>
          <a:off x="251520" y="3068960"/>
          <a:ext cx="3528394" cy="3551976"/>
        </p:xfrm>
        <a:graphic>
          <a:graphicData uri="http://schemas.openxmlformats.org/drawingml/2006/table">
            <a:tbl>
              <a:tblPr/>
              <a:tblGrid>
                <a:gridCol w="363217"/>
                <a:gridCol w="363217"/>
                <a:gridCol w="400280"/>
                <a:gridCol w="400280"/>
                <a:gridCol w="400280"/>
                <a:gridCol w="400280"/>
                <a:gridCol w="400280"/>
                <a:gridCol w="400280"/>
                <a:gridCol w="400280"/>
              </a:tblGrid>
              <a:tr h="224440">
                <a:tc gridSpan="2">
                  <a:txBody>
                    <a:bodyPr/>
                    <a:lstStyle/>
                    <a:p>
                      <a:pPr algn="ctr" fontAlgn="ctr"/>
                      <a:r>
                        <a:rPr lang="ja-JP" altLang="en-US" sz="700" b="1"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週間に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回以上</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a:t>
                      </a:r>
                      <a:r>
                        <a:rPr lang="ja-JP" altLang="en-US" sz="700" b="0" i="0" u="none" strike="noStrike">
                          <a:solidFill>
                            <a:srgbClr val="000000"/>
                          </a:solidFill>
                          <a:latin typeface="ＭＳ Ｐゴシック"/>
                        </a:rPr>
                        <a:t>～</a:t>
                      </a:r>
                      <a:r>
                        <a:rPr lang="en-US" altLang="ja-JP" sz="700" b="0" i="0" u="none" strike="noStrike">
                          <a:solidFill>
                            <a:srgbClr val="000000"/>
                          </a:solidFill>
                          <a:latin typeface="ＭＳ Ｐゴシック"/>
                        </a:rPr>
                        <a:t>3</a:t>
                      </a:r>
                      <a:r>
                        <a:rPr lang="ja-JP" altLang="en-US" sz="700" b="0" i="0" u="none" strike="noStrike">
                          <a:solidFill>
                            <a:srgbClr val="000000"/>
                          </a:solidFill>
                          <a:latin typeface="ＭＳ Ｐゴシック"/>
                        </a:rPr>
                        <a:t>週間に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ヶ月に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a:t>
                      </a:r>
                      <a:r>
                        <a:rPr lang="ja-JP" altLang="en-US" sz="700" b="0" i="0" u="none" strike="noStrike">
                          <a:solidFill>
                            <a:srgbClr val="000000"/>
                          </a:solidFill>
                          <a:latin typeface="ＭＳ Ｐゴシック"/>
                        </a:rPr>
                        <a:t>～</a:t>
                      </a:r>
                      <a:r>
                        <a:rPr lang="en-US" altLang="ja-JP" sz="700" b="0" i="0" u="none" strike="noStrike">
                          <a:solidFill>
                            <a:srgbClr val="000000"/>
                          </a:solidFill>
                          <a:latin typeface="ＭＳ Ｐゴシック"/>
                        </a:rPr>
                        <a:t>3</a:t>
                      </a:r>
                      <a:r>
                        <a:rPr lang="ja-JP" altLang="en-US" sz="700" b="0" i="0" u="none" strike="noStrike">
                          <a:solidFill>
                            <a:srgbClr val="000000"/>
                          </a:solidFill>
                          <a:latin typeface="ＭＳ Ｐゴシック"/>
                        </a:rPr>
                        <a:t>ヶ月に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それ以下</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この麺は食べたことがない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4664">
                <a:tc rowSpan="2" gridSpan="2">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453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6">
                  <a:txBody>
                    <a:bodyPr/>
                    <a:lstStyle/>
                    <a:p>
                      <a:pPr algn="ctr" fontAlgn="t"/>
                      <a:r>
                        <a:rPr lang="ja-JP" altLang="en-US" sz="7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44.9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4">
                  <a:txBody>
                    <a:bodyPr/>
                    <a:lstStyle/>
                    <a:p>
                      <a:pPr algn="ctr" fontAlgn="t"/>
                      <a:r>
                        <a:rPr lang="ja-JP" altLang="en-US" sz="7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227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12">
                  <a:txBody>
                    <a:bodyPr/>
                    <a:lstStyle/>
                    <a:p>
                      <a:pPr algn="ctr" fontAlgn="t"/>
                      <a:r>
                        <a:rPr lang="ja-JP" altLang="en-US" sz="7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700" b="0" i="0" u="none" strike="noStrike">
                          <a:solidFill>
                            <a:srgbClr val="000000"/>
                          </a:solidFill>
                          <a:latin typeface="ＭＳ Ｐゴシック"/>
                        </a:rPr>
                        <a:t>20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30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40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50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60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44.7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70</a:t>
                      </a:r>
                      <a:r>
                        <a:rPr lang="ja-JP" altLang="en-US" sz="7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53.8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3971925" y="3645024"/>
          <a:ext cx="5172075" cy="2790825"/>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04A05240-363A-4BDB-999D-93BFF6C485CA}" type="slidenum">
              <a:rPr lang="ja-JP" altLang="en-US"/>
              <a:pPr>
                <a:defRPr/>
              </a:pPr>
              <a:t>40</a:t>
            </a:fld>
            <a:endParaRPr lang="ja-JP" altLang="en-US" dirty="0"/>
          </a:p>
        </p:txBody>
      </p:sp>
      <p:sp>
        <p:nvSpPr>
          <p:cNvPr id="11"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喫食シーン</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179512" y="1700808"/>
          <a:ext cx="3327400" cy="933450"/>
        </p:xfrm>
        <a:graphic>
          <a:graphicData uri="http://schemas.openxmlformats.org/drawingml/2006/table">
            <a:tbl>
              <a:tblPr/>
              <a:tblGrid>
                <a:gridCol w="1270000"/>
                <a:gridCol w="685800"/>
                <a:gridCol w="685800"/>
                <a:gridCol w="685800"/>
              </a:tblGrid>
              <a:tr h="133350">
                <a:tc>
                  <a:txBody>
                    <a:bodyPr/>
                    <a:lstStyle/>
                    <a:p>
                      <a:pPr algn="ctr" fontAlgn="ctr"/>
                      <a:r>
                        <a:rPr lang="ja-JP" altLang="en-US" sz="8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朝食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昼食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夕食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15.5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夜食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間食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食べない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46.4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179513" y="3068960"/>
          <a:ext cx="4248476" cy="3333750"/>
        </p:xfrm>
        <a:graphic>
          <a:graphicData uri="http://schemas.openxmlformats.org/drawingml/2006/table">
            <a:tbl>
              <a:tblPr/>
              <a:tblGrid>
                <a:gridCol w="540894"/>
                <a:gridCol w="540894"/>
                <a:gridCol w="452384"/>
                <a:gridCol w="452384"/>
                <a:gridCol w="452384"/>
                <a:gridCol w="452384"/>
                <a:gridCol w="452384"/>
                <a:gridCol w="452384"/>
                <a:gridCol w="452384"/>
              </a:tblGrid>
              <a:tr h="133350">
                <a:tc gridSpan="2">
                  <a:txBody>
                    <a:bodyPr/>
                    <a:lstStyle/>
                    <a:p>
                      <a:pPr algn="ctr" fontAlgn="ctr"/>
                      <a:r>
                        <a:rPr lang="ja-JP" altLang="en-US" sz="8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朝食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昼食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夕食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夜食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間食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食べない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980728"/>
          <a:ext cx="4572000" cy="20882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グラフ 18"/>
          <p:cNvGraphicFramePr/>
          <p:nvPr/>
        </p:nvGraphicFramePr>
        <p:xfrm>
          <a:off x="4572000" y="3068960"/>
          <a:ext cx="4572000" cy="3312368"/>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うどん以外は食べない層が多いが、昼食利用は増加傾向にある。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男性と高齢層の昼食利用が多く、夕食利用は</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代が顕著。</a:t>
            </a:r>
          </a:p>
        </p:txBody>
      </p:sp>
      <p:sp>
        <p:nvSpPr>
          <p:cNvPr id="18" name="正方形/長方形 17"/>
          <p:cNvSpPr/>
          <p:nvPr/>
        </p:nvSpPr>
        <p:spPr>
          <a:xfrm>
            <a:off x="3419872" y="260648"/>
            <a:ext cx="180020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［そば］</a:t>
            </a:r>
            <a:endParaRPr lang="en-US" altLang="ja-JP" sz="1400" dirty="0">
              <a:ea typeface="HGP創英角ｺﾞｼｯｸUB" pitchFamily="50" charset="-128"/>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462DBD04-C694-4787-9CA7-A094929B03C9}" type="slidenum">
              <a:rPr lang="ja-JP" altLang="en-US"/>
              <a:pPr>
                <a:defRPr/>
              </a:pPr>
              <a:t>41</a:t>
            </a:fld>
            <a:endParaRPr lang="ja-JP" altLang="en-US" dirty="0"/>
          </a:p>
        </p:txBody>
      </p:sp>
      <p:sp>
        <p:nvSpPr>
          <p:cNvPr id="11"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喫食シーン</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000125"/>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179512" y="1700808"/>
          <a:ext cx="3327400" cy="933450"/>
        </p:xfrm>
        <a:graphic>
          <a:graphicData uri="http://schemas.openxmlformats.org/drawingml/2006/table">
            <a:tbl>
              <a:tblPr/>
              <a:tblGrid>
                <a:gridCol w="1270000"/>
                <a:gridCol w="685800"/>
                <a:gridCol w="685800"/>
                <a:gridCol w="685800"/>
              </a:tblGrid>
              <a:tr h="133350">
                <a:tc>
                  <a:txBody>
                    <a:bodyPr/>
                    <a:lstStyle/>
                    <a:p>
                      <a:pPr algn="ctr" fontAlgn="ctr"/>
                      <a:r>
                        <a:rPr lang="ja-JP" altLang="en-US" sz="800" b="1"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朝食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0.6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昼食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44.9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夕食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20.2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夜食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間食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食べない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39.9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179513" y="3068960"/>
          <a:ext cx="4248476" cy="3333750"/>
        </p:xfrm>
        <a:graphic>
          <a:graphicData uri="http://schemas.openxmlformats.org/drawingml/2006/table">
            <a:tbl>
              <a:tblPr/>
              <a:tblGrid>
                <a:gridCol w="540894"/>
                <a:gridCol w="540894"/>
                <a:gridCol w="452384"/>
                <a:gridCol w="452384"/>
                <a:gridCol w="452384"/>
                <a:gridCol w="452384"/>
                <a:gridCol w="452384"/>
                <a:gridCol w="452384"/>
                <a:gridCol w="452384"/>
              </a:tblGrid>
              <a:tr h="133350">
                <a:tc gridSpan="2">
                  <a:txBody>
                    <a:bodyPr/>
                    <a:lstStyle/>
                    <a:p>
                      <a:pPr algn="ctr" fontAlgn="ctr"/>
                      <a:r>
                        <a:rPr lang="ja-JP" altLang="en-US" sz="800" b="1"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朝食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昼食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夕食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夜食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間食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食べない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980728"/>
          <a:ext cx="4572000" cy="20882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572000" y="3068960"/>
          <a:ext cx="4572000" cy="3312368"/>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他の麺類同様、昼食利用が多い。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属性による違いについては、昼食利用では</a:t>
            </a:r>
            <a:r>
              <a:rPr lang="en-US" altLang="ja-JP" sz="1200" b="1" dirty="0" smtClean="0">
                <a:solidFill>
                  <a:schemeClr val="accent2">
                    <a:lumMod val="50000"/>
                  </a:schemeClr>
                </a:solidFill>
                <a:latin typeface="ＭＳ Ｐ明朝" pitchFamily="18" charset="-128"/>
                <a:ea typeface="ＭＳ Ｐ明朝" pitchFamily="18" charset="-128"/>
              </a:rPr>
              <a:t>70</a:t>
            </a:r>
            <a:r>
              <a:rPr lang="ja-JP" altLang="en-US" sz="1200" b="1" dirty="0" smtClean="0">
                <a:solidFill>
                  <a:schemeClr val="accent2">
                    <a:lumMod val="50000"/>
                  </a:schemeClr>
                </a:solidFill>
                <a:latin typeface="ＭＳ Ｐ明朝" pitchFamily="18" charset="-128"/>
                <a:ea typeface="ＭＳ Ｐ明朝" pitchFamily="18" charset="-128"/>
              </a:rPr>
              <a:t>代で突出している以外は</a:t>
            </a:r>
            <a:r>
              <a:rPr lang="ja-JP" altLang="en-US" sz="1200" b="1" dirty="0" err="1" smtClean="0">
                <a:solidFill>
                  <a:schemeClr val="accent2">
                    <a:lumMod val="50000"/>
                  </a:schemeClr>
                </a:solidFill>
                <a:latin typeface="ＭＳ Ｐ明朝" pitchFamily="18" charset="-128"/>
                <a:ea typeface="ＭＳ Ｐ明朝" pitchFamily="18" charset="-128"/>
              </a:rPr>
              <a:t>が</a:t>
            </a:r>
            <a:r>
              <a:rPr lang="ja-JP" altLang="en-US" sz="1200" b="1" dirty="0" smtClean="0">
                <a:solidFill>
                  <a:schemeClr val="accent2">
                    <a:lumMod val="50000"/>
                  </a:schemeClr>
                </a:solidFill>
                <a:latin typeface="ＭＳ Ｐ明朝" pitchFamily="18" charset="-128"/>
                <a:ea typeface="ＭＳ Ｐ明朝" pitchFamily="18" charset="-128"/>
              </a:rPr>
              <a:t>あまりみられない。夕食利用は若年層が多い。</a:t>
            </a:r>
          </a:p>
        </p:txBody>
      </p:sp>
      <p:sp>
        <p:nvSpPr>
          <p:cNvPr id="19" name="正方形/長方形 18"/>
          <p:cNvSpPr/>
          <p:nvPr/>
        </p:nvSpPr>
        <p:spPr>
          <a:xfrm>
            <a:off x="3419872" y="260648"/>
            <a:ext cx="180020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［ラーメン］</a:t>
            </a:r>
            <a:endParaRPr lang="en-US" altLang="ja-JP" sz="1400" dirty="0">
              <a:ea typeface="HGP創英角ｺﾞｼｯｸUB" pitchFamily="50" charset="-128"/>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14E08347-B380-436A-871F-331A1F6AA676}" type="slidenum">
              <a:rPr lang="ja-JP" altLang="en-US"/>
              <a:pPr>
                <a:defRPr/>
              </a:pPr>
              <a:t>42</a:t>
            </a:fld>
            <a:endParaRPr lang="ja-JP" altLang="en-US" dirty="0"/>
          </a:p>
        </p:txBody>
      </p:sp>
      <p:sp>
        <p:nvSpPr>
          <p:cNvPr id="11"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喫食シーン</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179512" y="1700808"/>
          <a:ext cx="3327400" cy="933450"/>
        </p:xfrm>
        <a:graphic>
          <a:graphicData uri="http://schemas.openxmlformats.org/drawingml/2006/table">
            <a:tbl>
              <a:tblPr/>
              <a:tblGrid>
                <a:gridCol w="1270000"/>
                <a:gridCol w="685800"/>
                <a:gridCol w="685800"/>
                <a:gridCol w="685800"/>
              </a:tblGrid>
              <a:tr h="133350">
                <a:tc>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朝食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昼食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夕食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11.5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夜食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間食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食べない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41.1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179513" y="3068960"/>
          <a:ext cx="4248476" cy="3333750"/>
        </p:xfrm>
        <a:graphic>
          <a:graphicData uri="http://schemas.openxmlformats.org/drawingml/2006/table">
            <a:tbl>
              <a:tblPr/>
              <a:tblGrid>
                <a:gridCol w="540894"/>
                <a:gridCol w="540894"/>
                <a:gridCol w="452384"/>
                <a:gridCol w="452384"/>
                <a:gridCol w="452384"/>
                <a:gridCol w="452384"/>
                <a:gridCol w="452384"/>
                <a:gridCol w="452384"/>
                <a:gridCol w="452384"/>
              </a:tblGrid>
              <a:tr h="133350">
                <a:tc gridSpan="2">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朝食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昼食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夕食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夜食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間食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食べない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980728"/>
          <a:ext cx="4572000" cy="20882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572000" y="3068960"/>
          <a:ext cx="4572000" cy="3312368"/>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スパゲティもラーメン同様、昼食利用においては属性による違いがあまり見られない。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夕食利用についてもラーメン同様、男性と</a:t>
            </a:r>
            <a:r>
              <a:rPr lang="en-US" altLang="ja-JP" sz="1200" b="1" dirty="0" smtClean="0">
                <a:solidFill>
                  <a:schemeClr val="accent2">
                    <a:lumMod val="50000"/>
                  </a:schemeClr>
                </a:solidFill>
                <a:latin typeface="ＭＳ Ｐ明朝" pitchFamily="18" charset="-128"/>
                <a:ea typeface="ＭＳ Ｐ明朝" pitchFamily="18" charset="-128"/>
              </a:rPr>
              <a:t>20</a:t>
            </a:r>
            <a:r>
              <a:rPr lang="ja-JP" altLang="en-US" sz="1200" b="1" dirty="0" smtClean="0">
                <a:solidFill>
                  <a:schemeClr val="accent2">
                    <a:lumMod val="50000"/>
                  </a:schemeClr>
                </a:solidFill>
                <a:latin typeface="ＭＳ Ｐ明朝" pitchFamily="18" charset="-128"/>
                <a:ea typeface="ＭＳ Ｐ明朝" pitchFamily="18" charset="-128"/>
              </a:rPr>
              <a:t>～</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代がやや多い程度。</a:t>
            </a:r>
          </a:p>
        </p:txBody>
      </p:sp>
      <p:sp>
        <p:nvSpPr>
          <p:cNvPr id="19" name="正方形/長方形 18"/>
          <p:cNvSpPr/>
          <p:nvPr/>
        </p:nvSpPr>
        <p:spPr>
          <a:xfrm>
            <a:off x="3419872" y="260648"/>
            <a:ext cx="180020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［スパゲティ］</a:t>
            </a:r>
            <a:endParaRPr lang="en-US" altLang="ja-JP" sz="1400" dirty="0">
              <a:ea typeface="HGP創英角ｺﾞｼｯｸUB" pitchFamily="50" charset="-128"/>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A503B6B3-5EB1-40DA-BE5C-F5AE54EE7D24}" type="slidenum">
              <a:rPr lang="ja-JP" altLang="en-US"/>
              <a:pPr>
                <a:defRPr/>
              </a:pPr>
              <a:t>43</a:t>
            </a:fld>
            <a:endParaRPr lang="ja-JP" altLang="en-US" dirty="0"/>
          </a:p>
        </p:txBody>
      </p:sp>
      <p:sp>
        <p:nvSpPr>
          <p:cNvPr id="11"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朝食で冷凍</a:t>
            </a:r>
            <a:r>
              <a:rPr lang="ja-JP" altLang="en-US" sz="2800" dirty="0" err="1" smtClean="0">
                <a:latin typeface="+mj-lt"/>
                <a:ea typeface="HGP創英角ｺﾞｼｯｸUB" pitchFamily="50" charset="-128"/>
                <a:cs typeface="+mj-cs"/>
              </a:rPr>
              <a:t>めん非喫</a:t>
            </a:r>
            <a:r>
              <a:rPr lang="ja-JP" altLang="en-US" sz="2800" dirty="0">
                <a:latin typeface="+mj-lt"/>
                <a:ea typeface="HGP創英角ｺﾞｼｯｸUB" pitchFamily="50" charset="-128"/>
                <a:cs typeface="+mj-cs"/>
              </a:rPr>
              <a:t>食理由</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400159"/>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838037"/>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236488" y="1699229"/>
          <a:ext cx="3327400" cy="1066800"/>
        </p:xfrm>
        <a:graphic>
          <a:graphicData uri="http://schemas.openxmlformats.org/drawingml/2006/table">
            <a:tbl>
              <a:tblPr/>
              <a:tblGrid>
                <a:gridCol w="1270000"/>
                <a:gridCol w="685800"/>
                <a:gridCol w="685800"/>
                <a:gridCol w="685800"/>
              </a:tblGrid>
              <a:tr h="133350">
                <a:tc>
                  <a:txBody>
                    <a:bodyPr/>
                    <a:lstStyle/>
                    <a:p>
                      <a:pPr algn="ctr" fontAlgn="ctr"/>
                      <a:r>
                        <a:rPr lang="ja-JP" altLang="en-US" sz="800" b="1" i="0" u="none" strike="noStrike" dirty="0">
                          <a:solidFill>
                            <a:srgbClr val="000000"/>
                          </a:solidFill>
                          <a:latin typeface="ＭＳ Ｐゴシック"/>
                        </a:rPr>
                        <a:t>朝食で非喫食の理由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調理が面倒</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18.6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27.9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調理に時間がかかる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後片付けが面倒</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ボリュームが多い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26.2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34.9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栄養バランスが悪そう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朝食を摂る習慣がない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家では朝食を摂らない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dirty="0">
                          <a:solidFill>
                            <a:srgbClr val="000000"/>
                          </a:solidFill>
                          <a:latin typeface="ＭＳ Ｐゴシック"/>
                        </a:rPr>
                        <a:t>8.2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4.8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179513" y="3126069"/>
          <a:ext cx="4248473" cy="3399275"/>
        </p:xfrm>
        <a:graphic>
          <a:graphicData uri="http://schemas.openxmlformats.org/drawingml/2006/table">
            <a:tbl>
              <a:tblPr/>
              <a:tblGrid>
                <a:gridCol w="480794"/>
                <a:gridCol w="480794"/>
                <a:gridCol w="402119"/>
                <a:gridCol w="402119"/>
                <a:gridCol w="402119"/>
                <a:gridCol w="402119"/>
                <a:gridCol w="402119"/>
                <a:gridCol w="402119"/>
                <a:gridCol w="402119"/>
                <a:gridCol w="472052"/>
              </a:tblGrid>
              <a:tr h="473195">
                <a:tc gridSpan="2">
                  <a:txBody>
                    <a:bodyPr/>
                    <a:lstStyle/>
                    <a:p>
                      <a:pPr algn="ctr" fontAlgn="ctr"/>
                      <a:r>
                        <a:rPr lang="ja-JP" altLang="en-US" sz="800" b="1" i="0" u="none" strike="noStrike">
                          <a:solidFill>
                            <a:srgbClr val="000000"/>
                          </a:solidFill>
                          <a:latin typeface="ＭＳ Ｐゴシック"/>
                        </a:rPr>
                        <a:t>朝食で非喫食の理由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調理が面倒</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調理に時間がかかる</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後片付けが面倒</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ボリュームが多い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栄養バランスが悪そう</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朝食を摂る習慣がない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l" fontAlgn="ctr"/>
                      <a:r>
                        <a:rPr lang="ja-JP" altLang="en-US" sz="800" b="0" i="0" u="none" strike="noStrike">
                          <a:solidFill>
                            <a:srgbClr val="000000"/>
                          </a:solidFill>
                          <a:latin typeface="ＭＳ Ｐゴシック"/>
                        </a:rPr>
                        <a:t>家では朝食を摂らない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18299">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8299">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8299">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829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829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8299">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829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156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8299">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82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82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82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82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82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82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20" name="グラフ 19"/>
          <p:cNvGraphicFramePr/>
          <p:nvPr/>
        </p:nvGraphicFramePr>
        <p:xfrm>
          <a:off x="4581525" y="980728"/>
          <a:ext cx="4562475" cy="26955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グラフ 20"/>
          <p:cNvGraphicFramePr/>
          <p:nvPr/>
        </p:nvGraphicFramePr>
        <p:xfrm>
          <a:off x="4427984" y="3573016"/>
          <a:ext cx="4572000" cy="2808312"/>
        </p:xfrm>
        <a:graphic>
          <a:graphicData uri="http://schemas.openxmlformats.org/drawingml/2006/chart">
            <c:chart xmlns:c="http://schemas.openxmlformats.org/drawingml/2006/chart" xmlns:r="http://schemas.openxmlformats.org/officeDocument/2006/relationships" r:id="rId4"/>
          </a:graphicData>
        </a:graphic>
      </p:graphicFrame>
      <p:sp>
        <p:nvSpPr>
          <p:cNvPr id="13" name="四角形吹き出し 12"/>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面倒・時間がかかるという意見と、ボリュームの多さが比較的目立っている。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属性によって理由がバラバラであるが、大阪・女性・</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a:t>
            </a:r>
            <a:r>
              <a:rPr lang="en-US" altLang="ja-JP" sz="1200" b="1" dirty="0" smtClean="0">
                <a:solidFill>
                  <a:schemeClr val="accent2">
                    <a:lumMod val="50000"/>
                  </a:schemeClr>
                </a:solidFill>
                <a:latin typeface="ＭＳ Ｐ明朝" pitchFamily="18" charset="-128"/>
                <a:ea typeface="ＭＳ Ｐ明朝" pitchFamily="18" charset="-128"/>
              </a:rPr>
              <a:t>50</a:t>
            </a:r>
            <a:r>
              <a:rPr lang="ja-JP" altLang="en-US" sz="1200" b="1" dirty="0" smtClean="0">
                <a:solidFill>
                  <a:schemeClr val="accent2">
                    <a:lumMod val="50000"/>
                  </a:schemeClr>
                </a:solidFill>
                <a:latin typeface="ＭＳ Ｐ明朝" pitchFamily="18" charset="-128"/>
                <a:ea typeface="ＭＳ Ｐ明朝" pitchFamily="18" charset="-128"/>
              </a:rPr>
              <a:t>代でボリュームの多さが目立つ。面倒という意見は男性と若年層に多い。</a:t>
            </a:r>
          </a:p>
        </p:txBody>
      </p:sp>
      <p:sp>
        <p:nvSpPr>
          <p:cNvPr id="14" name="正方形/長方形 13"/>
          <p:cNvSpPr/>
          <p:nvPr/>
        </p:nvSpPr>
        <p:spPr>
          <a:xfrm>
            <a:off x="0" y="980728"/>
            <a:ext cx="4716016" cy="400110"/>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【Q】</a:t>
            </a:r>
            <a:r>
              <a:rPr lang="ja-JP" altLang="en-US" sz="1000" b="1" dirty="0" smtClean="0">
                <a:latin typeface="メイリオ" pitchFamily="50" charset="-128"/>
                <a:ea typeface="メイリオ" pitchFamily="50" charset="-128"/>
                <a:cs typeface="メイリオ" pitchFamily="50" charset="-128"/>
              </a:rPr>
              <a:t>（「うどん」「そば」「ラーメン」「スパゲティ」でひとつも「朝食」を選んでいない方に）朝食で上記の冷凍</a:t>
            </a:r>
            <a:r>
              <a:rPr lang="ja-JP" altLang="en-US" sz="1000" b="1" dirty="0" err="1" smtClean="0">
                <a:latin typeface="メイリオ" pitchFamily="50" charset="-128"/>
                <a:ea typeface="メイリオ" pitchFamily="50" charset="-128"/>
                <a:cs typeface="メイリオ" pitchFamily="50" charset="-128"/>
              </a:rPr>
              <a:t>めんを</a:t>
            </a:r>
            <a:r>
              <a:rPr lang="ja-JP" altLang="en-US" sz="1000" b="1" dirty="0" smtClean="0">
                <a:latin typeface="メイリオ" pitchFamily="50" charset="-128"/>
                <a:ea typeface="メイリオ" pitchFamily="50" charset="-128"/>
                <a:cs typeface="メイリオ" pitchFamily="50" charset="-128"/>
              </a:rPr>
              <a:t>食べない理由は何ですか？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73D2F62F-43F8-40B3-816F-F2295363EE64}" type="slidenum">
              <a:rPr lang="ja-JP" altLang="en-US"/>
              <a:pPr>
                <a:defRPr/>
              </a:pPr>
              <a:t>44</a:t>
            </a:fld>
            <a:endParaRPr lang="ja-JP" altLang="en-US" dirty="0"/>
          </a:p>
        </p:txBody>
      </p:sp>
      <p:sp>
        <p:nvSpPr>
          <p:cNvPr id="11"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調理</a:t>
            </a:r>
            <a:r>
              <a:rPr lang="ja-JP" altLang="en-US" sz="2800" dirty="0" smtClean="0">
                <a:latin typeface="+mj-lt"/>
                <a:ea typeface="HGP創英角ｺﾞｼｯｸUB" pitchFamily="50" charset="-128"/>
                <a:cs typeface="+mj-cs"/>
              </a:rPr>
              <a:t>時添加具材</a:t>
            </a:r>
            <a:endParaRPr lang="en-US" altLang="ja-JP" sz="2800" dirty="0">
              <a:latin typeface="+mj-lt"/>
              <a:ea typeface="HGP創英角ｺﾞｼｯｸUB" pitchFamily="50" charset="-128"/>
              <a:cs typeface="+mj-cs"/>
            </a:endParaRPr>
          </a:p>
        </p:txBody>
      </p:sp>
      <p:sp>
        <p:nvSpPr>
          <p:cNvPr id="9" name="正方形/長方形 8"/>
          <p:cNvSpPr/>
          <p:nvPr/>
        </p:nvSpPr>
        <p:spPr>
          <a:xfrm>
            <a:off x="214312" y="1377702"/>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2" name="正方形/長方形 11"/>
          <p:cNvSpPr/>
          <p:nvPr/>
        </p:nvSpPr>
        <p:spPr>
          <a:xfrm>
            <a:off x="179512" y="306896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5" name="表 14"/>
          <p:cNvGraphicFramePr>
            <a:graphicFrameLocks noGrp="1"/>
          </p:cNvGraphicFramePr>
          <p:nvPr/>
        </p:nvGraphicFramePr>
        <p:xfrm>
          <a:off x="179512" y="1735460"/>
          <a:ext cx="2743200" cy="1333500"/>
        </p:xfrm>
        <a:graphic>
          <a:graphicData uri="http://schemas.openxmlformats.org/drawingml/2006/table">
            <a:tbl>
              <a:tblPr/>
              <a:tblGrid>
                <a:gridCol w="685800"/>
                <a:gridCol w="685800"/>
                <a:gridCol w="685800"/>
                <a:gridCol w="685800"/>
              </a:tblGrid>
              <a:tr h="133350">
                <a:tc>
                  <a:txBody>
                    <a:bodyPr/>
                    <a:lstStyle/>
                    <a:p>
                      <a:pPr algn="ctr" fontAlgn="ctr"/>
                      <a:r>
                        <a:rPr lang="ja-JP" altLang="en-US" sz="800" b="1" i="0" u="none" strike="noStrike" dirty="0">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肉類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38.9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魚介類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野菜類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54.1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卵</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64.3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やくみ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79.6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ねりもの類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23.6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海藻類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35.4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16.2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dirty="0">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en-US" altLang="ja-JP" sz="800" b="0" i="0" u="none" strike="noStrike" dirty="0">
                          <a:solidFill>
                            <a:srgbClr val="000000"/>
                          </a:solidFill>
                          <a:latin typeface="ＭＳ Ｐゴシック"/>
                        </a:rPr>
                        <a:t>※</a:t>
                      </a:r>
                      <a:r>
                        <a:rPr lang="ja-JP" altLang="en-US" sz="800" b="0" i="0" u="none" strike="noStrike" dirty="0">
                          <a:solidFill>
                            <a:srgbClr val="000000"/>
                          </a:solidFill>
                          <a:latin typeface="ＭＳ Ｐゴシック"/>
                        </a:rPr>
                        <a:t>麺の種別なし</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r>
            </a:tbl>
          </a:graphicData>
        </a:graphic>
      </p:graphicFrame>
      <p:graphicFrame>
        <p:nvGraphicFramePr>
          <p:cNvPr id="16" name="グラフ 15"/>
          <p:cNvGraphicFramePr/>
          <p:nvPr/>
        </p:nvGraphicFramePr>
        <p:xfrm>
          <a:off x="4427984" y="1052736"/>
          <a:ext cx="4536504" cy="2304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表 16"/>
          <p:cNvGraphicFramePr>
            <a:graphicFrameLocks noGrp="1"/>
          </p:cNvGraphicFramePr>
          <p:nvPr/>
        </p:nvGraphicFramePr>
        <p:xfrm>
          <a:off x="179512" y="3429000"/>
          <a:ext cx="4176469" cy="2693950"/>
        </p:xfrm>
        <a:graphic>
          <a:graphicData uri="http://schemas.openxmlformats.org/drawingml/2006/table">
            <a:tbl>
              <a:tblPr/>
              <a:tblGrid>
                <a:gridCol w="379679"/>
                <a:gridCol w="379679"/>
                <a:gridCol w="379679"/>
                <a:gridCol w="379679"/>
                <a:gridCol w="379679"/>
                <a:gridCol w="379679"/>
                <a:gridCol w="379679"/>
                <a:gridCol w="379679"/>
                <a:gridCol w="379679"/>
                <a:gridCol w="379679"/>
                <a:gridCol w="379679"/>
              </a:tblGrid>
              <a:tr h="107758">
                <a:tc gridSpan="2">
                  <a:txBody>
                    <a:bodyPr/>
                    <a:lstStyle/>
                    <a:p>
                      <a:pPr algn="ctr" fontAlgn="ctr"/>
                      <a:r>
                        <a:rPr lang="ja-JP" altLang="en-US" sz="600" b="1"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6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肉類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魚介類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野菜類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卵</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やくみ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ねりもの類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海藻類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07758">
                <a:tc rowSpan="2" gridSpan="2">
                  <a:txBody>
                    <a:bodyPr/>
                    <a:lstStyle/>
                    <a:p>
                      <a:pPr algn="ctr" fontAlgn="ctr"/>
                      <a:r>
                        <a:rPr lang="ja-JP" altLang="en-US" sz="6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314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1" i="0" u="none" strike="noStrike">
                          <a:solidFill>
                            <a:srgbClr val="000000"/>
                          </a:solidFill>
                          <a:latin typeface="ＭＳ Ｐゴシック"/>
                        </a:rPr>
                        <a:t>122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1"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54.1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64.3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79.6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35.4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6">
                  <a:txBody>
                    <a:bodyPr/>
                    <a:lstStyle/>
                    <a:p>
                      <a:pPr algn="ctr" fontAlgn="t"/>
                      <a:r>
                        <a:rPr lang="ja-JP" altLang="en-US" sz="6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146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42.0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4">
                  <a:txBody>
                    <a:bodyPr/>
                    <a:lstStyle/>
                    <a:p>
                      <a:pPr algn="ctr" fontAlgn="t"/>
                      <a:r>
                        <a:rPr lang="ja-JP" altLang="en-US" sz="6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157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40.8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157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12">
                  <a:txBody>
                    <a:bodyPr/>
                    <a:lstStyle/>
                    <a:p>
                      <a:pPr algn="ctr" fontAlgn="t"/>
                      <a:r>
                        <a:rPr lang="ja-JP" altLang="en-US" sz="6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600" b="0" i="0" u="none" strike="noStrike">
                          <a:solidFill>
                            <a:srgbClr val="000000"/>
                          </a:solidFill>
                          <a:latin typeface="ＭＳ Ｐゴシック"/>
                        </a:rPr>
                        <a:t>20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30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44.4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40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50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55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60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51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54.9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70</a:t>
                      </a:r>
                      <a:r>
                        <a:rPr lang="ja-JP" altLang="en-US" sz="6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dirty="0">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4355976" y="3356992"/>
          <a:ext cx="4788024" cy="3240360"/>
        </p:xfrm>
        <a:graphic>
          <a:graphicData uri="http://schemas.openxmlformats.org/drawingml/2006/chart">
            <c:chart xmlns:c="http://schemas.openxmlformats.org/drawingml/2006/chart" xmlns:r="http://schemas.openxmlformats.org/officeDocument/2006/relationships" r:id="rId4"/>
          </a:graphicData>
        </a:graphic>
      </p:graphicFrame>
      <p:sp>
        <p:nvSpPr>
          <p:cNvPr id="13" name="四角形吹き出し 12"/>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やくみと卵と野菜が三大具材となっている。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属性で見ると、</a:t>
            </a:r>
            <a:r>
              <a:rPr lang="en-US" altLang="ja-JP" sz="1200" b="1" dirty="0" smtClean="0">
                <a:solidFill>
                  <a:schemeClr val="accent2">
                    <a:lumMod val="50000"/>
                  </a:schemeClr>
                </a:solidFill>
                <a:latin typeface="ＭＳ Ｐ明朝" pitchFamily="18" charset="-128"/>
                <a:ea typeface="ＭＳ Ｐ明朝" pitchFamily="18" charset="-128"/>
              </a:rPr>
              <a:t>20</a:t>
            </a:r>
            <a:r>
              <a:rPr lang="ja-JP" altLang="en-US" sz="1200" b="1" dirty="0" smtClean="0">
                <a:solidFill>
                  <a:schemeClr val="accent2">
                    <a:lumMod val="50000"/>
                  </a:schemeClr>
                </a:solidFill>
                <a:latin typeface="ＭＳ Ｐ明朝" pitchFamily="18" charset="-128"/>
                <a:ea typeface="ＭＳ Ｐ明朝" pitchFamily="18" charset="-128"/>
              </a:rPr>
              <a:t>代については薬味より卵の添加が多い。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高齢層は野菜の添加も増える。</a:t>
            </a:r>
          </a:p>
        </p:txBody>
      </p:sp>
      <p:sp>
        <p:nvSpPr>
          <p:cNvPr id="14" name="正方形/長方形 13"/>
          <p:cNvSpPr/>
          <p:nvPr/>
        </p:nvSpPr>
        <p:spPr>
          <a:xfrm>
            <a:off x="3419872" y="260648"/>
            <a:ext cx="180020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［うどん］</a:t>
            </a:r>
            <a:endParaRPr lang="en-US" altLang="ja-JP" sz="1400" dirty="0">
              <a:ea typeface="HGP創英角ｺﾞｼｯｸUB" pitchFamily="50" charset="-128"/>
            </a:endParaRPr>
          </a:p>
        </p:txBody>
      </p:sp>
      <p:sp>
        <p:nvSpPr>
          <p:cNvPr id="19" name="正方形/長方形 18"/>
          <p:cNvSpPr/>
          <p:nvPr/>
        </p:nvSpPr>
        <p:spPr>
          <a:xfrm>
            <a:off x="0" y="980728"/>
            <a:ext cx="4572000" cy="400110"/>
          </a:xfrm>
          <a:prstGeom prst="rect">
            <a:avLst/>
          </a:prstGeom>
        </p:spPr>
        <p:txBody>
          <a:bodyPr>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普段冷凍</a:t>
            </a:r>
            <a:r>
              <a:rPr lang="ja-JP" altLang="en-US" sz="1000" b="1" dirty="0" err="1" smtClean="0">
                <a:latin typeface="メイリオ" pitchFamily="50" charset="-128"/>
                <a:ea typeface="メイリオ" pitchFamily="50" charset="-128"/>
                <a:cs typeface="メイリオ" pitchFamily="50" charset="-128"/>
              </a:rPr>
              <a:t>めんを</a:t>
            </a:r>
            <a:r>
              <a:rPr lang="ja-JP" altLang="en-US" sz="1000" b="1" dirty="0" smtClean="0">
                <a:latin typeface="メイリオ" pitchFamily="50" charset="-128"/>
                <a:ea typeface="メイリオ" pitchFamily="50" charset="-128"/>
                <a:cs typeface="メイリオ" pitchFamily="50" charset="-128"/>
              </a:rPr>
              <a:t>調理する場合、具材を加えるとしたら、</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どんなものが多いですか？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73D2F62F-43F8-40B3-816F-F2295363EE64}" type="slidenum">
              <a:rPr lang="ja-JP" altLang="en-US"/>
              <a:pPr>
                <a:defRPr/>
              </a:pPr>
              <a:t>45</a:t>
            </a:fld>
            <a:endParaRPr lang="ja-JP" altLang="en-US" dirty="0"/>
          </a:p>
        </p:txBody>
      </p:sp>
      <p:sp>
        <p:nvSpPr>
          <p:cNvPr id="11"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調理</a:t>
            </a:r>
            <a:r>
              <a:rPr lang="ja-JP" altLang="en-US" sz="2800" dirty="0" smtClean="0">
                <a:latin typeface="+mj-lt"/>
                <a:ea typeface="HGP創英角ｺﾞｼｯｸUB" pitchFamily="50" charset="-128"/>
                <a:cs typeface="+mj-cs"/>
              </a:rPr>
              <a:t>時添加具材</a:t>
            </a:r>
            <a:endParaRPr lang="en-US" altLang="ja-JP" sz="2800" dirty="0">
              <a:latin typeface="+mj-lt"/>
              <a:ea typeface="HGP創英角ｺﾞｼｯｸUB" pitchFamily="50" charset="-128"/>
              <a:cs typeface="+mj-cs"/>
            </a:endParaRPr>
          </a:p>
        </p:txBody>
      </p:sp>
      <p:sp>
        <p:nvSpPr>
          <p:cNvPr id="8" name="正方形/長方形 7"/>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9" name="正方形/長方形 8"/>
          <p:cNvSpPr/>
          <p:nvPr/>
        </p:nvSpPr>
        <p:spPr>
          <a:xfrm>
            <a:off x="179512" y="3071242"/>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179512" y="3429000"/>
          <a:ext cx="4176469" cy="2693950"/>
        </p:xfrm>
        <a:graphic>
          <a:graphicData uri="http://schemas.openxmlformats.org/drawingml/2006/table">
            <a:tbl>
              <a:tblPr/>
              <a:tblGrid>
                <a:gridCol w="379679"/>
                <a:gridCol w="379679"/>
                <a:gridCol w="379679"/>
                <a:gridCol w="379679"/>
                <a:gridCol w="379679"/>
                <a:gridCol w="379679"/>
                <a:gridCol w="379679"/>
                <a:gridCol w="379679"/>
                <a:gridCol w="379679"/>
                <a:gridCol w="379679"/>
                <a:gridCol w="379679"/>
              </a:tblGrid>
              <a:tr h="107758">
                <a:tc gridSpan="2">
                  <a:txBody>
                    <a:bodyPr/>
                    <a:lstStyle/>
                    <a:p>
                      <a:pPr algn="ctr" fontAlgn="ctr"/>
                      <a:r>
                        <a:rPr lang="ja-JP" altLang="en-US" sz="6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6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肉類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魚介類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野菜類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卵</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やくみ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ねりもの類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海藻類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07758">
                <a:tc rowSpan="2" gridSpan="2">
                  <a:txBody>
                    <a:bodyPr/>
                    <a:lstStyle/>
                    <a:p>
                      <a:pPr algn="ctr" fontAlgn="ctr"/>
                      <a:r>
                        <a:rPr lang="ja-JP" altLang="en-US" sz="6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1"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1" i="0" u="none" strike="noStrike">
                          <a:solidFill>
                            <a:srgbClr val="000000"/>
                          </a:solidFill>
                          <a:latin typeface="ＭＳ Ｐゴシック"/>
                        </a:rPr>
                        <a:t>21.1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37.2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37.8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80.0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37.8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6">
                  <a:txBody>
                    <a:bodyPr/>
                    <a:lstStyle/>
                    <a:p>
                      <a:pPr algn="ctr" fontAlgn="t"/>
                      <a:r>
                        <a:rPr lang="ja-JP" altLang="en-US" sz="6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94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49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18.4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4">
                  <a:txBody>
                    <a:bodyPr/>
                    <a:lstStyle/>
                    <a:p>
                      <a:pPr algn="ctr" fontAlgn="t"/>
                      <a:r>
                        <a:rPr lang="ja-JP" altLang="en-US" sz="6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12">
                  <a:txBody>
                    <a:bodyPr/>
                    <a:lstStyle/>
                    <a:p>
                      <a:pPr algn="ctr" fontAlgn="t"/>
                      <a:r>
                        <a:rPr lang="ja-JP" altLang="en-US" sz="6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600" b="0" i="0" u="none" strike="noStrike">
                          <a:solidFill>
                            <a:srgbClr val="000000"/>
                          </a:solidFill>
                          <a:latin typeface="ＭＳ Ｐゴシック"/>
                        </a:rPr>
                        <a:t>20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30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40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50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60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70</a:t>
                      </a:r>
                      <a:r>
                        <a:rPr lang="ja-JP" altLang="en-US" sz="6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dirty="0">
                          <a:solidFill>
                            <a:srgbClr val="000000"/>
                          </a:solidFill>
                          <a:latin typeface="ＭＳ Ｐゴシック"/>
                        </a:rPr>
                        <a:t>10.8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179512" y="1663452"/>
          <a:ext cx="2743200" cy="1333500"/>
        </p:xfrm>
        <a:graphic>
          <a:graphicData uri="http://schemas.openxmlformats.org/drawingml/2006/table">
            <a:tbl>
              <a:tblPr/>
              <a:tblGrid>
                <a:gridCol w="685800"/>
                <a:gridCol w="685800"/>
                <a:gridCol w="685800"/>
                <a:gridCol w="685800"/>
              </a:tblGrid>
              <a:tr h="133350">
                <a:tc>
                  <a:txBody>
                    <a:bodyPr/>
                    <a:lstStyle/>
                    <a:p>
                      <a:pPr algn="ctr" fontAlgn="ctr"/>
                      <a:r>
                        <a:rPr lang="ja-JP" altLang="en-US" sz="800" b="1" i="0" u="none" strike="noStrike" dirty="0">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肉類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魚介類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野菜類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37.2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卵</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37.8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やくみ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ねりもの類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16.1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海藻類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37.8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14.4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en-US" altLang="ja-JP" sz="800" b="0" i="0" u="none" strike="noStrike" dirty="0">
                          <a:solidFill>
                            <a:srgbClr val="000000"/>
                          </a:solidFill>
                          <a:latin typeface="ＭＳ Ｐゴシック"/>
                        </a:rPr>
                        <a:t>※</a:t>
                      </a:r>
                      <a:r>
                        <a:rPr lang="ja-JP" altLang="en-US" sz="800" b="0" i="0" u="none" strike="noStrike" dirty="0">
                          <a:solidFill>
                            <a:srgbClr val="000000"/>
                          </a:solidFill>
                          <a:latin typeface="ＭＳ Ｐゴシック"/>
                        </a:rPr>
                        <a:t>麺の種別なし</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r>
            </a:tbl>
          </a:graphicData>
        </a:graphic>
      </p:graphicFrame>
      <p:graphicFrame>
        <p:nvGraphicFramePr>
          <p:cNvPr id="15" name="グラフ 14"/>
          <p:cNvGraphicFramePr/>
          <p:nvPr/>
        </p:nvGraphicFramePr>
        <p:xfrm>
          <a:off x="4427984" y="1052736"/>
          <a:ext cx="4536504" cy="2304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355976" y="3356992"/>
          <a:ext cx="4788024" cy="3240360"/>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そばについては薬味中心で</a:t>
            </a:r>
            <a:r>
              <a:rPr lang="en-US" altLang="ja-JP" sz="1200" b="1" dirty="0" smtClean="0">
                <a:solidFill>
                  <a:schemeClr val="accent2">
                    <a:lumMod val="50000"/>
                  </a:schemeClr>
                </a:solidFill>
                <a:latin typeface="ＭＳ Ｐ明朝" pitchFamily="18" charset="-128"/>
                <a:ea typeface="ＭＳ Ｐ明朝" pitchFamily="18" charset="-128"/>
              </a:rPr>
              <a:t>8</a:t>
            </a:r>
            <a:r>
              <a:rPr lang="ja-JP" altLang="en-US" sz="1200" b="1" dirty="0" smtClean="0">
                <a:solidFill>
                  <a:schemeClr val="accent2">
                    <a:lumMod val="50000"/>
                  </a:schemeClr>
                </a:solidFill>
                <a:latin typeface="ＭＳ Ｐ明朝" pitchFamily="18" charset="-128"/>
                <a:ea typeface="ＭＳ Ｐ明朝" pitchFamily="18" charset="-128"/>
              </a:rPr>
              <a:t>割、それ以外は野菜・卵・海草類が</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割程度となっている。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高齢層は野菜や海藻の添加が目立つ。</a:t>
            </a:r>
          </a:p>
        </p:txBody>
      </p:sp>
      <p:sp>
        <p:nvSpPr>
          <p:cNvPr id="16" name="正方形/長方形 15"/>
          <p:cNvSpPr/>
          <p:nvPr/>
        </p:nvSpPr>
        <p:spPr>
          <a:xfrm>
            <a:off x="3419872" y="260648"/>
            <a:ext cx="180020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［そば］</a:t>
            </a:r>
            <a:endParaRPr lang="en-US" altLang="ja-JP" sz="1400" dirty="0">
              <a:ea typeface="HGP創英角ｺﾞｼｯｸUB" pitchFamily="50" charset="-128"/>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73D2F62F-43F8-40B3-816F-F2295363EE64}" type="slidenum">
              <a:rPr lang="ja-JP" altLang="en-US"/>
              <a:pPr>
                <a:defRPr/>
              </a:pPr>
              <a:t>46</a:t>
            </a:fld>
            <a:endParaRPr lang="ja-JP" altLang="en-US" dirty="0"/>
          </a:p>
        </p:txBody>
      </p:sp>
      <p:sp>
        <p:nvSpPr>
          <p:cNvPr id="11"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調理</a:t>
            </a:r>
            <a:r>
              <a:rPr lang="ja-JP" altLang="en-US" sz="2800" dirty="0" smtClean="0">
                <a:latin typeface="+mj-lt"/>
                <a:ea typeface="HGP創英角ｺﾞｼｯｸUB" pitchFamily="50" charset="-128"/>
                <a:cs typeface="+mj-cs"/>
              </a:rPr>
              <a:t>時添加具材</a:t>
            </a:r>
            <a:endParaRPr lang="en-US" altLang="ja-JP" sz="2800" dirty="0">
              <a:latin typeface="+mj-lt"/>
              <a:ea typeface="HGP創英角ｺﾞｼｯｸUB" pitchFamily="50" charset="-128"/>
              <a:cs typeface="+mj-cs"/>
            </a:endParaRPr>
          </a:p>
        </p:txBody>
      </p:sp>
      <p:sp>
        <p:nvSpPr>
          <p:cNvPr id="8" name="正方形/長方形 7"/>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9" name="正方形/長方形 8"/>
          <p:cNvSpPr/>
          <p:nvPr/>
        </p:nvSpPr>
        <p:spPr>
          <a:xfrm>
            <a:off x="179512" y="3071242"/>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179512" y="3429000"/>
          <a:ext cx="4176469" cy="2693950"/>
        </p:xfrm>
        <a:graphic>
          <a:graphicData uri="http://schemas.openxmlformats.org/drawingml/2006/table">
            <a:tbl>
              <a:tblPr/>
              <a:tblGrid>
                <a:gridCol w="379679"/>
                <a:gridCol w="379679"/>
                <a:gridCol w="379679"/>
                <a:gridCol w="379679"/>
                <a:gridCol w="379679"/>
                <a:gridCol w="379679"/>
                <a:gridCol w="379679"/>
                <a:gridCol w="379679"/>
                <a:gridCol w="379679"/>
                <a:gridCol w="379679"/>
                <a:gridCol w="379679"/>
              </a:tblGrid>
              <a:tr h="107758">
                <a:tc gridSpan="2">
                  <a:txBody>
                    <a:bodyPr/>
                    <a:lstStyle/>
                    <a:p>
                      <a:pPr algn="ctr" fontAlgn="ctr"/>
                      <a:r>
                        <a:rPr lang="ja-JP" altLang="en-US" sz="600" b="1"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6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肉類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魚介類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野菜類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卵</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やくみ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ねりもの類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海藻類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07758">
                <a:tc rowSpan="2" gridSpan="2">
                  <a:txBody>
                    <a:bodyPr/>
                    <a:lstStyle/>
                    <a:p>
                      <a:pPr algn="ctr" fontAlgn="ctr"/>
                      <a:r>
                        <a:rPr lang="ja-JP" altLang="en-US" sz="6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202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1"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124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1" i="0" u="none" strike="noStrike">
                          <a:solidFill>
                            <a:srgbClr val="000000"/>
                          </a:solidFill>
                          <a:latin typeface="ＭＳ Ｐゴシック"/>
                        </a:rPr>
                        <a:t>41.1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61.4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49.5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48.5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22.3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6">
                  <a:txBody>
                    <a:bodyPr/>
                    <a:lstStyle/>
                    <a:p>
                      <a:pPr algn="ctr" fontAlgn="t"/>
                      <a:r>
                        <a:rPr lang="ja-JP" altLang="en-US" sz="6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47.5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63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4">
                  <a:txBody>
                    <a:bodyPr/>
                    <a:lstStyle/>
                    <a:p>
                      <a:pPr algn="ctr" fontAlgn="t"/>
                      <a:r>
                        <a:rPr lang="ja-JP" altLang="en-US" sz="6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92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12">
                  <a:txBody>
                    <a:bodyPr/>
                    <a:lstStyle/>
                    <a:p>
                      <a:pPr algn="ctr" fontAlgn="t"/>
                      <a:r>
                        <a:rPr lang="ja-JP" altLang="en-US" sz="6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600" b="0" i="0" u="none" strike="noStrike">
                          <a:solidFill>
                            <a:srgbClr val="000000"/>
                          </a:solidFill>
                          <a:latin typeface="ＭＳ Ｐゴシック"/>
                        </a:rPr>
                        <a:t>20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41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30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40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41.9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50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41.9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60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59.4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70</a:t>
                      </a:r>
                      <a:r>
                        <a:rPr lang="ja-JP" altLang="en-US" sz="6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48.6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dirty="0">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179512" y="1663452"/>
          <a:ext cx="2743200" cy="1333500"/>
        </p:xfrm>
        <a:graphic>
          <a:graphicData uri="http://schemas.openxmlformats.org/drawingml/2006/table">
            <a:tbl>
              <a:tblPr/>
              <a:tblGrid>
                <a:gridCol w="685800"/>
                <a:gridCol w="685800"/>
                <a:gridCol w="685800"/>
                <a:gridCol w="685800"/>
              </a:tblGrid>
              <a:tr h="133350">
                <a:tc>
                  <a:txBody>
                    <a:bodyPr/>
                    <a:lstStyle/>
                    <a:p>
                      <a:pPr algn="ctr" fontAlgn="ctr"/>
                      <a:r>
                        <a:rPr lang="ja-JP" altLang="en-US" sz="800" b="1" i="0" u="none" strike="noStrike" dirty="0">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2005</a:t>
                      </a:r>
                      <a:r>
                        <a:rPr lang="ja-JP" altLang="en-US" sz="800" b="0" i="0" u="none" strike="noStrike" dirty="0">
                          <a:solidFill>
                            <a:srgbClr val="000000"/>
                          </a:solidFill>
                          <a:latin typeface="ＭＳ Ｐゴシック"/>
                        </a:rPr>
                        <a:t>年</a:t>
                      </a:r>
                      <a:r>
                        <a:rPr lang="en-US" altLang="ja-JP" sz="800" b="0" i="0" u="none" strike="noStrike" dirty="0">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肉類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魚介類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野菜類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卵</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やくみ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ねりもの類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海藻類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dirty="0">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en-US" altLang="ja-JP" sz="800" b="0" i="0" u="none" strike="noStrike" dirty="0">
                          <a:solidFill>
                            <a:srgbClr val="000000"/>
                          </a:solidFill>
                          <a:latin typeface="ＭＳ Ｐゴシック"/>
                        </a:rPr>
                        <a:t>※</a:t>
                      </a:r>
                      <a:r>
                        <a:rPr lang="ja-JP" altLang="en-US" sz="800" b="0" i="0" u="none" strike="noStrike" dirty="0">
                          <a:solidFill>
                            <a:srgbClr val="000000"/>
                          </a:solidFill>
                          <a:latin typeface="ＭＳ Ｐゴシック"/>
                        </a:rPr>
                        <a:t>麺の種別なし</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r>
            </a:tbl>
          </a:graphicData>
        </a:graphic>
      </p:graphicFrame>
      <p:graphicFrame>
        <p:nvGraphicFramePr>
          <p:cNvPr id="15" name="グラフ 14"/>
          <p:cNvGraphicFramePr/>
          <p:nvPr/>
        </p:nvGraphicFramePr>
        <p:xfrm>
          <a:off x="4427984" y="1052736"/>
          <a:ext cx="4572000" cy="2304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グラフ 16"/>
          <p:cNvGraphicFramePr/>
          <p:nvPr/>
        </p:nvGraphicFramePr>
        <p:xfrm>
          <a:off x="4355976" y="3356992"/>
          <a:ext cx="4788024" cy="3240360"/>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ラーメンは他の麺類と比較して多種の具材を入れる傾向が見られる。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全体に野菜が多いが、他の麺類では少ない肉が意外と高齢層で多く添加されている。</a:t>
            </a:r>
          </a:p>
        </p:txBody>
      </p:sp>
      <p:sp>
        <p:nvSpPr>
          <p:cNvPr id="16" name="正方形/長方形 15"/>
          <p:cNvSpPr/>
          <p:nvPr/>
        </p:nvSpPr>
        <p:spPr>
          <a:xfrm>
            <a:off x="3419872" y="260648"/>
            <a:ext cx="180020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［ラーメン］</a:t>
            </a:r>
            <a:endParaRPr lang="en-US" altLang="ja-JP" sz="1400" dirty="0">
              <a:ea typeface="HGP創英角ｺﾞｼｯｸUB" pitchFamily="50" charset="-128"/>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73D2F62F-43F8-40B3-816F-F2295363EE64}" type="slidenum">
              <a:rPr lang="ja-JP" altLang="en-US"/>
              <a:pPr>
                <a:defRPr/>
              </a:pPr>
              <a:t>47</a:t>
            </a:fld>
            <a:endParaRPr lang="ja-JP" altLang="en-US" dirty="0"/>
          </a:p>
        </p:txBody>
      </p:sp>
      <p:sp>
        <p:nvSpPr>
          <p:cNvPr id="11"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調理</a:t>
            </a:r>
            <a:r>
              <a:rPr lang="ja-JP" altLang="en-US" sz="2800" dirty="0" smtClean="0">
                <a:latin typeface="+mj-lt"/>
                <a:ea typeface="HGP創英角ｺﾞｼｯｸUB" pitchFamily="50" charset="-128"/>
                <a:cs typeface="+mj-cs"/>
              </a:rPr>
              <a:t>時添加具材</a:t>
            </a:r>
            <a:endParaRPr lang="en-US" altLang="ja-JP" sz="2800" dirty="0">
              <a:latin typeface="+mj-lt"/>
              <a:ea typeface="HGP創英角ｺﾞｼｯｸUB" pitchFamily="50" charset="-128"/>
              <a:cs typeface="+mj-cs"/>
            </a:endParaRPr>
          </a:p>
        </p:txBody>
      </p:sp>
      <p:sp>
        <p:nvSpPr>
          <p:cNvPr id="8" name="正方形/長方形 7"/>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9" name="正方形/長方形 8"/>
          <p:cNvSpPr/>
          <p:nvPr/>
        </p:nvSpPr>
        <p:spPr>
          <a:xfrm>
            <a:off x="179512" y="3071242"/>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179512" y="1663452"/>
          <a:ext cx="2743200" cy="1333500"/>
        </p:xfrm>
        <a:graphic>
          <a:graphicData uri="http://schemas.openxmlformats.org/drawingml/2006/table">
            <a:tbl>
              <a:tblPr/>
              <a:tblGrid>
                <a:gridCol w="685800"/>
                <a:gridCol w="685800"/>
                <a:gridCol w="685800"/>
                <a:gridCol w="685800"/>
              </a:tblGrid>
              <a:tr h="133350">
                <a:tc>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r>
                        <a:rPr lang="en-US" altLang="ja-JP" sz="800" b="0" i="0" u="none" strike="noStrike">
                          <a:solidFill>
                            <a:srgbClr val="000000"/>
                          </a:solidFill>
                          <a:latin typeface="ＭＳ Ｐゴシック"/>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肉類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32.3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魚介類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23.2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野菜類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40.9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卵</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やくみ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14.1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ねりもの類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海藻類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en-US" altLang="ja-JP" sz="800" b="0" i="0" u="none" strike="noStrike" dirty="0">
                          <a:solidFill>
                            <a:srgbClr val="000000"/>
                          </a:solidFill>
                          <a:latin typeface="ＭＳ Ｐゴシック"/>
                        </a:rPr>
                        <a:t>※</a:t>
                      </a:r>
                      <a:r>
                        <a:rPr lang="ja-JP" altLang="en-US" sz="800" b="0" i="0" u="none" strike="noStrike" dirty="0">
                          <a:solidFill>
                            <a:srgbClr val="000000"/>
                          </a:solidFill>
                          <a:latin typeface="ＭＳ Ｐゴシック"/>
                        </a:rPr>
                        <a:t>麺の種別なし</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r>
            </a:tbl>
          </a:graphicData>
        </a:graphic>
      </p:graphicFrame>
      <p:graphicFrame>
        <p:nvGraphicFramePr>
          <p:cNvPr id="13" name="表 12"/>
          <p:cNvGraphicFramePr>
            <a:graphicFrameLocks noGrp="1"/>
          </p:cNvGraphicFramePr>
          <p:nvPr/>
        </p:nvGraphicFramePr>
        <p:xfrm>
          <a:off x="179512" y="3429000"/>
          <a:ext cx="4176469" cy="2693950"/>
        </p:xfrm>
        <a:graphic>
          <a:graphicData uri="http://schemas.openxmlformats.org/drawingml/2006/table">
            <a:tbl>
              <a:tblPr/>
              <a:tblGrid>
                <a:gridCol w="379679"/>
                <a:gridCol w="379679"/>
                <a:gridCol w="379679"/>
                <a:gridCol w="379679"/>
                <a:gridCol w="379679"/>
                <a:gridCol w="379679"/>
                <a:gridCol w="379679"/>
                <a:gridCol w="379679"/>
                <a:gridCol w="379679"/>
                <a:gridCol w="379679"/>
                <a:gridCol w="379679"/>
              </a:tblGrid>
              <a:tr h="107758">
                <a:tc gridSpan="2">
                  <a:txBody>
                    <a:bodyPr/>
                    <a:lstStyle/>
                    <a:p>
                      <a:pPr algn="ctr" fontAlgn="ctr"/>
                      <a:r>
                        <a:rPr lang="ja-JP" altLang="en-US" sz="600" b="1" i="0" u="none" strike="noStrike" dirty="0" smtClean="0">
                          <a:solidFill>
                            <a:srgbClr val="000000"/>
                          </a:solidFill>
                          <a:latin typeface="ＭＳ Ｐゴシック"/>
                        </a:rPr>
                        <a:t>スパゲティ</a:t>
                      </a:r>
                      <a:endParaRPr lang="ja-JP" altLang="en-US" sz="6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6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肉類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魚介類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野菜類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卵</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やくみ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ねりもの類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海藻類</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600" b="0" i="0" u="none" strike="noStrike">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07758">
                <a:tc rowSpan="2" gridSpan="2">
                  <a:txBody>
                    <a:bodyPr/>
                    <a:lstStyle/>
                    <a:p>
                      <a:pPr algn="ctr" fontAlgn="ctr"/>
                      <a:r>
                        <a:rPr lang="ja-JP" altLang="en-US" sz="6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198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1"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1" i="0" u="none" strike="noStrike" dirty="0">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1"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23.2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40.9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1" i="0" u="none" strike="noStrike">
                          <a:solidFill>
                            <a:srgbClr val="000000"/>
                          </a:solidFill>
                          <a:latin typeface="ＭＳ Ｐゴシック"/>
                        </a:rPr>
                        <a:t>25.3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6">
                  <a:txBody>
                    <a:bodyPr/>
                    <a:lstStyle/>
                    <a:p>
                      <a:pPr algn="ctr" fontAlgn="t"/>
                      <a:r>
                        <a:rPr lang="ja-JP" altLang="en-US" sz="6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105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41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4">
                  <a:txBody>
                    <a:bodyPr/>
                    <a:lstStyle/>
                    <a:p>
                      <a:pPr algn="ctr" fontAlgn="t"/>
                      <a:r>
                        <a:rPr lang="ja-JP" altLang="en-US" sz="6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6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98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ja-JP" altLang="en-US" sz="6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100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7758">
                <a:tc rowSpan="12">
                  <a:txBody>
                    <a:bodyPr/>
                    <a:lstStyle/>
                    <a:p>
                      <a:pPr algn="ctr" fontAlgn="t"/>
                      <a:r>
                        <a:rPr lang="ja-JP" altLang="en-US" sz="6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600" b="0" i="0" u="none" strike="noStrike">
                          <a:solidFill>
                            <a:srgbClr val="000000"/>
                          </a:solidFill>
                          <a:latin typeface="ＭＳ Ｐゴシック"/>
                        </a:rPr>
                        <a:t>20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30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40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50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18.2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60</a:t>
                      </a:r>
                      <a:r>
                        <a:rPr lang="ja-JP" altLang="en-US" sz="6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38.7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41.9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7758">
                <a:tc vMerge="1">
                  <a:txBody>
                    <a:bodyPr/>
                    <a:lstStyle/>
                    <a:p>
                      <a:endParaRPr kumimoji="1" lang="ja-JP" altLang="en-US"/>
                    </a:p>
                  </a:txBody>
                  <a:tcPr/>
                </a:tc>
                <a:tc rowSpan="2">
                  <a:txBody>
                    <a:bodyPr/>
                    <a:lstStyle/>
                    <a:p>
                      <a:pPr algn="ctr" fontAlgn="ctr"/>
                      <a:r>
                        <a:rPr lang="en-US" altLang="ja-JP" sz="600" b="0" i="0" u="none" strike="noStrike">
                          <a:solidFill>
                            <a:srgbClr val="000000"/>
                          </a:solidFill>
                          <a:latin typeface="ＭＳ Ｐゴシック"/>
                        </a:rPr>
                        <a:t>70</a:t>
                      </a:r>
                      <a:r>
                        <a:rPr lang="ja-JP" altLang="en-US" sz="6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600" b="0" i="0" u="none" strike="noStrike">
                          <a:solidFill>
                            <a:srgbClr val="000000"/>
                          </a:solidFill>
                          <a:latin typeface="ＭＳ Ｐゴシック"/>
                        </a:rPr>
                        <a:t>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6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6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775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6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600" b="0" i="0" u="none" strike="noStrike">
                          <a:solidFill>
                            <a:srgbClr val="000000"/>
                          </a:solidFill>
                          <a:latin typeface="ＭＳ Ｐゴシック"/>
                        </a:rPr>
                        <a:t>43.3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56.7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dirty="0">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5" name="グラフ 14"/>
          <p:cNvGraphicFramePr/>
          <p:nvPr/>
        </p:nvGraphicFramePr>
        <p:xfrm>
          <a:off x="4427984" y="1052736"/>
          <a:ext cx="4572000" cy="2304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グラフ 15"/>
          <p:cNvGraphicFramePr/>
          <p:nvPr/>
        </p:nvGraphicFramePr>
        <p:xfrm>
          <a:off x="4355976" y="3356992"/>
          <a:ext cx="4788024" cy="3240360"/>
        </p:xfrm>
        <a:graphic>
          <a:graphicData uri="http://schemas.openxmlformats.org/drawingml/2006/chart">
            <c:chart xmlns:c="http://schemas.openxmlformats.org/drawingml/2006/chart" xmlns:r="http://schemas.openxmlformats.org/officeDocument/2006/relationships" r:id="rId4"/>
          </a:graphicData>
        </a:graphic>
      </p:graphicFrame>
      <p:sp>
        <p:nvSpPr>
          <p:cNvPr id="17" name="四角形吹き出し 16"/>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スパゲティについては肉類と野菜が中心で、魚介類とその他が多いのも他とは異なる点である。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属性別でも素材利用はバラバラだが、東京・女性・高齢層で野菜や肉を添加する割合が高くなっている。</a:t>
            </a:r>
          </a:p>
        </p:txBody>
      </p:sp>
      <p:sp>
        <p:nvSpPr>
          <p:cNvPr id="18" name="正方形/長方形 17"/>
          <p:cNvSpPr/>
          <p:nvPr/>
        </p:nvSpPr>
        <p:spPr>
          <a:xfrm>
            <a:off x="3419872" y="260648"/>
            <a:ext cx="180020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［スパゲティ］</a:t>
            </a:r>
            <a:endParaRPr lang="en-US" altLang="ja-JP" sz="1400" dirty="0">
              <a:ea typeface="HGP創英角ｺﾞｼｯｸUB" pitchFamily="50" charset="-128"/>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グラフ 16"/>
          <p:cNvGraphicFramePr/>
          <p:nvPr/>
        </p:nvGraphicFramePr>
        <p:xfrm>
          <a:off x="107504" y="1268760"/>
          <a:ext cx="4499991" cy="5400600"/>
        </p:xfrm>
        <a:graphic>
          <a:graphicData uri="http://schemas.openxmlformats.org/drawingml/2006/chart">
            <c:chart xmlns:c="http://schemas.openxmlformats.org/drawingml/2006/chart" xmlns:r="http://schemas.openxmlformats.org/officeDocument/2006/relationships" r:id="rId3"/>
          </a:graphicData>
        </a:graphic>
      </p:graphicFrame>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25095443-56B9-492B-91E3-56D971C95430}" type="slidenum">
              <a:rPr lang="ja-JP" altLang="en-US"/>
              <a:pPr>
                <a:defRPr/>
              </a:pPr>
              <a:t>48</a:t>
            </a:fld>
            <a:endParaRPr lang="ja-JP" altLang="en-US" dirty="0"/>
          </a:p>
        </p:txBody>
      </p:sp>
      <p:sp>
        <p:nvSpPr>
          <p:cNvPr id="11" name="Rectangle 14"/>
          <p:cNvSpPr txBox="1">
            <a:spLocks/>
          </p:cNvSpPr>
          <p:nvPr/>
        </p:nvSpPr>
        <p:spPr>
          <a:xfrm>
            <a:off x="827584" y="188640"/>
            <a:ext cx="6834188" cy="523220"/>
          </a:xfrm>
          <a:prstGeom prst="rect">
            <a:avLst/>
          </a:prstGeom>
          <a:noFill/>
        </p:spPr>
        <p:txBody>
          <a:bodyPr anchor="ctr">
            <a:spAutoFit/>
          </a:bodyPr>
          <a:lstStyle/>
          <a:p>
            <a:pPr fontAlgn="auto">
              <a:spcAft>
                <a:spcPts val="0"/>
              </a:spcAft>
              <a:defRPr/>
            </a:pPr>
            <a:r>
              <a:rPr lang="ja-JP" altLang="en-US" sz="2800" dirty="0" smtClean="0">
                <a:ea typeface="HGP創英角ｺﾞｼｯｸUB" pitchFamily="50" charset="-128"/>
              </a:rPr>
              <a:t>購入商品の選択理由</a:t>
            </a:r>
            <a:endParaRPr lang="en-US" altLang="ja-JP" sz="2800" dirty="0">
              <a:latin typeface="+mj-lt"/>
              <a:ea typeface="HGP創英角ｺﾞｼｯｸUB" pitchFamily="50" charset="-128"/>
              <a:cs typeface="+mj-cs"/>
            </a:endParaRPr>
          </a:p>
        </p:txBody>
      </p:sp>
      <p:graphicFrame>
        <p:nvGraphicFramePr>
          <p:cNvPr id="12" name="表 11"/>
          <p:cNvGraphicFramePr>
            <a:graphicFrameLocks noGrp="1"/>
          </p:cNvGraphicFramePr>
          <p:nvPr/>
        </p:nvGraphicFramePr>
        <p:xfrm>
          <a:off x="2915816" y="3284984"/>
          <a:ext cx="6096004" cy="3197080"/>
        </p:xfrm>
        <a:graphic>
          <a:graphicData uri="http://schemas.openxmlformats.org/drawingml/2006/table">
            <a:tbl>
              <a:tblPr/>
              <a:tblGrid>
                <a:gridCol w="397565"/>
                <a:gridCol w="397565"/>
                <a:gridCol w="294493"/>
                <a:gridCol w="294493"/>
                <a:gridCol w="294493"/>
                <a:gridCol w="294493"/>
                <a:gridCol w="294493"/>
                <a:gridCol w="294493"/>
                <a:gridCol w="294493"/>
                <a:gridCol w="294493"/>
                <a:gridCol w="294493"/>
                <a:gridCol w="294493"/>
                <a:gridCol w="294493"/>
                <a:gridCol w="294493"/>
                <a:gridCol w="294493"/>
                <a:gridCol w="294493"/>
                <a:gridCol w="294493"/>
                <a:gridCol w="294493"/>
                <a:gridCol w="294493"/>
                <a:gridCol w="294493"/>
              </a:tblGrid>
              <a:tr h="811696">
                <a:tc gridSpan="2">
                  <a:txBody>
                    <a:bodyPr/>
                    <a:lstStyle/>
                    <a:p>
                      <a:pPr algn="ctr" fontAlgn="ctr"/>
                      <a:r>
                        <a:rPr lang="ja-JP" altLang="en-US" sz="500" b="1" i="0" u="none" strike="noStrike" dirty="0">
                          <a:solidFill>
                            <a:srgbClr val="000000"/>
                          </a:solidFill>
                          <a:latin typeface="ＭＳ Ｐゴシック"/>
                        </a:rPr>
                        <a:t>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a:txBody>
                    <a:bodyPr/>
                    <a:lstStyle/>
                    <a:p>
                      <a:pPr algn="ctr" fontAlgn="ctr"/>
                      <a:r>
                        <a:rPr lang="ja-JP" altLang="en-US" sz="500" b="0" i="0" u="none" strike="noStrike">
                          <a:solidFill>
                            <a:srgbClr val="000000"/>
                          </a:solidFill>
                          <a:latin typeface="ＭＳ Ｐゴシック"/>
                        </a:rPr>
                        <a:t>全体</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味がよい（おいしい）から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食べ慣れているから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丁度よいボリュームだから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以前から食べているから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dirty="0">
                          <a:solidFill>
                            <a:srgbClr val="000000"/>
                          </a:solidFill>
                          <a:latin typeface="ＭＳ Ｐゴシック"/>
                        </a:rPr>
                        <a:t>安心して買える味だから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売場にいつも並んでいるから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品質がよいから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無難だから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売場にたくさん並んでいるから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人気があるから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好きなメーカーだから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売場にきちんと（きれいに）並んでいるから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人に勧められたから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企業イメージがよいから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コマーシャルがよい（好きだ）から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価格が安かったから</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500" b="0" i="0" u="none" strike="noStrike">
                          <a:solidFill>
                            <a:srgbClr val="000000"/>
                          </a:solidFill>
                          <a:latin typeface="ＭＳ Ｐゴシック"/>
                        </a:rPr>
                        <a:t>その他</a:t>
                      </a:r>
                    </a:p>
                  </a:txBody>
                  <a:tcPr marL="5522" marR="5522" marT="5522"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99391">
                <a:tc rowSpan="2" gridSpan="2">
                  <a:txBody>
                    <a:bodyPr/>
                    <a:lstStyle/>
                    <a:p>
                      <a:pPr algn="ctr" fontAlgn="ctr"/>
                      <a:r>
                        <a:rPr lang="ja-JP" altLang="en-US" sz="500" b="0" i="0" u="none" strike="noStrike">
                          <a:solidFill>
                            <a:srgbClr val="000000"/>
                          </a:solidFill>
                          <a:latin typeface="ＭＳ Ｐゴシック"/>
                        </a:rPr>
                        <a:t>全体</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336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500" b="1" i="0" u="none" strike="noStrike">
                          <a:solidFill>
                            <a:srgbClr val="000000"/>
                          </a:solidFill>
                          <a:latin typeface="ＭＳ Ｐゴシック"/>
                        </a:rPr>
                        <a:t>218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126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99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99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94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69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74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56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14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38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124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1" i="0" u="none" strike="noStrike">
                          <a:solidFill>
                            <a:srgbClr val="000000"/>
                          </a:solidFill>
                          <a:latin typeface="ＭＳ Ｐゴシック"/>
                        </a:rPr>
                        <a:t>30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9391">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500" b="1" i="0" u="none" strike="noStrike">
                          <a:solidFill>
                            <a:srgbClr val="000000"/>
                          </a:solidFill>
                          <a:latin typeface="ＭＳ Ｐゴシック"/>
                        </a:rPr>
                        <a:t>64.9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37.5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29.5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29.5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28.0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20.5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22.0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16.7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5.4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4.2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11.3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2.7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1.2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0.3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36.9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1" i="0" u="none" strike="noStrike">
                          <a:solidFill>
                            <a:srgbClr val="000000"/>
                          </a:solidFill>
                          <a:latin typeface="ＭＳ Ｐゴシック"/>
                        </a:rPr>
                        <a:t>8.9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99391">
                <a:tc rowSpan="6">
                  <a:txBody>
                    <a:bodyPr/>
                    <a:lstStyle/>
                    <a:p>
                      <a:pPr algn="ctr" fontAlgn="t"/>
                      <a:r>
                        <a:rPr lang="ja-JP" altLang="en-US" sz="500" b="0" i="0" u="none" strike="noStrike">
                          <a:solidFill>
                            <a:srgbClr val="000000"/>
                          </a:solidFill>
                          <a:latin typeface="ＭＳ Ｐゴシック"/>
                        </a:rPr>
                        <a:t>都道府県</a:t>
                      </a:r>
                    </a:p>
                  </a:txBody>
                  <a:tcPr marL="5522" marR="5522" marT="552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500" b="0" i="0" u="none" strike="noStrike">
                          <a:solidFill>
                            <a:srgbClr val="000000"/>
                          </a:solidFill>
                          <a:latin typeface="ＭＳ Ｐゴシック"/>
                        </a:rPr>
                        <a:t>東京都</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162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108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58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66.7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35.8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29.0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25.3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29.6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17.3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22.8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14.2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6.2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9.3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8.6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9391">
                <a:tc vMerge="1">
                  <a:txBody>
                    <a:bodyPr/>
                    <a:lstStyle/>
                    <a:p>
                      <a:endParaRPr kumimoji="1" lang="ja-JP" altLang="en-US"/>
                    </a:p>
                  </a:txBody>
                  <a:tcPr/>
                </a:tc>
                <a:tc rowSpan="2">
                  <a:txBody>
                    <a:bodyPr/>
                    <a:lstStyle/>
                    <a:p>
                      <a:pPr algn="ctr" fontAlgn="ctr"/>
                      <a:r>
                        <a:rPr lang="ja-JP" altLang="en-US" sz="500" b="0" i="0" u="none" strike="noStrike">
                          <a:solidFill>
                            <a:srgbClr val="000000"/>
                          </a:solidFill>
                          <a:latin typeface="ＭＳ Ｐゴシック"/>
                        </a:rPr>
                        <a:t>愛知県</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72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47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65.3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34.7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25.0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26.4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30.6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18.1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16.7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5.6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8.3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15.3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4.2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41.7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5.6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9391">
                <a:tc vMerge="1">
                  <a:txBody>
                    <a:bodyPr/>
                    <a:lstStyle/>
                    <a:p>
                      <a:endParaRPr kumimoji="1" lang="ja-JP" altLang="en-US"/>
                    </a:p>
                  </a:txBody>
                  <a:tcPr/>
                </a:tc>
                <a:tc rowSpan="2">
                  <a:txBody>
                    <a:bodyPr/>
                    <a:lstStyle/>
                    <a:p>
                      <a:pPr algn="ctr" fontAlgn="ctr"/>
                      <a:r>
                        <a:rPr lang="ja-JP" altLang="en-US" sz="500" b="0" i="0" u="none" strike="noStrike">
                          <a:solidFill>
                            <a:srgbClr val="000000"/>
                          </a:solidFill>
                          <a:latin typeface="ＭＳ Ｐゴシック"/>
                        </a:rPr>
                        <a:t>大阪府</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102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63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61.8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42.2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33.3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34.3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26.5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18.6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23.5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20.6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32.4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99391">
                <a:tc rowSpan="4">
                  <a:txBody>
                    <a:bodyPr/>
                    <a:lstStyle/>
                    <a:p>
                      <a:pPr algn="ctr" fontAlgn="t"/>
                      <a:r>
                        <a:rPr lang="ja-JP" altLang="en-US" sz="500" b="0" i="0" u="none" strike="noStrike">
                          <a:solidFill>
                            <a:srgbClr val="000000"/>
                          </a:solidFill>
                          <a:latin typeface="ＭＳ Ｐゴシック"/>
                        </a:rPr>
                        <a:t>性別</a:t>
                      </a:r>
                    </a:p>
                  </a:txBody>
                  <a:tcPr marL="5522" marR="5522" marT="552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500" b="0" i="0" u="none" strike="noStrike">
                          <a:solidFill>
                            <a:srgbClr val="000000"/>
                          </a:solidFill>
                          <a:latin typeface="ＭＳ Ｐゴシック"/>
                        </a:rPr>
                        <a:t>男性</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168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102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60.7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35.7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26.2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26.2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23.8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21.4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14.9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4.2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8.3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38.1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11.3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9391">
                <a:tc vMerge="1">
                  <a:txBody>
                    <a:bodyPr/>
                    <a:lstStyle/>
                    <a:p>
                      <a:endParaRPr kumimoji="1" lang="ja-JP" altLang="en-US"/>
                    </a:p>
                  </a:txBody>
                  <a:tcPr/>
                </a:tc>
                <a:tc rowSpan="2">
                  <a:txBody>
                    <a:bodyPr/>
                    <a:lstStyle/>
                    <a:p>
                      <a:pPr algn="ctr" fontAlgn="ctr"/>
                      <a:r>
                        <a:rPr lang="ja-JP" altLang="en-US" sz="500" b="0" i="0" u="none" strike="noStrike">
                          <a:solidFill>
                            <a:srgbClr val="000000"/>
                          </a:solidFill>
                          <a:latin typeface="ＭＳ Ｐゴシック"/>
                        </a:rPr>
                        <a:t>女性</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168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116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55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55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54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69.0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39.3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32.7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32.7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32.1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22.0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22.6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18.5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6.5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6.5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14.3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35.7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6.5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99391">
                <a:tc rowSpan="12">
                  <a:txBody>
                    <a:bodyPr/>
                    <a:lstStyle/>
                    <a:p>
                      <a:pPr algn="ctr" fontAlgn="t"/>
                      <a:r>
                        <a:rPr lang="ja-JP" altLang="en-US" sz="500" b="0" i="0" u="none" strike="noStrike" dirty="0">
                          <a:solidFill>
                            <a:srgbClr val="000000"/>
                          </a:solidFill>
                          <a:latin typeface="ＭＳ Ｐゴシック"/>
                        </a:rPr>
                        <a:t>年齢</a:t>
                      </a:r>
                    </a:p>
                  </a:txBody>
                  <a:tcPr marL="5522" marR="5522" marT="552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500" b="0" i="0" u="none" strike="noStrike">
                          <a:solidFill>
                            <a:srgbClr val="000000"/>
                          </a:solidFill>
                          <a:latin typeface="ＭＳ Ｐゴシック"/>
                        </a:rPr>
                        <a:t>20</a:t>
                      </a:r>
                      <a:r>
                        <a:rPr lang="ja-JP" altLang="en-US" sz="500" b="0" i="0" u="none" strike="noStrike">
                          <a:solidFill>
                            <a:srgbClr val="000000"/>
                          </a:solidFill>
                          <a:latin typeface="ＭＳ Ｐゴシック"/>
                        </a:rPr>
                        <a:t>代</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54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27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50.0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18.5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22.2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14.8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14.8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14.8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16.7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7.4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5.6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5.6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9391">
                <a:tc vMerge="1">
                  <a:txBody>
                    <a:bodyPr/>
                    <a:lstStyle/>
                    <a:p>
                      <a:endParaRPr kumimoji="1" lang="ja-JP" altLang="en-US"/>
                    </a:p>
                  </a:txBody>
                  <a:tcPr/>
                </a:tc>
                <a:tc rowSpan="2">
                  <a:txBody>
                    <a:bodyPr/>
                    <a:lstStyle/>
                    <a:p>
                      <a:pPr algn="ctr" fontAlgn="ctr"/>
                      <a:r>
                        <a:rPr lang="en-US" altLang="ja-JP" sz="500" b="0" i="0" u="none" strike="noStrike">
                          <a:solidFill>
                            <a:srgbClr val="000000"/>
                          </a:solidFill>
                          <a:latin typeface="ＭＳ Ｐゴシック"/>
                        </a:rPr>
                        <a:t>30</a:t>
                      </a:r>
                      <a:r>
                        <a:rPr lang="ja-JP" altLang="en-US" sz="500" b="0" i="0" u="none" strike="noStrike">
                          <a:solidFill>
                            <a:srgbClr val="000000"/>
                          </a:solidFill>
                          <a:latin typeface="ＭＳ Ｐゴシック"/>
                        </a:rPr>
                        <a:t>代</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58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38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65.5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31.0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32.8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34.5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29.3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22.4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20.7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13.8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5.2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8.6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44.8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9391">
                <a:tc vMerge="1">
                  <a:txBody>
                    <a:bodyPr/>
                    <a:lstStyle/>
                    <a:p>
                      <a:endParaRPr kumimoji="1" lang="ja-JP" altLang="en-US"/>
                    </a:p>
                  </a:txBody>
                  <a:tcPr/>
                </a:tc>
                <a:tc rowSpan="2">
                  <a:txBody>
                    <a:bodyPr/>
                    <a:lstStyle/>
                    <a:p>
                      <a:pPr algn="ctr" fontAlgn="ctr"/>
                      <a:r>
                        <a:rPr lang="en-US" altLang="ja-JP" sz="500" b="0" i="0" u="none" strike="noStrike">
                          <a:solidFill>
                            <a:srgbClr val="000000"/>
                          </a:solidFill>
                          <a:latin typeface="ＭＳ Ｐゴシック"/>
                        </a:rPr>
                        <a:t>40</a:t>
                      </a:r>
                      <a:r>
                        <a:rPr lang="ja-JP" altLang="en-US" sz="500" b="0" i="0" u="none" strike="noStrike">
                          <a:solidFill>
                            <a:srgbClr val="000000"/>
                          </a:solidFill>
                          <a:latin typeface="ＭＳ Ｐゴシック"/>
                        </a:rPr>
                        <a:t>代</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58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41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70.7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41.4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31.0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27.6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22.4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25.9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20.7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6.9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5.2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12.1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41.4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12.1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9391">
                <a:tc vMerge="1">
                  <a:txBody>
                    <a:bodyPr/>
                    <a:lstStyle/>
                    <a:p>
                      <a:endParaRPr kumimoji="1" lang="ja-JP" altLang="en-US"/>
                    </a:p>
                  </a:txBody>
                  <a:tcPr/>
                </a:tc>
                <a:tc rowSpan="2">
                  <a:txBody>
                    <a:bodyPr/>
                    <a:lstStyle/>
                    <a:p>
                      <a:pPr algn="ctr" fontAlgn="ctr"/>
                      <a:r>
                        <a:rPr lang="en-US" altLang="ja-JP" sz="500" b="0" i="0" u="none" strike="noStrike">
                          <a:solidFill>
                            <a:srgbClr val="000000"/>
                          </a:solidFill>
                          <a:latin typeface="ＭＳ Ｐゴシック"/>
                        </a:rPr>
                        <a:t>50</a:t>
                      </a:r>
                      <a:r>
                        <a:rPr lang="ja-JP" altLang="en-US" sz="500" b="0" i="0" u="none" strike="noStrike">
                          <a:solidFill>
                            <a:srgbClr val="000000"/>
                          </a:solidFill>
                          <a:latin typeface="ＭＳ Ｐゴシック"/>
                        </a:rPr>
                        <a:t>代</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58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37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63.8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29.3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29.3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24.1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6.9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13.8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36.2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12.1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9391">
                <a:tc vMerge="1">
                  <a:txBody>
                    <a:bodyPr/>
                    <a:lstStyle/>
                    <a:p>
                      <a:endParaRPr kumimoji="1" lang="ja-JP" altLang="en-US"/>
                    </a:p>
                  </a:txBody>
                  <a:tcPr/>
                </a:tc>
                <a:tc rowSpan="2">
                  <a:txBody>
                    <a:bodyPr/>
                    <a:lstStyle/>
                    <a:p>
                      <a:pPr algn="ctr" fontAlgn="ctr"/>
                      <a:r>
                        <a:rPr lang="en-US" altLang="ja-JP" sz="500" b="0" i="0" u="none" strike="noStrike">
                          <a:solidFill>
                            <a:srgbClr val="000000"/>
                          </a:solidFill>
                          <a:latin typeface="ＭＳ Ｐゴシック"/>
                        </a:rPr>
                        <a:t>60</a:t>
                      </a:r>
                      <a:r>
                        <a:rPr lang="ja-JP" altLang="en-US" sz="500" b="0" i="0" u="none" strike="noStrike">
                          <a:solidFill>
                            <a:srgbClr val="000000"/>
                          </a:solidFill>
                          <a:latin typeface="ＭＳ Ｐゴシック"/>
                        </a:rPr>
                        <a:t>代</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54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41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75.9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50.0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38.9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27.8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38.9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24.1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27.8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22.2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5.6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14.8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27.8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99391">
                <a:tc vMerge="1">
                  <a:txBody>
                    <a:bodyPr/>
                    <a:lstStyle/>
                    <a:p>
                      <a:endParaRPr kumimoji="1" lang="ja-JP" altLang="en-US"/>
                    </a:p>
                  </a:txBody>
                  <a:tcPr/>
                </a:tc>
                <a:tc rowSpan="2">
                  <a:txBody>
                    <a:bodyPr/>
                    <a:lstStyle/>
                    <a:p>
                      <a:pPr algn="ctr" fontAlgn="ctr"/>
                      <a:r>
                        <a:rPr lang="en-US" altLang="ja-JP" sz="500" b="0" i="0" u="none" strike="noStrike">
                          <a:solidFill>
                            <a:srgbClr val="000000"/>
                          </a:solidFill>
                          <a:latin typeface="ＭＳ Ｐゴシック"/>
                        </a:rPr>
                        <a:t>70</a:t>
                      </a:r>
                      <a:r>
                        <a:rPr lang="ja-JP" altLang="en-US" sz="500" b="0" i="0" u="none" strike="noStrike">
                          <a:solidFill>
                            <a:srgbClr val="000000"/>
                          </a:solidFill>
                          <a:latin typeface="ＭＳ Ｐゴシック"/>
                        </a:rPr>
                        <a:t>代以上</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500" b="0" i="0" u="none" strike="noStrike">
                          <a:solidFill>
                            <a:srgbClr val="000000"/>
                          </a:solidFill>
                          <a:latin typeface="ＭＳ Ｐゴシック"/>
                        </a:rPr>
                        <a:t>54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500" b="0" i="0" u="none" strike="noStrike">
                          <a:solidFill>
                            <a:srgbClr val="000000"/>
                          </a:solidFill>
                          <a:latin typeface="ＭＳ Ｐゴシック"/>
                        </a:rPr>
                        <a:t>34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18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500" b="0" i="0" u="none" strike="noStrike">
                          <a:solidFill>
                            <a:srgbClr val="000000"/>
                          </a:solidFill>
                          <a:latin typeface="ＭＳ Ｐゴシック"/>
                        </a:rPr>
                        <a:t>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9939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500" b="0" i="0" u="none" strike="noStrike">
                          <a:solidFill>
                            <a:srgbClr val="000000"/>
                          </a:solidFill>
                          <a:latin typeface="ＭＳ Ｐゴシック"/>
                        </a:rPr>
                        <a:t>100.0 </a:t>
                      </a:r>
                    </a:p>
                  </a:txBody>
                  <a:tcPr marL="5522" marR="5522" marT="5522"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500" b="0" i="0" u="none" strike="noStrike">
                          <a:solidFill>
                            <a:srgbClr val="000000"/>
                          </a:solidFill>
                          <a:latin typeface="ＭＳ Ｐゴシック"/>
                        </a:rPr>
                        <a:t>63.0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35.2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38.9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16.7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31.5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20.4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7.4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5.6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14.8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7.4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0.0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3.7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1.9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a:solidFill>
                            <a:srgbClr val="000000"/>
                          </a:solidFill>
                          <a:latin typeface="ＭＳ Ｐゴシック"/>
                        </a:rPr>
                        <a:t>33.3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500" b="0" i="0" u="none" strike="noStrike" dirty="0">
                          <a:solidFill>
                            <a:srgbClr val="000000"/>
                          </a:solidFill>
                          <a:latin typeface="ＭＳ Ｐゴシック"/>
                        </a:rPr>
                        <a:t>11.1 </a:t>
                      </a:r>
                    </a:p>
                  </a:txBody>
                  <a:tcPr marL="5522" marR="5522" marT="5522"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3" name="表 12"/>
          <p:cNvGraphicFramePr>
            <a:graphicFrameLocks noGrp="1"/>
          </p:cNvGraphicFramePr>
          <p:nvPr/>
        </p:nvGraphicFramePr>
        <p:xfrm>
          <a:off x="5364088" y="949454"/>
          <a:ext cx="3600399" cy="2335530"/>
        </p:xfrm>
        <a:graphic>
          <a:graphicData uri="http://schemas.openxmlformats.org/drawingml/2006/table">
            <a:tbl>
              <a:tblPr/>
              <a:tblGrid>
                <a:gridCol w="1944216"/>
                <a:gridCol w="504056"/>
                <a:gridCol w="576064"/>
                <a:gridCol w="576063"/>
              </a:tblGrid>
              <a:tr h="82480">
                <a:tc>
                  <a:txBody>
                    <a:bodyPr/>
                    <a:lstStyle/>
                    <a:p>
                      <a:pPr algn="r" fontAlgn="ctr"/>
                      <a:r>
                        <a:rPr lang="ja-JP" altLang="en-US" sz="600" b="0" i="0" u="none" strike="noStrike" dirty="0">
                          <a:solidFill>
                            <a:srgbClr val="000000"/>
                          </a:solidFill>
                          <a:latin typeface="ＭＳ Ｐゴシック"/>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latin typeface="ＭＳ Ｐゴシック"/>
                        </a:rPr>
                        <a:t>2005</a:t>
                      </a:r>
                      <a:r>
                        <a:rPr lang="ja-JP" altLang="en-US" sz="600" b="0" i="0" u="none" strike="noStrike">
                          <a:solidFill>
                            <a:srgbClr val="000000"/>
                          </a:solidFill>
                          <a:latin typeface="ＭＳ Ｐゴシック"/>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600" b="0" i="0" u="none" strike="noStrike">
                          <a:solidFill>
                            <a:srgbClr val="000000"/>
                          </a:solidFill>
                          <a:latin typeface="ＭＳ Ｐゴシック"/>
                        </a:rPr>
                        <a:t>2009</a:t>
                      </a:r>
                      <a:r>
                        <a:rPr lang="ja-JP" altLang="en-US" sz="600" b="0" i="0" u="none" strike="noStrike">
                          <a:solidFill>
                            <a:srgbClr val="000000"/>
                          </a:solidFill>
                          <a:latin typeface="ＭＳ Ｐゴシック"/>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600" b="1" i="0" u="none" strike="noStrike">
                          <a:solidFill>
                            <a:srgbClr val="000000"/>
                          </a:solidFill>
                          <a:latin typeface="ＭＳ Ｐゴシック"/>
                        </a:rPr>
                        <a:t>2012</a:t>
                      </a:r>
                      <a:r>
                        <a:rPr lang="ja-JP" altLang="en-US" sz="600" b="1" i="0" u="none" strike="noStrike">
                          <a:solidFill>
                            <a:srgbClr val="000000"/>
                          </a:solidFill>
                          <a:latin typeface="ＭＳ Ｐゴシック"/>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07379">
                <a:tc>
                  <a:txBody>
                    <a:bodyPr/>
                    <a:lstStyle/>
                    <a:p>
                      <a:pPr algn="r" fontAlgn="ctr"/>
                      <a:r>
                        <a:rPr lang="ja-JP" altLang="en-US" sz="800" b="0" i="0" u="none" strike="noStrike">
                          <a:solidFill>
                            <a:srgbClr val="000000"/>
                          </a:solidFill>
                          <a:latin typeface="ＭＳ Ｐゴシック"/>
                        </a:rPr>
                        <a:t>味がよい（おいしい）から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dirty="0">
                          <a:solidFill>
                            <a:srgbClr val="000000"/>
                          </a:solidFill>
                          <a:latin typeface="ＭＳ Ｐゴシック"/>
                        </a:rPr>
                        <a:t>59.0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62.5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64.9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食べ慣れているから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dirty="0">
                          <a:solidFill>
                            <a:srgbClr val="000000"/>
                          </a:solidFill>
                          <a:latin typeface="ＭＳ Ｐゴシック"/>
                        </a:rPr>
                        <a:t>36.0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rgbClr val="000000"/>
                          </a:solidFill>
                          <a:latin typeface="ＭＳ Ｐゴシック"/>
                        </a:rPr>
                        <a:t>26.0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37.5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丁度よいボリュームだから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dirty="0">
                          <a:solidFill>
                            <a:srgbClr val="000000"/>
                          </a:solidFill>
                          <a:latin typeface="ＭＳ Ｐゴシック"/>
                        </a:rPr>
                        <a:t>21.5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rgbClr val="000000"/>
                          </a:solidFill>
                          <a:latin typeface="ＭＳ Ｐゴシック"/>
                        </a:rPr>
                        <a:t>20.0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29.5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以前から食べているから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24.0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18.5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29.5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安心して買える味だから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22.0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15.5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28.0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売場にいつも並んでいるから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23.5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20.0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dirty="0">
                          <a:solidFill>
                            <a:srgbClr val="000000"/>
                          </a:solidFill>
                          <a:latin typeface="ＭＳ Ｐゴシック"/>
                        </a:rPr>
                        <a:t>20.5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品質がよいから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19.5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14.5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22.0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dirty="0">
                          <a:solidFill>
                            <a:srgbClr val="000000"/>
                          </a:solidFill>
                          <a:latin typeface="ＭＳ Ｐゴシック"/>
                        </a:rPr>
                        <a:t>無難だから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11.5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20.5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16.7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売場にたくさん並んでいるから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5.5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5.4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dirty="0">
                          <a:solidFill>
                            <a:srgbClr val="000000"/>
                          </a:solidFill>
                          <a:latin typeface="ＭＳ Ｐゴシック"/>
                        </a:rPr>
                        <a:t>人気があるから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3.0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4.2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dirty="0">
                          <a:solidFill>
                            <a:srgbClr val="000000"/>
                          </a:solidFill>
                          <a:latin typeface="ＭＳ Ｐゴシック"/>
                        </a:rPr>
                        <a:t>好きなメーカーだから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12.5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8.5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dirty="0">
                          <a:solidFill>
                            <a:srgbClr val="000000"/>
                          </a:solidFill>
                          <a:latin typeface="ＭＳ Ｐゴシック"/>
                        </a:rPr>
                        <a:t>11.3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27221">
                <a:tc>
                  <a:txBody>
                    <a:bodyPr/>
                    <a:lstStyle/>
                    <a:p>
                      <a:pPr algn="r" fontAlgn="ctr"/>
                      <a:r>
                        <a:rPr lang="ja-JP" altLang="en-US" sz="800" b="0" i="0" u="none" strike="noStrike">
                          <a:solidFill>
                            <a:srgbClr val="000000"/>
                          </a:solidFill>
                          <a:latin typeface="ＭＳ Ｐゴシック"/>
                        </a:rPr>
                        <a:t>売場にきちんと（きれいに）並んでいるから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latin typeface="ＭＳ Ｐゴシック"/>
                        </a:rPr>
                        <a:t>1.5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2.7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人に勧められたから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rgbClr val="000000"/>
                          </a:solidFill>
                          <a:latin typeface="ＭＳ Ｐゴシック"/>
                        </a:rPr>
                        <a:t>1.5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dirty="0">
                          <a:solidFill>
                            <a:srgbClr val="000000"/>
                          </a:solidFill>
                          <a:latin typeface="ＭＳ Ｐゴシック"/>
                        </a:rPr>
                        <a:t>1.8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企業イメージがよいから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rgbClr val="000000"/>
                          </a:solidFill>
                          <a:latin typeface="ＭＳ Ｐゴシック"/>
                        </a:rPr>
                        <a:t>1.0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dirty="0">
                          <a:solidFill>
                            <a:srgbClr val="000000"/>
                          </a:solidFill>
                          <a:latin typeface="ＭＳ Ｐゴシック"/>
                        </a:rPr>
                        <a:t>1.2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コマーシャルがよい（好きだ）から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rgbClr val="000000"/>
                          </a:solidFill>
                          <a:latin typeface="ＭＳ Ｐゴシック"/>
                        </a:rPr>
                        <a:t>0.5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dirty="0">
                          <a:solidFill>
                            <a:srgbClr val="000000"/>
                          </a:solidFill>
                          <a:latin typeface="ＭＳ Ｐゴシック"/>
                        </a:rPr>
                        <a:t>0.3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a:solidFill>
                            <a:srgbClr val="000000"/>
                          </a:solidFill>
                          <a:latin typeface="ＭＳ Ｐゴシック"/>
                        </a:rPr>
                        <a:t>価格が安かったから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37.5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rgbClr val="000000"/>
                          </a:solidFill>
                          <a:latin typeface="ＭＳ Ｐゴシック"/>
                        </a:rPr>
                        <a:t>34.5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a:solidFill>
                            <a:srgbClr val="000000"/>
                          </a:solidFill>
                          <a:latin typeface="ＭＳ Ｐゴシック"/>
                        </a:rPr>
                        <a:t>36.9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107379">
                <a:tc>
                  <a:txBody>
                    <a:bodyPr/>
                    <a:lstStyle/>
                    <a:p>
                      <a:pPr algn="r" fontAlgn="ctr"/>
                      <a:r>
                        <a:rPr lang="ja-JP" altLang="en-US" sz="800" b="0" i="0" u="none" strike="noStrike" dirty="0">
                          <a:solidFill>
                            <a:srgbClr val="000000"/>
                          </a:solidFill>
                          <a:latin typeface="ＭＳ Ｐゴシック"/>
                        </a:rPr>
                        <a:t>その他</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dirty="0">
                          <a:solidFill>
                            <a:srgbClr val="000000"/>
                          </a:solidFill>
                          <a:latin typeface="ＭＳ Ｐゴシック"/>
                        </a:rPr>
                        <a:t>4.0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rgbClr val="000000"/>
                          </a:solidFill>
                          <a:latin typeface="ＭＳ Ｐゴシック"/>
                        </a:rPr>
                        <a:t>8.0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1" i="0" u="none" strike="noStrike" dirty="0">
                          <a:solidFill>
                            <a:srgbClr val="000000"/>
                          </a:solidFill>
                          <a:latin typeface="ＭＳ Ｐゴシック"/>
                        </a:rPr>
                        <a:t>8.9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bl>
          </a:graphicData>
        </a:graphic>
      </p:graphicFrame>
      <p:sp>
        <p:nvSpPr>
          <p:cNvPr id="19" name="正方形/長方形 18"/>
          <p:cNvSpPr/>
          <p:nvPr/>
        </p:nvSpPr>
        <p:spPr>
          <a:xfrm>
            <a:off x="2915816" y="2996952"/>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sp>
        <p:nvSpPr>
          <p:cNvPr id="14" name="四角形吹き出し 13"/>
          <p:cNvSpPr/>
          <p:nvPr/>
        </p:nvSpPr>
        <p:spPr>
          <a:xfrm>
            <a:off x="5148064" y="0"/>
            <a:ext cx="3995936" cy="836712"/>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「おいしい・安い・食べ慣れている」が３大要素だが、それ以外もボリューム・品質など多くの要素が経年で向上している</a:t>
            </a:r>
          </a:p>
        </p:txBody>
      </p:sp>
      <p:sp>
        <p:nvSpPr>
          <p:cNvPr id="15" name="正方形/長方形 14"/>
          <p:cNvSpPr/>
          <p:nvPr/>
        </p:nvSpPr>
        <p:spPr>
          <a:xfrm>
            <a:off x="0" y="980728"/>
            <a:ext cx="4572000" cy="246221"/>
          </a:xfrm>
          <a:prstGeom prst="rect">
            <a:avLst/>
          </a:prstGeom>
        </p:spPr>
        <p:txBody>
          <a:bodyPr>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普段購入している冷凍</a:t>
            </a:r>
            <a:r>
              <a:rPr lang="ja-JP" altLang="en-US" sz="1000" b="1" dirty="0" err="1" smtClean="0">
                <a:latin typeface="メイリオ" pitchFamily="50" charset="-128"/>
                <a:ea typeface="メイリオ" pitchFamily="50" charset="-128"/>
                <a:cs typeface="メイリオ" pitchFamily="50" charset="-128"/>
              </a:rPr>
              <a:t>めんを</a:t>
            </a:r>
            <a:r>
              <a:rPr lang="ja-JP" altLang="en-US" sz="1000" b="1" dirty="0" smtClean="0">
                <a:latin typeface="メイリオ" pitchFamily="50" charset="-128"/>
                <a:ea typeface="メイリオ" pitchFamily="50" charset="-128"/>
                <a:cs typeface="メイリオ" pitchFamily="50" charset="-128"/>
              </a:rPr>
              <a:t>選択した理由は何ですか？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DF81A491-CBD6-4D9F-B591-A075A2526D86}" type="slidenum">
              <a:rPr lang="ja-JP" altLang="en-US"/>
              <a:pPr>
                <a:defRPr/>
              </a:pPr>
              <a:t>49</a:t>
            </a:fld>
            <a:endParaRPr lang="ja-JP" altLang="en-US" dirty="0"/>
          </a:p>
        </p:txBody>
      </p:sp>
      <p:sp>
        <p:nvSpPr>
          <p:cNvPr id="11" name="Rectangle 14"/>
          <p:cNvSpPr txBox="1">
            <a:spLocks/>
          </p:cNvSpPr>
          <p:nvPr/>
        </p:nvSpPr>
        <p:spPr>
          <a:xfrm>
            <a:off x="827584" y="188640"/>
            <a:ext cx="6834188" cy="523220"/>
          </a:xfrm>
          <a:prstGeom prst="rect">
            <a:avLst/>
          </a:prstGeom>
          <a:noFill/>
        </p:spPr>
        <p:txBody>
          <a:bodyPr anchor="ctr">
            <a:spAutoFit/>
          </a:bodyPr>
          <a:lstStyle/>
          <a:p>
            <a:pPr fontAlgn="auto">
              <a:spcAft>
                <a:spcPts val="0"/>
              </a:spcAft>
              <a:defRPr/>
            </a:pPr>
            <a:r>
              <a:rPr lang="ja-JP" altLang="en-US" sz="2800" dirty="0" smtClean="0">
                <a:ea typeface="HGP創英角ｺﾞｼｯｸUB" pitchFamily="50" charset="-128"/>
              </a:rPr>
              <a:t>購入時の比較カテゴリー</a:t>
            </a:r>
            <a:endParaRPr lang="en-US" altLang="ja-JP" sz="2800" dirty="0" smtClean="0">
              <a:ea typeface="HGP創英角ｺﾞｼｯｸUB" pitchFamily="50" charset="-128"/>
            </a:endParaRPr>
          </a:p>
        </p:txBody>
      </p:sp>
      <p:sp>
        <p:nvSpPr>
          <p:cNvPr id="15" name="正方形/長方形 14"/>
          <p:cNvSpPr/>
          <p:nvPr/>
        </p:nvSpPr>
        <p:spPr>
          <a:xfrm>
            <a:off x="214312" y="134305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927226"/>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3" name="表 12"/>
          <p:cNvGraphicFramePr>
            <a:graphicFrameLocks noGrp="1"/>
          </p:cNvGraphicFramePr>
          <p:nvPr/>
        </p:nvGraphicFramePr>
        <p:xfrm>
          <a:off x="179513" y="3232352"/>
          <a:ext cx="4104454" cy="3292992"/>
        </p:xfrm>
        <a:graphic>
          <a:graphicData uri="http://schemas.openxmlformats.org/drawingml/2006/table">
            <a:tbl>
              <a:tblPr/>
              <a:tblGrid>
                <a:gridCol w="473591"/>
                <a:gridCol w="473591"/>
                <a:gridCol w="350808"/>
                <a:gridCol w="350808"/>
                <a:gridCol w="350808"/>
                <a:gridCol w="350808"/>
                <a:gridCol w="350808"/>
                <a:gridCol w="350808"/>
                <a:gridCol w="350808"/>
                <a:gridCol w="350808"/>
                <a:gridCol w="350808"/>
              </a:tblGrid>
              <a:tr h="374095">
                <a:tc gridSpan="2">
                  <a:txBody>
                    <a:bodyPr/>
                    <a:lstStyle/>
                    <a:p>
                      <a:pPr algn="ctr" fontAlgn="ctr"/>
                      <a:r>
                        <a:rPr lang="ja-JP" altLang="en-US" sz="700" b="1"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パン・ドーナツ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菓子・スナック</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おにぎり・弁当</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お惣菜</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インスタントラーメン</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レトルト食品</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冷凍めん以外の冷凍食品</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その他</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19428">
                <a:tc rowSpan="2" gridSpan="2">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1"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1"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1"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1"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1"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1"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1"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1"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9428">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1"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1"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1" i="0" u="none" strike="noStrike">
                          <a:solidFill>
                            <a:srgbClr val="000000"/>
                          </a:solidFill>
                          <a:latin typeface="ＭＳ Ｐゴシック"/>
                        </a:rPr>
                        <a:t>20.5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1"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1" i="0" u="none" strike="noStrike">
                          <a:solidFill>
                            <a:srgbClr val="000000"/>
                          </a:solidFill>
                          <a:latin typeface="ＭＳ Ｐゴシック"/>
                        </a:rPr>
                        <a:t>45.5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1"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1" i="0" u="none" strike="noStrike">
                          <a:solidFill>
                            <a:srgbClr val="000000"/>
                          </a:solidFill>
                          <a:latin typeface="ＭＳ Ｐゴシック"/>
                        </a:rPr>
                        <a:t>34.2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1" i="0" u="none" strike="noStrike">
                          <a:solidFill>
                            <a:srgbClr val="000000"/>
                          </a:solidFill>
                          <a:latin typeface="ＭＳ Ｐゴシック"/>
                        </a:rPr>
                        <a:t>18.2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9428">
                <a:tc rowSpan="6">
                  <a:txBody>
                    <a:bodyPr/>
                    <a:lstStyle/>
                    <a:p>
                      <a:pPr algn="ctr" fontAlgn="t"/>
                      <a:r>
                        <a:rPr lang="ja-JP" altLang="en-US" sz="7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428">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428">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9428">
                <a:tc rowSpan="4">
                  <a:txBody>
                    <a:bodyPr/>
                    <a:lstStyle/>
                    <a:p>
                      <a:pPr algn="ctr" fontAlgn="t"/>
                      <a:r>
                        <a:rPr lang="ja-JP" altLang="en-US" sz="7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428">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9428">
                <a:tc rowSpan="12">
                  <a:txBody>
                    <a:bodyPr/>
                    <a:lstStyle/>
                    <a:p>
                      <a:pPr algn="ctr" fontAlgn="t"/>
                      <a:r>
                        <a:rPr lang="ja-JP" altLang="en-US" sz="7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700" b="0" i="0" u="none" strike="noStrike">
                          <a:solidFill>
                            <a:srgbClr val="000000"/>
                          </a:solidFill>
                          <a:latin typeface="ＭＳ Ｐゴシック"/>
                        </a:rPr>
                        <a:t>20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428">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30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428">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40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428">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50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428">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60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428">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70</a:t>
                      </a:r>
                      <a:r>
                        <a:rPr lang="ja-JP" altLang="en-US" sz="7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42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44.4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241176" y="1628801"/>
          <a:ext cx="4114800" cy="1224135"/>
        </p:xfrm>
        <a:graphic>
          <a:graphicData uri="http://schemas.openxmlformats.org/drawingml/2006/table">
            <a:tbl>
              <a:tblPr/>
              <a:tblGrid>
                <a:gridCol w="2057400"/>
                <a:gridCol w="685800"/>
                <a:gridCol w="685800"/>
                <a:gridCol w="685800"/>
              </a:tblGrid>
              <a:tr h="136015">
                <a:tc>
                  <a:txBody>
                    <a:bodyPr/>
                    <a:lstStyle/>
                    <a:p>
                      <a:pPr algn="l" fontAlgn="ctr"/>
                      <a:r>
                        <a:rPr lang="ja-JP" altLang="en-US" sz="800" b="0" i="0" u="none" strike="noStrike" dirty="0">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6015">
                <a:tc>
                  <a:txBody>
                    <a:bodyPr/>
                    <a:lstStyle/>
                    <a:p>
                      <a:pPr algn="ctr" fontAlgn="ctr"/>
                      <a:r>
                        <a:rPr lang="ja-JP" altLang="en-US" sz="800" b="0" i="0" u="none" strike="noStrike">
                          <a:solidFill>
                            <a:srgbClr val="000000"/>
                          </a:solidFill>
                          <a:latin typeface="ＭＳ Ｐゴシック"/>
                        </a:rPr>
                        <a:t>パン・ドーナツ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9.2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6015">
                <a:tc>
                  <a:txBody>
                    <a:bodyPr/>
                    <a:lstStyle/>
                    <a:p>
                      <a:pPr algn="ctr" fontAlgn="ctr"/>
                      <a:r>
                        <a:rPr lang="ja-JP" altLang="en-US" sz="800" b="0" i="0" u="none" strike="noStrike">
                          <a:solidFill>
                            <a:srgbClr val="000000"/>
                          </a:solidFill>
                          <a:latin typeface="ＭＳ Ｐゴシック"/>
                        </a:rPr>
                        <a:t>菓子・スナック</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6015">
                <a:tc>
                  <a:txBody>
                    <a:bodyPr/>
                    <a:lstStyle/>
                    <a:p>
                      <a:pPr algn="ctr" fontAlgn="ctr"/>
                      <a:r>
                        <a:rPr lang="ja-JP" altLang="en-US" sz="800" b="0" i="0" u="none" strike="noStrike">
                          <a:solidFill>
                            <a:srgbClr val="000000"/>
                          </a:solidFill>
                          <a:latin typeface="ＭＳ Ｐゴシック"/>
                        </a:rPr>
                        <a:t>おにぎり・弁当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20.5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6015">
                <a:tc>
                  <a:txBody>
                    <a:bodyPr/>
                    <a:lstStyle/>
                    <a:p>
                      <a:pPr algn="ctr" fontAlgn="ctr"/>
                      <a:r>
                        <a:rPr lang="ja-JP" altLang="en-US" sz="800" b="0" i="0" u="none" strike="noStrike">
                          <a:solidFill>
                            <a:srgbClr val="000000"/>
                          </a:solidFill>
                          <a:latin typeface="ＭＳ Ｐゴシック"/>
                        </a:rPr>
                        <a:t>お惣菜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9.5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6015">
                <a:tc>
                  <a:txBody>
                    <a:bodyPr/>
                    <a:lstStyle/>
                    <a:p>
                      <a:pPr algn="ctr" fontAlgn="ctr"/>
                      <a:r>
                        <a:rPr lang="ja-JP" altLang="en-US" sz="800" b="0" i="0" u="none" strike="noStrike">
                          <a:solidFill>
                            <a:srgbClr val="000000"/>
                          </a:solidFill>
                          <a:latin typeface="ＭＳ Ｐゴシック"/>
                        </a:rPr>
                        <a:t>インスタントラーメン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45.5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6015">
                <a:tc>
                  <a:txBody>
                    <a:bodyPr/>
                    <a:lstStyle/>
                    <a:p>
                      <a:pPr algn="ctr" fontAlgn="ctr"/>
                      <a:r>
                        <a:rPr lang="ja-JP" altLang="en-US" sz="800" b="0" i="0" u="none" strike="noStrike">
                          <a:solidFill>
                            <a:srgbClr val="000000"/>
                          </a:solidFill>
                          <a:latin typeface="ＭＳ Ｐゴシック"/>
                        </a:rPr>
                        <a:t>レトルト食品</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6015">
                <a:tc>
                  <a:txBody>
                    <a:bodyPr/>
                    <a:lstStyle/>
                    <a:p>
                      <a:pPr algn="ctr" fontAlgn="ctr"/>
                      <a:r>
                        <a:rPr lang="ja-JP" altLang="en-US" sz="800" b="0" i="0" u="none" strike="noStrike">
                          <a:solidFill>
                            <a:srgbClr val="000000"/>
                          </a:solidFill>
                          <a:latin typeface="ＭＳ Ｐゴシック"/>
                        </a:rPr>
                        <a:t>冷凍めん以外の冷凍食品</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36.0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34.2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6015">
                <a:tc>
                  <a:txBody>
                    <a:bodyPr/>
                    <a:lstStyle/>
                    <a:p>
                      <a:pPr algn="ctr" fontAlgn="ctr"/>
                      <a:r>
                        <a:rPr lang="ja-JP" altLang="en-US" sz="800" b="0" i="0" u="none" strike="noStrike" dirty="0">
                          <a:solidFill>
                            <a:srgbClr val="000000"/>
                          </a:solidFill>
                          <a:latin typeface="ＭＳ Ｐゴシック"/>
                        </a:rPr>
                        <a:t>その他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18.2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4499992" y="1052736"/>
          <a:ext cx="4644008" cy="2304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グラフ 18"/>
          <p:cNvGraphicFramePr/>
          <p:nvPr/>
        </p:nvGraphicFramePr>
        <p:xfrm>
          <a:off x="4355976" y="3068960"/>
          <a:ext cx="4788024" cy="3528392"/>
        </p:xfrm>
        <a:graphic>
          <a:graphicData uri="http://schemas.openxmlformats.org/drawingml/2006/chart">
            <c:chart xmlns:c="http://schemas.openxmlformats.org/drawingml/2006/chart" xmlns:r="http://schemas.openxmlformats.org/officeDocument/2006/relationships" r:id="rId4"/>
          </a:graphicData>
        </a:graphic>
      </p:graphicFrame>
      <p:sp>
        <p:nvSpPr>
          <p:cNvPr id="12" name="四角形吹き出し 11"/>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fontScale="92500"/>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購入時に比較されるものは手軽な麺類としてインスタントラーメンがトップ、更に冷凍</a:t>
            </a:r>
            <a:r>
              <a:rPr lang="ja-JP" altLang="en-US" sz="1200" b="1" dirty="0" err="1" smtClean="0">
                <a:solidFill>
                  <a:schemeClr val="accent2">
                    <a:lumMod val="50000"/>
                  </a:schemeClr>
                </a:solidFill>
                <a:latin typeface="ＭＳ Ｐ明朝" pitchFamily="18" charset="-128"/>
                <a:ea typeface="ＭＳ Ｐ明朝" pitchFamily="18" charset="-128"/>
              </a:rPr>
              <a:t>めんの</a:t>
            </a:r>
            <a:r>
              <a:rPr lang="ja-JP" altLang="en-US" sz="1200" b="1" dirty="0" smtClean="0">
                <a:solidFill>
                  <a:schemeClr val="accent2">
                    <a:lumMod val="50000"/>
                  </a:schemeClr>
                </a:solidFill>
                <a:latin typeface="ＭＳ Ｐ明朝" pitchFamily="18" charset="-128"/>
                <a:ea typeface="ＭＳ Ｐ明朝" pitchFamily="18" charset="-128"/>
              </a:rPr>
              <a:t>売り場的に近いレトルト・冷凍食品が比較されやすい傾向にあるのは過去の調査結果と同様。</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属性的にはインスタントラーメンは愛知・男性・</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代が多く、冷食は女性と</a:t>
            </a:r>
            <a:r>
              <a:rPr lang="en-US" altLang="ja-JP" sz="1200" b="1" dirty="0" smtClean="0">
                <a:solidFill>
                  <a:schemeClr val="accent2">
                    <a:lumMod val="50000"/>
                  </a:schemeClr>
                </a:solidFill>
                <a:latin typeface="ＭＳ Ｐ明朝" pitchFamily="18" charset="-128"/>
                <a:ea typeface="ＭＳ Ｐ明朝" pitchFamily="18" charset="-128"/>
              </a:rPr>
              <a:t>40</a:t>
            </a:r>
            <a:r>
              <a:rPr lang="ja-JP" altLang="en-US" sz="1200" b="1" dirty="0" smtClean="0">
                <a:solidFill>
                  <a:schemeClr val="accent2">
                    <a:lumMod val="50000"/>
                  </a:schemeClr>
                </a:solidFill>
                <a:latin typeface="ＭＳ Ｐ明朝" pitchFamily="18" charset="-128"/>
                <a:ea typeface="ＭＳ Ｐ明朝" pitchFamily="18" charset="-128"/>
              </a:rPr>
              <a:t>～</a:t>
            </a:r>
            <a:r>
              <a:rPr lang="en-US" altLang="ja-JP" sz="1200" b="1" dirty="0" smtClean="0">
                <a:solidFill>
                  <a:schemeClr val="accent2">
                    <a:lumMod val="50000"/>
                  </a:schemeClr>
                </a:solidFill>
                <a:latin typeface="ＭＳ Ｐ明朝" pitchFamily="18" charset="-128"/>
                <a:ea typeface="ＭＳ Ｐ明朝" pitchFamily="18" charset="-128"/>
              </a:rPr>
              <a:t>50</a:t>
            </a:r>
            <a:r>
              <a:rPr lang="ja-JP" altLang="en-US" sz="1200" b="1" dirty="0" smtClean="0">
                <a:solidFill>
                  <a:schemeClr val="accent2">
                    <a:lumMod val="50000"/>
                  </a:schemeClr>
                </a:solidFill>
                <a:latin typeface="ＭＳ Ｐ明朝" pitchFamily="18" charset="-128"/>
                <a:ea typeface="ＭＳ Ｐ明朝" pitchFamily="18" charset="-128"/>
              </a:rPr>
              <a:t>代が比較的多い。</a:t>
            </a:r>
          </a:p>
        </p:txBody>
      </p:sp>
      <p:sp>
        <p:nvSpPr>
          <p:cNvPr id="14" name="正方形/長方形 13"/>
          <p:cNvSpPr/>
          <p:nvPr/>
        </p:nvSpPr>
        <p:spPr>
          <a:xfrm>
            <a:off x="0" y="980728"/>
            <a:ext cx="4788024" cy="400110"/>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普段、最終的に冷凍</a:t>
            </a:r>
            <a:r>
              <a:rPr lang="ja-JP" altLang="en-US" sz="1000" b="1" dirty="0" err="1" smtClean="0">
                <a:latin typeface="メイリオ" pitchFamily="50" charset="-128"/>
                <a:ea typeface="メイリオ" pitchFamily="50" charset="-128"/>
                <a:cs typeface="メイリオ" pitchFamily="50" charset="-128"/>
              </a:rPr>
              <a:t>めんを</a:t>
            </a:r>
            <a:r>
              <a:rPr lang="ja-JP" altLang="en-US" sz="1000" b="1" dirty="0" smtClean="0">
                <a:latin typeface="メイリオ" pitchFamily="50" charset="-128"/>
                <a:ea typeface="メイリオ" pitchFamily="50" charset="-128"/>
                <a:cs typeface="メイリオ" pitchFamily="50" charset="-128"/>
              </a:rPr>
              <a:t>購入する際、どんな商品と比較検討しますか？（どんな商品と迷いますか？）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99592"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喫食</a:t>
            </a:r>
            <a:r>
              <a:rPr lang="ja-JP" altLang="en-US" sz="2800" dirty="0" smtClean="0">
                <a:latin typeface="+mj-lt"/>
                <a:ea typeface="HGP創英角ｺﾞｼｯｸUB" pitchFamily="50" charset="-128"/>
                <a:cs typeface="+mj-cs"/>
              </a:rPr>
              <a:t>頻度</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3BB09584-D5B6-4687-93CB-6B3B7DA80737}" type="slidenum">
              <a:rPr lang="ja-JP" altLang="en-US"/>
              <a:pPr>
                <a:defRPr/>
              </a:pPr>
              <a:t>5</a:t>
            </a:fld>
            <a:endParaRPr lang="ja-JP" altLang="en-US" dirty="0"/>
          </a:p>
        </p:txBody>
      </p:sp>
      <p:graphicFrame>
        <p:nvGraphicFramePr>
          <p:cNvPr id="15" name="グラフ 14"/>
          <p:cNvGraphicFramePr/>
          <p:nvPr/>
        </p:nvGraphicFramePr>
        <p:xfrm>
          <a:off x="4355976" y="1484784"/>
          <a:ext cx="4464496" cy="2232248"/>
        </p:xfrm>
        <a:graphic>
          <a:graphicData uri="http://schemas.openxmlformats.org/drawingml/2006/chart">
            <c:chart xmlns:c="http://schemas.openxmlformats.org/drawingml/2006/chart" xmlns:r="http://schemas.openxmlformats.org/officeDocument/2006/relationships" r:id="rId3"/>
          </a:graphicData>
        </a:graphic>
      </p:graphicFrame>
      <p:sp>
        <p:nvSpPr>
          <p:cNvPr id="21" name="正方形/長方形 20"/>
          <p:cNvSpPr/>
          <p:nvPr/>
        </p:nvSpPr>
        <p:spPr>
          <a:xfrm>
            <a:off x="214312" y="1199034"/>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22" name="正方形/長方形 21"/>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23" name="表 22"/>
          <p:cNvGraphicFramePr>
            <a:graphicFrameLocks noGrp="1"/>
          </p:cNvGraphicFramePr>
          <p:nvPr/>
        </p:nvGraphicFramePr>
        <p:xfrm>
          <a:off x="251520" y="1436762"/>
          <a:ext cx="3505200" cy="1200150"/>
        </p:xfrm>
        <a:graphic>
          <a:graphicData uri="http://schemas.openxmlformats.org/drawingml/2006/table">
            <a:tbl>
              <a:tblPr/>
              <a:tblGrid>
                <a:gridCol w="1447800"/>
                <a:gridCol w="685800"/>
                <a:gridCol w="685800"/>
                <a:gridCol w="685800"/>
              </a:tblGrid>
              <a:tr h="171450">
                <a:tc>
                  <a:txBody>
                    <a:bodyPr/>
                    <a:lstStyle/>
                    <a:p>
                      <a:pPr algn="l" fontAlgn="ctr"/>
                      <a:endParaRPr lang="ja-JP" altLang="en-US" sz="7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7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7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7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71450">
                <a:tc>
                  <a:txBody>
                    <a:bodyPr/>
                    <a:lstStyle/>
                    <a:p>
                      <a:pPr algn="ctr" fontAlgn="ctr"/>
                      <a:r>
                        <a:rPr lang="ja-JP" altLang="en-US" sz="8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9B8"/>
                    </a:solidFill>
                  </a:tcPr>
                </a:tc>
              </a:tr>
              <a:tr h="171450">
                <a:tc>
                  <a:txBody>
                    <a:bodyPr/>
                    <a:lstStyle/>
                    <a:p>
                      <a:pPr algn="ctr" fontAlgn="ct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週間に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dirty="0">
                          <a:solidFill>
                            <a:srgbClr val="000000"/>
                          </a:solidFill>
                          <a:latin typeface="ＭＳ Ｐゴシック"/>
                        </a:rPr>
                        <a:t>2</a:t>
                      </a:r>
                      <a:r>
                        <a:rPr lang="ja-JP" altLang="en-US" sz="800" b="0" i="0" u="none" strike="noStrike" dirty="0">
                          <a:solidFill>
                            <a:srgbClr val="000000"/>
                          </a:solidFill>
                          <a:latin typeface="ＭＳ Ｐゴシック"/>
                        </a:rPr>
                        <a:t>～</a:t>
                      </a:r>
                      <a:r>
                        <a:rPr lang="en-US" altLang="ja-JP" sz="800" b="0" i="0" u="none" strike="noStrike" dirty="0">
                          <a:solidFill>
                            <a:srgbClr val="000000"/>
                          </a:solidFill>
                          <a:latin typeface="ＭＳ Ｐゴシック"/>
                        </a:rPr>
                        <a:t>3</a:t>
                      </a:r>
                      <a:r>
                        <a:rPr lang="ja-JP" altLang="en-US" sz="800" b="0" i="0" u="none" strike="noStrike" dirty="0">
                          <a:solidFill>
                            <a:srgbClr val="000000"/>
                          </a:solidFill>
                          <a:latin typeface="ＭＳ Ｐゴシック"/>
                        </a:rPr>
                        <a:t>週間に</a:t>
                      </a:r>
                      <a:r>
                        <a:rPr lang="en-US" altLang="ja-JP" sz="800" b="0" i="0" u="none" strike="noStrike" dirty="0">
                          <a:solidFill>
                            <a:srgbClr val="000000"/>
                          </a:solidFill>
                          <a:latin typeface="ＭＳ Ｐゴシック"/>
                        </a:rPr>
                        <a:t>1</a:t>
                      </a:r>
                      <a:r>
                        <a:rPr lang="ja-JP" altLang="en-US" sz="800" b="0" i="0" u="none" strike="noStrike" dirty="0">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ヶ月に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25.4%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24.2%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a:t>
                      </a:r>
                      <a:r>
                        <a:rPr lang="en-US" altLang="ja-JP" sz="800" b="0" i="0" u="none" strike="noStrike">
                          <a:solidFill>
                            <a:srgbClr val="000000"/>
                          </a:solidFill>
                          <a:latin typeface="ＭＳ Ｐゴシック"/>
                        </a:rPr>
                        <a:t>3</a:t>
                      </a:r>
                      <a:r>
                        <a:rPr lang="ja-JP" altLang="en-US" sz="800" b="0" i="0" u="none" strike="noStrike">
                          <a:solidFill>
                            <a:srgbClr val="000000"/>
                          </a:solidFill>
                          <a:latin typeface="ＭＳ Ｐゴシック"/>
                        </a:rPr>
                        <a:t>ヶ月に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16.7%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ja-JP" altLang="en-US" sz="800" b="0" i="0" u="none" strike="noStrike" dirty="0">
                          <a:solidFill>
                            <a:srgbClr val="000000"/>
                          </a:solidFill>
                          <a:latin typeface="ＭＳ Ｐゴシック"/>
                        </a:rPr>
                        <a:t>それ以下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14.8%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17" name="四角形吹き出し 16"/>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en-US" altLang="ja-JP" sz="1200" b="1" dirty="0" smtClean="0">
                <a:solidFill>
                  <a:schemeClr val="accent2">
                    <a:lumMod val="50000"/>
                  </a:schemeClr>
                </a:solidFill>
                <a:latin typeface="ＭＳ Ｐ明朝" pitchFamily="18" charset="-128"/>
                <a:ea typeface="ＭＳ Ｐ明朝" pitchFamily="18" charset="-128"/>
              </a:rPr>
              <a:t>05</a:t>
            </a:r>
            <a:r>
              <a:rPr lang="ja-JP" altLang="en-US" sz="1200" b="1" dirty="0" smtClean="0">
                <a:solidFill>
                  <a:schemeClr val="accent2">
                    <a:lumMod val="50000"/>
                  </a:schemeClr>
                </a:solidFill>
                <a:latin typeface="ＭＳ Ｐ明朝" pitchFamily="18" charset="-128"/>
                <a:ea typeface="ＭＳ Ｐ明朝" pitchFamily="18" charset="-128"/>
              </a:rPr>
              <a:t>年から</a:t>
            </a:r>
            <a:r>
              <a:rPr lang="en-US" altLang="ja-JP" sz="1200" b="1" dirty="0" smtClean="0">
                <a:solidFill>
                  <a:schemeClr val="accent2">
                    <a:lumMod val="50000"/>
                  </a:schemeClr>
                </a:solidFill>
                <a:latin typeface="ＭＳ Ｐ明朝" pitchFamily="18" charset="-128"/>
                <a:ea typeface="ＭＳ Ｐ明朝" pitchFamily="18" charset="-128"/>
              </a:rPr>
              <a:t>09</a:t>
            </a:r>
            <a:r>
              <a:rPr lang="ja-JP" altLang="en-US" sz="1200" b="1" dirty="0" smtClean="0">
                <a:solidFill>
                  <a:schemeClr val="accent2">
                    <a:lumMod val="50000"/>
                  </a:schemeClr>
                </a:solidFill>
                <a:latin typeface="ＭＳ Ｐ明朝" pitchFamily="18" charset="-128"/>
                <a:ea typeface="ＭＳ Ｐ明朝" pitchFamily="18" charset="-128"/>
              </a:rPr>
              <a:t>年は頻度が落ち、</a:t>
            </a:r>
            <a:r>
              <a:rPr lang="en-US" altLang="ja-JP" sz="1200" b="1" dirty="0" smtClean="0">
                <a:solidFill>
                  <a:schemeClr val="accent2">
                    <a:lumMod val="50000"/>
                  </a:schemeClr>
                </a:solidFill>
                <a:latin typeface="ＭＳ Ｐ明朝" pitchFamily="18" charset="-128"/>
                <a:ea typeface="ＭＳ Ｐ明朝" pitchFamily="18" charset="-128"/>
              </a:rPr>
              <a:t>2012</a:t>
            </a:r>
            <a:r>
              <a:rPr lang="ja-JP" altLang="en-US" sz="1200" b="1" dirty="0" smtClean="0">
                <a:solidFill>
                  <a:schemeClr val="accent2">
                    <a:lumMod val="50000"/>
                  </a:schemeClr>
                </a:solidFill>
                <a:latin typeface="ＭＳ Ｐ明朝" pitchFamily="18" charset="-128"/>
                <a:ea typeface="ＭＳ Ｐ明朝" pitchFamily="18" charset="-128"/>
              </a:rPr>
              <a:t>年に高頻度層は若干上昇するも</a:t>
            </a:r>
            <a:r>
              <a:rPr lang="en-US" altLang="ja-JP" sz="1200" b="1" dirty="0" smtClean="0">
                <a:solidFill>
                  <a:schemeClr val="accent2">
                    <a:lumMod val="50000"/>
                  </a:schemeClr>
                </a:solidFill>
                <a:latin typeface="ＭＳ Ｐ明朝" pitchFamily="18" charset="-128"/>
                <a:ea typeface="ＭＳ Ｐ明朝" pitchFamily="18" charset="-128"/>
              </a:rPr>
              <a:t>2</a:t>
            </a:r>
            <a:r>
              <a:rPr lang="ja-JP" altLang="en-US" sz="1200" b="1" dirty="0" smtClean="0">
                <a:solidFill>
                  <a:schemeClr val="accent2">
                    <a:lumMod val="50000"/>
                  </a:schemeClr>
                </a:solidFill>
                <a:latin typeface="ＭＳ Ｐ明朝" pitchFamily="18" charset="-128"/>
                <a:ea typeface="ＭＳ Ｐ明朝" pitchFamily="18" charset="-128"/>
              </a:rPr>
              <a:t>～</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ヶ月に１回未満のほとんど食べない層は</a:t>
            </a:r>
            <a:r>
              <a:rPr lang="en-US" altLang="ja-JP" sz="1200" b="1" dirty="0" smtClean="0">
                <a:solidFill>
                  <a:schemeClr val="accent2">
                    <a:lumMod val="50000"/>
                  </a:schemeClr>
                </a:solidFill>
                <a:latin typeface="ＭＳ Ｐ明朝" pitchFamily="18" charset="-128"/>
                <a:ea typeface="ＭＳ Ｐ明朝" pitchFamily="18" charset="-128"/>
              </a:rPr>
              <a:t>15</a:t>
            </a:r>
            <a:r>
              <a:rPr lang="ja-JP" altLang="en-US" sz="1200" b="1" dirty="0" smtClean="0">
                <a:solidFill>
                  <a:schemeClr val="accent2">
                    <a:lumMod val="50000"/>
                  </a:schemeClr>
                </a:solidFill>
                <a:latin typeface="ＭＳ Ｐ明朝" pitchFamily="18" charset="-128"/>
                <a:ea typeface="ＭＳ Ｐ明朝" pitchFamily="18" charset="-128"/>
              </a:rPr>
              <a:t>％まで増加、</a:t>
            </a:r>
            <a:r>
              <a:rPr lang="en-US" altLang="ja-JP" sz="1200" b="1" dirty="0" smtClean="0">
                <a:solidFill>
                  <a:schemeClr val="accent2">
                    <a:lumMod val="50000"/>
                  </a:schemeClr>
                </a:solidFill>
                <a:latin typeface="ＭＳ Ｐ明朝" pitchFamily="18" charset="-128"/>
                <a:ea typeface="ＭＳ Ｐ明朝" pitchFamily="18" charset="-128"/>
              </a:rPr>
              <a:t>20</a:t>
            </a:r>
            <a:r>
              <a:rPr lang="ja-JP" altLang="en-US" sz="1200" b="1" dirty="0" smtClean="0">
                <a:solidFill>
                  <a:schemeClr val="accent2">
                    <a:lumMod val="50000"/>
                  </a:schemeClr>
                </a:solidFill>
                <a:latin typeface="ＭＳ Ｐ明朝" pitchFamily="18" charset="-128"/>
                <a:ea typeface="ＭＳ Ｐ明朝" pitchFamily="18" charset="-128"/>
              </a:rPr>
              <a:t>代と女性は</a:t>
            </a:r>
            <a:r>
              <a:rPr lang="en-US" altLang="ja-JP" sz="1200" b="1" dirty="0" smtClean="0">
                <a:solidFill>
                  <a:schemeClr val="accent2">
                    <a:lumMod val="50000"/>
                  </a:schemeClr>
                </a:solidFill>
                <a:latin typeface="ＭＳ Ｐ明朝" pitchFamily="18" charset="-128"/>
                <a:ea typeface="ＭＳ Ｐ明朝" pitchFamily="18" charset="-128"/>
              </a:rPr>
              <a:t>2</a:t>
            </a:r>
            <a:r>
              <a:rPr lang="ja-JP" altLang="en-US" sz="1200" b="1" dirty="0" smtClean="0">
                <a:solidFill>
                  <a:schemeClr val="accent2">
                    <a:lumMod val="50000"/>
                  </a:schemeClr>
                </a:solidFill>
                <a:latin typeface="ＭＳ Ｐ明朝" pitchFamily="18" charset="-128"/>
                <a:ea typeface="ＭＳ Ｐ明朝" pitchFamily="18" charset="-128"/>
              </a:rPr>
              <a:t>割以上を占める。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年齢差は高齢になるほど頻度が高い。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地域差は東京が最も多いが大阪もそれに近く、愛知は低い。</a:t>
            </a:r>
            <a:endParaRPr lang="en-US" altLang="ja-JP" sz="1200" b="1" dirty="0" smtClean="0">
              <a:solidFill>
                <a:schemeClr val="accent2">
                  <a:lumMod val="50000"/>
                </a:schemeClr>
              </a:solidFill>
              <a:latin typeface="ＭＳ Ｐ明朝" pitchFamily="18" charset="-128"/>
              <a:ea typeface="ＭＳ Ｐ明朝" pitchFamily="18" charset="-128"/>
            </a:endParaRPr>
          </a:p>
        </p:txBody>
      </p:sp>
      <p:sp>
        <p:nvSpPr>
          <p:cNvPr id="18" name="正方形/長方形 17"/>
          <p:cNvSpPr/>
          <p:nvPr/>
        </p:nvSpPr>
        <p:spPr>
          <a:xfrm>
            <a:off x="2627784" y="260648"/>
            <a:ext cx="216024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［そば］</a:t>
            </a:r>
            <a:endParaRPr lang="en-US" altLang="ja-JP" sz="1400" dirty="0">
              <a:ea typeface="HGP創英角ｺﾞｼｯｸUB" pitchFamily="50" charset="-128"/>
            </a:endParaRPr>
          </a:p>
        </p:txBody>
      </p:sp>
      <p:graphicFrame>
        <p:nvGraphicFramePr>
          <p:cNvPr id="16" name="表 15"/>
          <p:cNvGraphicFramePr>
            <a:graphicFrameLocks noGrp="1"/>
          </p:cNvGraphicFramePr>
          <p:nvPr/>
        </p:nvGraphicFramePr>
        <p:xfrm>
          <a:off x="251520" y="3068960"/>
          <a:ext cx="3528394" cy="3551976"/>
        </p:xfrm>
        <a:graphic>
          <a:graphicData uri="http://schemas.openxmlformats.org/drawingml/2006/table">
            <a:tbl>
              <a:tblPr/>
              <a:tblGrid>
                <a:gridCol w="363217"/>
                <a:gridCol w="363217"/>
                <a:gridCol w="400280"/>
                <a:gridCol w="400280"/>
                <a:gridCol w="400280"/>
                <a:gridCol w="400280"/>
                <a:gridCol w="400280"/>
                <a:gridCol w="400280"/>
                <a:gridCol w="400280"/>
              </a:tblGrid>
              <a:tr h="224440">
                <a:tc gridSpan="2">
                  <a:txBody>
                    <a:bodyPr/>
                    <a:lstStyle/>
                    <a:p>
                      <a:pPr algn="ctr" fontAlgn="ctr"/>
                      <a:r>
                        <a:rPr lang="ja-JP" altLang="en-US" sz="7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週間に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回以上</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a:t>
                      </a:r>
                      <a:r>
                        <a:rPr lang="ja-JP" altLang="en-US" sz="700" b="0" i="0" u="none" strike="noStrike">
                          <a:solidFill>
                            <a:srgbClr val="000000"/>
                          </a:solidFill>
                          <a:latin typeface="ＭＳ Ｐゴシック"/>
                        </a:rPr>
                        <a:t>～</a:t>
                      </a:r>
                      <a:r>
                        <a:rPr lang="en-US" altLang="ja-JP" sz="700" b="0" i="0" u="none" strike="noStrike">
                          <a:solidFill>
                            <a:srgbClr val="000000"/>
                          </a:solidFill>
                          <a:latin typeface="ＭＳ Ｐゴシック"/>
                        </a:rPr>
                        <a:t>3</a:t>
                      </a:r>
                      <a:r>
                        <a:rPr lang="ja-JP" altLang="en-US" sz="700" b="0" i="0" u="none" strike="noStrike">
                          <a:solidFill>
                            <a:srgbClr val="000000"/>
                          </a:solidFill>
                          <a:latin typeface="ＭＳ Ｐゴシック"/>
                        </a:rPr>
                        <a:t>週間に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ヶ月に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a:t>
                      </a:r>
                      <a:r>
                        <a:rPr lang="ja-JP" altLang="en-US" sz="700" b="0" i="0" u="none" strike="noStrike">
                          <a:solidFill>
                            <a:srgbClr val="000000"/>
                          </a:solidFill>
                          <a:latin typeface="ＭＳ Ｐゴシック"/>
                        </a:rPr>
                        <a:t>～</a:t>
                      </a:r>
                      <a:r>
                        <a:rPr lang="en-US" altLang="ja-JP" sz="700" b="0" i="0" u="none" strike="noStrike">
                          <a:solidFill>
                            <a:srgbClr val="000000"/>
                          </a:solidFill>
                          <a:latin typeface="ＭＳ Ｐゴシック"/>
                        </a:rPr>
                        <a:t>3</a:t>
                      </a:r>
                      <a:r>
                        <a:rPr lang="ja-JP" altLang="en-US" sz="700" b="0" i="0" u="none" strike="noStrike">
                          <a:solidFill>
                            <a:srgbClr val="000000"/>
                          </a:solidFill>
                          <a:latin typeface="ＭＳ Ｐゴシック"/>
                        </a:rPr>
                        <a:t>ヶ月に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それ以下</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この麺は食べたことがない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4664">
                <a:tc rowSpan="2" gridSpan="2">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229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6">
                  <a:txBody>
                    <a:bodyPr/>
                    <a:lstStyle/>
                    <a:p>
                      <a:pPr algn="ctr" fontAlgn="t"/>
                      <a:r>
                        <a:rPr lang="ja-JP" altLang="en-US" sz="7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4">
                  <a:txBody>
                    <a:bodyPr/>
                    <a:lstStyle/>
                    <a:p>
                      <a:pPr algn="ctr" fontAlgn="t"/>
                      <a:r>
                        <a:rPr lang="ja-JP" altLang="en-US" sz="7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12">
                  <a:txBody>
                    <a:bodyPr/>
                    <a:lstStyle/>
                    <a:p>
                      <a:pPr algn="ctr" fontAlgn="t"/>
                      <a:r>
                        <a:rPr lang="ja-JP" altLang="en-US" sz="7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700" b="0" i="0" u="none" strike="noStrike">
                          <a:solidFill>
                            <a:srgbClr val="000000"/>
                          </a:solidFill>
                          <a:latin typeface="ＭＳ Ｐゴシック"/>
                        </a:rPr>
                        <a:t>20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30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40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50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60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70</a:t>
                      </a:r>
                      <a:r>
                        <a:rPr lang="ja-JP" altLang="en-US" sz="7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7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7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7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9" name="グラフ 18"/>
          <p:cNvGraphicFramePr/>
          <p:nvPr/>
        </p:nvGraphicFramePr>
        <p:xfrm>
          <a:off x="3971925" y="3645024"/>
          <a:ext cx="5172075" cy="2790825"/>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6C7C74A6-F988-4E7F-BCB1-F1074AAC44AD}" type="slidenum">
              <a:rPr lang="ja-JP" altLang="en-US"/>
              <a:pPr>
                <a:defRPr/>
              </a:pPr>
              <a:t>50</a:t>
            </a:fld>
            <a:endParaRPr lang="ja-JP" altLang="en-US" dirty="0"/>
          </a:p>
        </p:txBody>
      </p:sp>
      <p:sp>
        <p:nvSpPr>
          <p:cNvPr id="11"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一食あたりのボリューム感</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415058"/>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2" name="表 11"/>
          <p:cNvGraphicFramePr>
            <a:graphicFrameLocks noGrp="1"/>
          </p:cNvGraphicFramePr>
          <p:nvPr/>
        </p:nvGraphicFramePr>
        <p:xfrm>
          <a:off x="251520" y="1772816"/>
          <a:ext cx="2743200" cy="800100"/>
        </p:xfrm>
        <a:graphic>
          <a:graphicData uri="http://schemas.openxmlformats.org/drawingml/2006/table">
            <a:tbl>
              <a:tblPr/>
              <a:tblGrid>
                <a:gridCol w="685800"/>
                <a:gridCol w="685800"/>
                <a:gridCol w="685800"/>
                <a:gridCol w="685800"/>
              </a:tblGrid>
              <a:tr h="133350">
                <a:tc>
                  <a:txBody>
                    <a:bodyPr/>
                    <a:lstStyle/>
                    <a:p>
                      <a:pPr algn="ctr" fontAlgn="ctr"/>
                      <a:r>
                        <a:rPr lang="ja-JP" altLang="en-US" sz="800" b="1" i="0" u="none" strike="noStrike">
                          <a:solidFill>
                            <a:srgbClr val="000000"/>
                          </a:solidFill>
                          <a:latin typeface="ＭＳ Ｐゴシック"/>
                        </a:rPr>
                        <a:t>ボリューム</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大きすぎる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0.6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やや大きい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丁度よい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やや小さい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25.5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17.6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小さすぎる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0.9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179512" y="3068960"/>
          <a:ext cx="4104456" cy="3333750"/>
        </p:xfrm>
        <a:graphic>
          <a:graphicData uri="http://schemas.openxmlformats.org/drawingml/2006/table">
            <a:tbl>
              <a:tblPr/>
              <a:tblGrid>
                <a:gridCol w="513057"/>
                <a:gridCol w="513057"/>
                <a:gridCol w="513057"/>
                <a:gridCol w="513057"/>
                <a:gridCol w="513057"/>
                <a:gridCol w="513057"/>
                <a:gridCol w="513057"/>
                <a:gridCol w="513057"/>
              </a:tblGrid>
              <a:tr h="133350">
                <a:tc gridSpan="2">
                  <a:txBody>
                    <a:bodyPr/>
                    <a:lstStyle/>
                    <a:p>
                      <a:pPr algn="ctr" fontAlgn="ctr"/>
                      <a:r>
                        <a:rPr lang="ja-JP" altLang="en-US" sz="800" b="1" i="0" u="none" strike="noStrike">
                          <a:solidFill>
                            <a:srgbClr val="000000"/>
                          </a:solidFill>
                          <a:latin typeface="ＭＳ Ｐゴシック"/>
                        </a:rPr>
                        <a:t>ボリューム</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大きすぎる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やや大きい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丁度よい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やや小さい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小さすぎる</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0.6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99"/>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FFFF99"/>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FFFF99"/>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FFFF99"/>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FFFF99"/>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FFFF99"/>
                    </a:solidFill>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dirty="0">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4355976" y="980728"/>
          <a:ext cx="4644008" cy="21602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グラフ 18"/>
          <p:cNvGraphicFramePr/>
          <p:nvPr/>
        </p:nvGraphicFramePr>
        <p:xfrm>
          <a:off x="4355976" y="3068960"/>
          <a:ext cx="4572000" cy="3319264"/>
        </p:xfrm>
        <a:graphic>
          <a:graphicData uri="http://schemas.openxmlformats.org/drawingml/2006/chart">
            <c:chart xmlns:c="http://schemas.openxmlformats.org/drawingml/2006/chart" xmlns:r="http://schemas.openxmlformats.org/officeDocument/2006/relationships" r:id="rId4"/>
          </a:graphicData>
        </a:graphic>
      </p:graphicFrame>
      <p:sp>
        <p:nvSpPr>
          <p:cNvPr id="13" name="四角形吹き出し 12"/>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基本的にちょうど良いという回答が全体の</a:t>
            </a:r>
            <a:r>
              <a:rPr lang="en-US" altLang="ja-JP" sz="1200" b="1" dirty="0" smtClean="0">
                <a:solidFill>
                  <a:schemeClr val="accent2">
                    <a:lumMod val="50000"/>
                  </a:schemeClr>
                </a:solidFill>
                <a:latin typeface="ＭＳ Ｐ明朝" pitchFamily="18" charset="-128"/>
                <a:ea typeface="ＭＳ Ｐ明朝" pitchFamily="18" charset="-128"/>
              </a:rPr>
              <a:t>7</a:t>
            </a:r>
            <a:r>
              <a:rPr lang="ja-JP" altLang="en-US" sz="1200" b="1" dirty="0" smtClean="0">
                <a:solidFill>
                  <a:schemeClr val="accent2">
                    <a:lumMod val="50000"/>
                  </a:schemeClr>
                </a:solidFill>
                <a:latin typeface="ＭＳ Ｐ明朝" pitchFamily="18" charset="-128"/>
                <a:ea typeface="ＭＳ Ｐ明朝" pitchFamily="18" charset="-128"/>
              </a:rPr>
              <a:t>割というのは過去の調査と同様だが、少食化が進んでいるのか、大きいという意見が増え、小さいという意見は減少している。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地域では東京・男性・</a:t>
            </a:r>
            <a:r>
              <a:rPr lang="en-US" altLang="ja-JP" sz="1200" b="1" dirty="0" smtClean="0">
                <a:solidFill>
                  <a:schemeClr val="accent2">
                    <a:lumMod val="50000"/>
                  </a:schemeClr>
                </a:solidFill>
                <a:latin typeface="ＭＳ Ｐ明朝" pitchFamily="18" charset="-128"/>
                <a:ea typeface="ＭＳ Ｐ明朝" pitchFamily="18" charset="-128"/>
              </a:rPr>
              <a:t>40</a:t>
            </a:r>
            <a:r>
              <a:rPr lang="ja-JP" altLang="en-US" sz="1200" b="1" dirty="0" smtClean="0">
                <a:solidFill>
                  <a:schemeClr val="accent2">
                    <a:lumMod val="50000"/>
                  </a:schemeClr>
                </a:solidFill>
                <a:latin typeface="ＭＳ Ｐ明朝" pitchFamily="18" charset="-128"/>
                <a:ea typeface="ＭＳ Ｐ明朝" pitchFamily="18" charset="-128"/>
              </a:rPr>
              <a:t>代はやや小さいという意見が多く、女性・</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代・</a:t>
            </a:r>
            <a:r>
              <a:rPr lang="en-US" altLang="ja-JP" sz="1200" b="1" dirty="0" smtClean="0">
                <a:solidFill>
                  <a:schemeClr val="accent2">
                    <a:lumMod val="50000"/>
                  </a:schemeClr>
                </a:solidFill>
                <a:latin typeface="ＭＳ Ｐ明朝" pitchFamily="18" charset="-128"/>
                <a:ea typeface="ＭＳ Ｐ明朝" pitchFamily="18" charset="-128"/>
              </a:rPr>
              <a:t>70</a:t>
            </a:r>
            <a:r>
              <a:rPr lang="ja-JP" altLang="en-US" sz="1200" b="1" dirty="0" smtClean="0">
                <a:solidFill>
                  <a:schemeClr val="accent2">
                    <a:lumMod val="50000"/>
                  </a:schemeClr>
                </a:solidFill>
                <a:latin typeface="ＭＳ Ｐ明朝" pitchFamily="18" charset="-128"/>
                <a:ea typeface="ＭＳ Ｐ明朝" pitchFamily="18" charset="-128"/>
              </a:rPr>
              <a:t>代がやや大きいという意見が多い。</a:t>
            </a:r>
          </a:p>
        </p:txBody>
      </p:sp>
      <p:sp>
        <p:nvSpPr>
          <p:cNvPr id="14" name="正方形/長方形 13"/>
          <p:cNvSpPr/>
          <p:nvPr/>
        </p:nvSpPr>
        <p:spPr>
          <a:xfrm>
            <a:off x="0" y="980728"/>
            <a:ext cx="5004048" cy="246221"/>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一食あたりの冷凍</a:t>
            </a:r>
            <a:r>
              <a:rPr lang="ja-JP" altLang="en-US" sz="1000" b="1" dirty="0" err="1" smtClean="0">
                <a:latin typeface="メイリオ" pitchFamily="50" charset="-128"/>
                <a:ea typeface="メイリオ" pitchFamily="50" charset="-128"/>
                <a:cs typeface="メイリオ" pitchFamily="50" charset="-128"/>
              </a:rPr>
              <a:t>めんの</a:t>
            </a:r>
            <a:r>
              <a:rPr lang="ja-JP" altLang="en-US" sz="1000" b="1" dirty="0" smtClean="0">
                <a:latin typeface="メイリオ" pitchFamily="50" charset="-128"/>
                <a:ea typeface="メイリオ" pitchFamily="50" charset="-128"/>
                <a:cs typeface="メイリオ" pitchFamily="50" charset="-128"/>
              </a:rPr>
              <a:t>ボリュームについて、どのように感じていますか？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FACDB18B-7580-4596-9D87-8367F663F983}" type="slidenum">
              <a:rPr lang="ja-JP" altLang="en-US"/>
              <a:pPr>
                <a:defRPr/>
              </a:pPr>
              <a:t>51</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ＲＭＫマーク</a:t>
            </a:r>
            <a:r>
              <a:rPr lang="ja-JP" altLang="en-US" sz="2800" dirty="0">
                <a:latin typeface="+mj-lt"/>
                <a:ea typeface="HGP創英角ｺﾞｼｯｸUB" pitchFamily="50" charset="-128"/>
                <a:cs typeface="+mj-cs"/>
              </a:rPr>
              <a:t>の認知率</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268760"/>
            <a:ext cx="219744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経年と一般比較（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8321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2" y="3068960"/>
          <a:ext cx="4114800" cy="3600450"/>
        </p:xfrm>
        <a:graphic>
          <a:graphicData uri="http://schemas.openxmlformats.org/drawingml/2006/table">
            <a:tbl>
              <a:tblPr/>
              <a:tblGrid>
                <a:gridCol w="685800"/>
                <a:gridCol w="685800"/>
                <a:gridCol w="685800"/>
                <a:gridCol w="685800"/>
                <a:gridCol w="685800"/>
                <a:gridCol w="685800"/>
              </a:tblGrid>
              <a:tr h="400050">
                <a:tc gridSpan="2">
                  <a:txBody>
                    <a:bodyPr/>
                    <a:lstStyle/>
                    <a:p>
                      <a:pPr algn="ctr" fontAlgn="ctr"/>
                      <a:r>
                        <a:rPr lang="en-US" sz="800" b="1" i="0" u="none" strike="noStrike" dirty="0">
                          <a:solidFill>
                            <a:srgbClr val="000000"/>
                          </a:solidFill>
                          <a:latin typeface="ＭＳ Ｐゴシック"/>
                        </a:rPr>
                        <a:t>RMK</a:t>
                      </a:r>
                      <a:r>
                        <a:rPr lang="ja-JP" altLang="en-US" sz="800" b="1" i="0" u="none" strike="noStrike" dirty="0">
                          <a:solidFill>
                            <a:srgbClr val="000000"/>
                          </a:solidFill>
                          <a:latin typeface="ＭＳ Ｐゴシック"/>
                        </a:rPr>
                        <a:t>マーク認知</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見たこともあり、意味も理解している</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見たことはあるが、意味はわからない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見たことはない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dirty="0">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68.5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251520" y="1628800"/>
          <a:ext cx="4104455" cy="533400"/>
        </p:xfrm>
        <a:graphic>
          <a:graphicData uri="http://schemas.openxmlformats.org/drawingml/2006/table">
            <a:tbl>
              <a:tblPr/>
              <a:tblGrid>
                <a:gridCol w="2107694"/>
                <a:gridCol w="665587"/>
                <a:gridCol w="665587"/>
                <a:gridCol w="665587"/>
              </a:tblGrid>
              <a:tr h="133350">
                <a:tc>
                  <a:txBody>
                    <a:bodyPr/>
                    <a:lstStyle/>
                    <a:p>
                      <a:pPr algn="ctr" fontAlgn="ctr"/>
                      <a:r>
                        <a:rPr lang="ja-JP" altLang="en-US" sz="800" b="1" i="0" u="none" strike="noStrike" dirty="0" smtClean="0">
                          <a:solidFill>
                            <a:srgbClr val="000000"/>
                          </a:solidFill>
                          <a:latin typeface="ＭＳ Ｐゴシック"/>
                        </a:rPr>
                        <a:t>喫食者：</a:t>
                      </a:r>
                      <a:r>
                        <a:rPr lang="en-US" sz="800" b="1" i="0" u="none" strike="noStrike" dirty="0" smtClean="0">
                          <a:solidFill>
                            <a:srgbClr val="000000"/>
                          </a:solidFill>
                          <a:latin typeface="ＭＳ Ｐゴシック"/>
                        </a:rPr>
                        <a:t>RMK</a:t>
                      </a:r>
                      <a:r>
                        <a:rPr lang="ja-JP" altLang="en-US" sz="800" b="1" i="0" u="none" strike="noStrike" dirty="0">
                          <a:solidFill>
                            <a:srgbClr val="000000"/>
                          </a:solidFill>
                          <a:latin typeface="ＭＳ Ｐゴシック"/>
                        </a:rPr>
                        <a:t>マーク認知</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見たこともあり、意味も理解している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見たことはあるが、意味はわからない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見たことはない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78.9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9125" y="980728"/>
          <a:ext cx="4714875" cy="2016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283968" y="3140968"/>
          <a:ext cx="4860032" cy="3312368"/>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喫食者は一般の倍程度の認知はされているものの、全体からすると見たことがあるのは</a:t>
            </a:r>
            <a:r>
              <a:rPr lang="en-US" altLang="ja-JP" sz="1200" b="1" dirty="0" smtClean="0">
                <a:solidFill>
                  <a:schemeClr val="accent2">
                    <a:lumMod val="50000"/>
                  </a:schemeClr>
                </a:solidFill>
                <a:latin typeface="ＭＳ Ｐ明朝" pitchFamily="18" charset="-128"/>
                <a:ea typeface="ＭＳ Ｐ明朝" pitchFamily="18" charset="-128"/>
              </a:rPr>
              <a:t>2</a:t>
            </a:r>
            <a:r>
              <a:rPr lang="ja-JP" altLang="en-US" sz="1200" b="1" dirty="0" smtClean="0">
                <a:solidFill>
                  <a:schemeClr val="accent2">
                    <a:lumMod val="50000"/>
                  </a:schemeClr>
                </a:solidFill>
                <a:latin typeface="ＭＳ Ｐ明朝" pitchFamily="18" charset="-128"/>
                <a:ea typeface="ＭＳ Ｐ明朝" pitchFamily="18" charset="-128"/>
              </a:rPr>
              <a:t>割程度、意味までは</a:t>
            </a:r>
            <a:r>
              <a:rPr lang="en-US" altLang="ja-JP" sz="1200" b="1" dirty="0" smtClean="0">
                <a:solidFill>
                  <a:schemeClr val="accent2">
                    <a:lumMod val="50000"/>
                  </a:schemeClr>
                </a:solidFill>
                <a:latin typeface="ＭＳ Ｐ明朝" pitchFamily="18" charset="-128"/>
                <a:ea typeface="ＭＳ Ｐ明朝" pitchFamily="18" charset="-128"/>
              </a:rPr>
              <a:t>2</a:t>
            </a:r>
            <a:r>
              <a:rPr lang="ja-JP" altLang="en-US" sz="1200" b="1" dirty="0" smtClean="0">
                <a:solidFill>
                  <a:schemeClr val="accent2">
                    <a:lumMod val="50000"/>
                  </a:schemeClr>
                </a:solidFill>
                <a:latin typeface="ＭＳ Ｐ明朝" pitchFamily="18" charset="-128"/>
                <a:ea typeface="ＭＳ Ｐ明朝" pitchFamily="18" charset="-128"/>
              </a:rPr>
              <a:t>％と低い。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一般の結果と少し異なり、地域差や男女差はなく、</a:t>
            </a:r>
            <a:r>
              <a:rPr lang="en-US" altLang="ja-JP" sz="1200" b="1" dirty="0" smtClean="0">
                <a:solidFill>
                  <a:schemeClr val="accent2">
                    <a:lumMod val="50000"/>
                  </a:schemeClr>
                </a:solidFill>
                <a:latin typeface="ＭＳ Ｐ明朝" pitchFamily="18" charset="-128"/>
                <a:ea typeface="ＭＳ Ｐ明朝" pitchFamily="18" charset="-128"/>
              </a:rPr>
              <a:t>20</a:t>
            </a:r>
            <a:r>
              <a:rPr lang="ja-JP" altLang="en-US" sz="1200" b="1" dirty="0" smtClean="0">
                <a:solidFill>
                  <a:schemeClr val="accent2">
                    <a:lumMod val="50000"/>
                  </a:schemeClr>
                </a:solidFill>
                <a:latin typeface="ＭＳ Ｐ明朝" pitchFamily="18" charset="-128"/>
                <a:ea typeface="ＭＳ Ｐ明朝" pitchFamily="18" charset="-128"/>
              </a:rPr>
              <a:t>代と</a:t>
            </a:r>
            <a:r>
              <a:rPr lang="en-US" altLang="ja-JP" sz="1200" b="1" dirty="0" smtClean="0">
                <a:solidFill>
                  <a:schemeClr val="accent2">
                    <a:lumMod val="50000"/>
                  </a:schemeClr>
                </a:solidFill>
                <a:latin typeface="ＭＳ Ｐ明朝" pitchFamily="18" charset="-128"/>
                <a:ea typeface="ＭＳ Ｐ明朝" pitchFamily="18" charset="-128"/>
              </a:rPr>
              <a:t>70</a:t>
            </a:r>
            <a:r>
              <a:rPr lang="ja-JP" altLang="en-US" sz="1200" b="1" dirty="0" smtClean="0">
                <a:solidFill>
                  <a:schemeClr val="accent2">
                    <a:lumMod val="50000"/>
                  </a:schemeClr>
                </a:solidFill>
                <a:latin typeface="ＭＳ Ｐ明朝" pitchFamily="18" charset="-128"/>
                <a:ea typeface="ＭＳ Ｐ明朝" pitchFamily="18" charset="-128"/>
              </a:rPr>
              <a:t>代の認知が高い。</a:t>
            </a:r>
          </a:p>
        </p:txBody>
      </p:sp>
      <p:graphicFrame>
        <p:nvGraphicFramePr>
          <p:cNvPr id="19" name="表 18"/>
          <p:cNvGraphicFramePr>
            <a:graphicFrameLocks noGrp="1"/>
          </p:cNvGraphicFramePr>
          <p:nvPr/>
        </p:nvGraphicFramePr>
        <p:xfrm>
          <a:off x="251520" y="2175520"/>
          <a:ext cx="4104455" cy="533400"/>
        </p:xfrm>
        <a:graphic>
          <a:graphicData uri="http://schemas.openxmlformats.org/drawingml/2006/table">
            <a:tbl>
              <a:tblPr/>
              <a:tblGrid>
                <a:gridCol w="2107694"/>
                <a:gridCol w="665587"/>
                <a:gridCol w="665587"/>
                <a:gridCol w="665587"/>
              </a:tblGrid>
              <a:tr h="133350">
                <a:tc>
                  <a:txBody>
                    <a:bodyPr/>
                    <a:lstStyle/>
                    <a:p>
                      <a:pPr algn="ctr" fontAlgn="ctr"/>
                      <a:r>
                        <a:rPr lang="ja-JP" altLang="en-US" sz="800" b="1" i="0" u="none" strike="noStrike" dirty="0" smtClean="0">
                          <a:solidFill>
                            <a:srgbClr val="000000"/>
                          </a:solidFill>
                          <a:latin typeface="ＭＳ Ｐゴシック"/>
                        </a:rPr>
                        <a:t>一般：</a:t>
                      </a:r>
                      <a:r>
                        <a:rPr lang="en-US" sz="800" b="1" i="0" u="none" strike="noStrike" dirty="0" smtClean="0">
                          <a:solidFill>
                            <a:srgbClr val="000000"/>
                          </a:solidFill>
                          <a:latin typeface="ＭＳ Ｐゴシック"/>
                        </a:rPr>
                        <a:t>RMK</a:t>
                      </a:r>
                      <a:r>
                        <a:rPr lang="ja-JP" altLang="en-US" sz="800" b="1" i="0" u="none" strike="noStrike" dirty="0">
                          <a:solidFill>
                            <a:srgbClr val="000000"/>
                          </a:solidFill>
                          <a:latin typeface="ＭＳ Ｐゴシック"/>
                        </a:rPr>
                        <a:t>マーク認知</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dirty="0">
                          <a:solidFill>
                            <a:srgbClr val="000000"/>
                          </a:solidFill>
                          <a:latin typeface="ＭＳ Ｐゴシック"/>
                        </a:rPr>
                        <a:t>見たこともあり、意味も理解している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i="0" u="none" strike="noStrike">
                          <a:solidFill>
                            <a:srgbClr val="000000"/>
                          </a:solidFill>
                          <a:latin typeface="ＭＳ Ｐゴシック"/>
                        </a:rPr>
                        <a:t>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見たことはあるが、意味はわからない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i="0" u="none" strike="noStrike">
                          <a:solidFill>
                            <a:srgbClr val="000000"/>
                          </a:solidFill>
                          <a:latin typeface="ＭＳ Ｐゴシック"/>
                        </a:rPr>
                        <a:t>13.8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dirty="0">
                          <a:solidFill>
                            <a:srgbClr val="000000"/>
                          </a:solidFill>
                          <a:latin typeface="ＭＳ Ｐゴシック"/>
                        </a:rPr>
                        <a:t>見たことはない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i="0" u="none" strike="noStrike">
                          <a:solidFill>
                            <a:srgbClr val="000000"/>
                          </a:solidFill>
                          <a:latin typeface="ＭＳ Ｐゴシック"/>
                        </a:rPr>
                        <a:t>84.3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89.5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20" name="正方形/長方形 19"/>
          <p:cNvSpPr/>
          <p:nvPr/>
        </p:nvSpPr>
        <p:spPr>
          <a:xfrm>
            <a:off x="0" y="980728"/>
            <a:ext cx="5004048" cy="246221"/>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上記のマークを見たことがありますか？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61188657-47B2-4114-8736-96B22E9A0613}" type="slidenum">
              <a:rPr lang="ja-JP" altLang="en-US"/>
              <a:pPr>
                <a:defRPr/>
              </a:pPr>
              <a:t>52</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ＲＭＫマーク</a:t>
            </a:r>
            <a:r>
              <a:rPr lang="ja-JP" altLang="en-US" sz="2800" dirty="0" smtClean="0">
                <a:ea typeface="HGP創英角ｺﾞｼｯｸUB" pitchFamily="50" charset="-128"/>
              </a:rPr>
              <a:t>認知者の</a:t>
            </a:r>
            <a:r>
              <a:rPr lang="ja-JP" altLang="en-US" sz="2800" dirty="0" smtClean="0">
                <a:latin typeface="+mj-lt"/>
                <a:ea typeface="HGP創英角ｺﾞｼｯｸUB" pitchFamily="50" charset="-128"/>
                <a:cs typeface="+mj-cs"/>
              </a:rPr>
              <a:t>影響</a:t>
            </a:r>
            <a:endParaRPr lang="en-US" altLang="ja-JP" sz="2800" dirty="0">
              <a:latin typeface="+mj-lt"/>
              <a:ea typeface="HGP創英角ｺﾞｼｯｸUB" pitchFamily="50" charset="-128"/>
              <a:cs typeface="+mj-cs"/>
            </a:endParaRPr>
          </a:p>
        </p:txBody>
      </p:sp>
      <p:sp>
        <p:nvSpPr>
          <p:cNvPr id="15" name="正方形/長方形 14"/>
          <p:cNvSpPr/>
          <p:nvPr/>
        </p:nvSpPr>
        <p:spPr>
          <a:xfrm>
            <a:off x="214312" y="1628800"/>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表 10"/>
          <p:cNvGraphicFramePr>
            <a:graphicFrameLocks noGrp="1"/>
          </p:cNvGraphicFramePr>
          <p:nvPr/>
        </p:nvGraphicFramePr>
        <p:xfrm>
          <a:off x="179513" y="1988840"/>
          <a:ext cx="3384376" cy="552450"/>
        </p:xfrm>
        <a:graphic>
          <a:graphicData uri="http://schemas.openxmlformats.org/drawingml/2006/table">
            <a:tbl>
              <a:tblPr/>
              <a:tblGrid>
                <a:gridCol w="1737922"/>
                <a:gridCol w="548818"/>
                <a:gridCol w="548818"/>
                <a:gridCol w="548818"/>
              </a:tblGrid>
              <a:tr h="285750">
                <a:tc>
                  <a:txBody>
                    <a:bodyPr/>
                    <a:lstStyle/>
                    <a:p>
                      <a:pPr algn="ctr" fontAlgn="ctr"/>
                      <a:r>
                        <a:rPr lang="en-US" altLang="ja-JP" sz="800" b="1" i="0" u="none" strike="noStrike">
                          <a:solidFill>
                            <a:srgbClr val="000000"/>
                          </a:solidFill>
                          <a:latin typeface="ＭＳ Ｐゴシック"/>
                        </a:rPr>
                        <a:t>(</a:t>
                      </a:r>
                      <a:r>
                        <a:rPr lang="ja-JP" altLang="en-US" sz="800" b="1" i="0" u="none" strike="noStrike">
                          <a:solidFill>
                            <a:srgbClr val="000000"/>
                          </a:solidFill>
                          <a:latin typeface="ＭＳ Ｐゴシック"/>
                        </a:rPr>
                        <a:t>見たことがある人）</a:t>
                      </a:r>
                      <a:br>
                        <a:rPr lang="ja-JP" altLang="en-US" sz="800" b="1" i="0" u="none" strike="noStrike">
                          <a:solidFill>
                            <a:srgbClr val="000000"/>
                          </a:solidFill>
                          <a:latin typeface="ＭＳ Ｐゴシック"/>
                        </a:rPr>
                      </a:br>
                      <a:r>
                        <a:rPr lang="en-US" altLang="ja-JP" sz="800" b="1" i="0" u="none" strike="noStrike">
                          <a:solidFill>
                            <a:srgbClr val="000000"/>
                          </a:solidFill>
                          <a:latin typeface="ＭＳ Ｐゴシック"/>
                        </a:rPr>
                        <a:t>RMK</a:t>
                      </a:r>
                      <a:r>
                        <a:rPr lang="ja-JP" altLang="en-US" sz="800" b="1" i="0" u="none" strike="noStrike">
                          <a:solidFill>
                            <a:srgbClr val="000000"/>
                          </a:solidFill>
                          <a:latin typeface="ＭＳ Ｐゴシック"/>
                        </a:rPr>
                        <a:t>マークで購入品変更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ある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12.7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87.3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179512" y="3068960"/>
          <a:ext cx="3429000" cy="3486150"/>
        </p:xfrm>
        <a:graphic>
          <a:graphicData uri="http://schemas.openxmlformats.org/drawingml/2006/table">
            <a:tbl>
              <a:tblPr/>
              <a:tblGrid>
                <a:gridCol w="685800"/>
                <a:gridCol w="685800"/>
                <a:gridCol w="685800"/>
                <a:gridCol w="685800"/>
                <a:gridCol w="685800"/>
              </a:tblGrid>
              <a:tr h="285750">
                <a:tc gridSpan="2">
                  <a:txBody>
                    <a:bodyPr/>
                    <a:lstStyle/>
                    <a:p>
                      <a:pPr algn="ctr" fontAlgn="ctr"/>
                      <a:r>
                        <a:rPr lang="en-US" altLang="ja-JP" sz="800" b="1" i="0" u="none" strike="noStrike">
                          <a:solidFill>
                            <a:srgbClr val="000000"/>
                          </a:solidFill>
                          <a:latin typeface="ＭＳ Ｐゴシック"/>
                        </a:rPr>
                        <a:t>(</a:t>
                      </a:r>
                      <a:r>
                        <a:rPr lang="ja-JP" altLang="en-US" sz="800" b="1" i="0" u="none" strike="noStrike">
                          <a:solidFill>
                            <a:srgbClr val="000000"/>
                          </a:solidFill>
                          <a:latin typeface="ＭＳ Ｐゴシック"/>
                        </a:rPr>
                        <a:t>見たことがある人）</a:t>
                      </a:r>
                      <a:br>
                        <a:rPr lang="ja-JP" altLang="en-US" sz="800" b="1" i="0" u="none" strike="noStrike">
                          <a:solidFill>
                            <a:srgbClr val="000000"/>
                          </a:solidFill>
                          <a:latin typeface="ＭＳ Ｐゴシック"/>
                        </a:rPr>
                      </a:br>
                      <a:r>
                        <a:rPr lang="en-US" altLang="ja-JP" sz="800" b="1" i="0" u="none" strike="noStrike">
                          <a:solidFill>
                            <a:srgbClr val="000000"/>
                          </a:solidFill>
                          <a:latin typeface="ＭＳ Ｐゴシック"/>
                        </a:rPr>
                        <a:t>RMK</a:t>
                      </a:r>
                      <a:r>
                        <a:rPr lang="ja-JP" altLang="en-US" sz="800" b="1" i="0" u="none" strike="noStrike">
                          <a:solidFill>
                            <a:srgbClr val="000000"/>
                          </a:solidFill>
                          <a:latin typeface="ＭＳ Ｐゴシック"/>
                        </a:rPr>
                        <a:t>マークで購入品変更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ある</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33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1" i="0" u="none" strike="noStrike">
                          <a:solidFill>
                            <a:srgbClr val="000000"/>
                          </a:solidFill>
                          <a:latin typeface="ＭＳ Ｐゴシック"/>
                        </a:rPr>
                        <a:t>71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1"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33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33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33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76.5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211960" y="1124744"/>
          <a:ext cx="4464496" cy="20162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グラフ 17"/>
          <p:cNvGraphicFramePr/>
          <p:nvPr/>
        </p:nvGraphicFramePr>
        <p:xfrm>
          <a:off x="4139952" y="2996952"/>
          <a:ext cx="4592960" cy="3412232"/>
        </p:xfrm>
        <a:graphic>
          <a:graphicData uri="http://schemas.openxmlformats.org/drawingml/2006/chart">
            <c:chart xmlns:c="http://schemas.openxmlformats.org/drawingml/2006/chart" xmlns:r="http://schemas.openxmlformats.org/officeDocument/2006/relationships" r:id="rId4"/>
          </a:graphicData>
        </a:graphic>
      </p:graphicFrame>
      <p:sp>
        <p:nvSpPr>
          <p:cNvPr id="14" name="四角形吹き出し 13"/>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見たサンプル総数が少ないので属性差は参考値だが、マークが購入に影響しているのは</a:t>
            </a:r>
            <a:r>
              <a:rPr lang="en-US" altLang="ja-JP" sz="1200" b="1" dirty="0" smtClean="0">
                <a:solidFill>
                  <a:schemeClr val="accent2">
                    <a:lumMod val="50000"/>
                  </a:schemeClr>
                </a:solidFill>
                <a:latin typeface="ＭＳ Ｐ明朝" pitchFamily="18" charset="-128"/>
                <a:ea typeface="ＭＳ Ｐ明朝" pitchFamily="18" charset="-128"/>
              </a:rPr>
              <a:t>1</a:t>
            </a:r>
            <a:r>
              <a:rPr lang="ja-JP" altLang="en-US" sz="1200" b="1" dirty="0" smtClean="0">
                <a:solidFill>
                  <a:schemeClr val="accent2">
                    <a:lumMod val="50000"/>
                  </a:schemeClr>
                </a:solidFill>
                <a:latin typeface="ＭＳ Ｐ明朝" pitchFamily="18" charset="-128"/>
                <a:ea typeface="ＭＳ Ｐ明朝" pitchFamily="18" charset="-128"/>
              </a:rPr>
              <a:t>割程度。</a:t>
            </a:r>
            <a:endParaRPr lang="en-US" altLang="ja-JP" sz="1200" b="1" dirty="0" smtClean="0">
              <a:solidFill>
                <a:schemeClr val="accent2">
                  <a:lumMod val="50000"/>
                </a:schemeClr>
              </a:solidFill>
              <a:latin typeface="ＭＳ Ｐ明朝" pitchFamily="18" charset="-128"/>
              <a:ea typeface="ＭＳ Ｐ明朝" pitchFamily="18" charset="-128"/>
            </a:endParaRPr>
          </a:p>
        </p:txBody>
      </p:sp>
      <p:sp>
        <p:nvSpPr>
          <p:cNvPr id="19" name="正方形/長方形 18"/>
          <p:cNvSpPr/>
          <p:nvPr/>
        </p:nvSpPr>
        <p:spPr>
          <a:xfrm>
            <a:off x="0" y="980728"/>
            <a:ext cx="5004048" cy="400110"/>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上記のマークを見たことによって購入商品を変更（このマークの</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無いものから有るものへ）したことはありますか？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070FC647-6FAA-4058-B1F2-8E3C31440B3C}" type="slidenum">
              <a:rPr lang="ja-JP" altLang="en-US"/>
              <a:pPr>
                <a:defRPr/>
              </a:pPr>
              <a:t>53</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ＲＭＫマーク認識後の影響</a:t>
            </a:r>
            <a:endParaRPr lang="en-US" altLang="ja-JP" sz="2800" dirty="0">
              <a:latin typeface="+mj-lt"/>
              <a:ea typeface="HGP創英角ｺﾞｼｯｸUB" pitchFamily="50" charset="-128"/>
              <a:cs typeface="+mj-cs"/>
            </a:endParaRPr>
          </a:p>
        </p:txBody>
      </p:sp>
      <p:sp>
        <p:nvSpPr>
          <p:cNvPr id="18" name="正方形/長方形 17"/>
          <p:cNvSpPr/>
          <p:nvPr/>
        </p:nvSpPr>
        <p:spPr>
          <a:xfrm>
            <a:off x="179512" y="306896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5" name="表 14"/>
          <p:cNvGraphicFramePr>
            <a:graphicFrameLocks noGrp="1"/>
          </p:cNvGraphicFramePr>
          <p:nvPr/>
        </p:nvGraphicFramePr>
        <p:xfrm>
          <a:off x="179512" y="3366140"/>
          <a:ext cx="4104456" cy="3169920"/>
        </p:xfrm>
        <a:graphic>
          <a:graphicData uri="http://schemas.openxmlformats.org/drawingml/2006/table">
            <a:tbl>
              <a:tblPr/>
              <a:tblGrid>
                <a:gridCol w="513057"/>
                <a:gridCol w="513057"/>
                <a:gridCol w="513057"/>
                <a:gridCol w="513057"/>
                <a:gridCol w="513057"/>
                <a:gridCol w="513057"/>
                <a:gridCol w="513057"/>
                <a:gridCol w="513057"/>
              </a:tblGrid>
              <a:tr h="205770">
                <a:tc gridSpan="2">
                  <a:txBody>
                    <a:bodyPr/>
                    <a:lstStyle/>
                    <a:p>
                      <a:pPr algn="ctr" fontAlgn="ctr"/>
                      <a:r>
                        <a:rPr lang="ja-JP" altLang="en-US" sz="800" b="1" i="0" u="none" strike="noStrike">
                          <a:solidFill>
                            <a:srgbClr val="000000"/>
                          </a:solidFill>
                          <a:latin typeface="ＭＳ Ｐゴシック"/>
                        </a:rPr>
                        <a:t>マークの影響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まあ影響あり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どちらともいえない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02885">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2885">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2885">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885">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885">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2885">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885">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2885">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885">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885">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885">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885">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885">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88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表 15"/>
          <p:cNvGraphicFramePr>
            <a:graphicFrameLocks noGrp="1"/>
          </p:cNvGraphicFramePr>
          <p:nvPr/>
        </p:nvGraphicFramePr>
        <p:xfrm>
          <a:off x="251520" y="1484784"/>
          <a:ext cx="4032447" cy="800100"/>
        </p:xfrm>
        <a:graphic>
          <a:graphicData uri="http://schemas.openxmlformats.org/drawingml/2006/table">
            <a:tbl>
              <a:tblPr/>
              <a:tblGrid>
                <a:gridCol w="2070717"/>
                <a:gridCol w="653910"/>
                <a:gridCol w="653910"/>
                <a:gridCol w="653910"/>
              </a:tblGrid>
              <a:tr h="133350">
                <a:tc>
                  <a:txBody>
                    <a:bodyPr/>
                    <a:lstStyle/>
                    <a:p>
                      <a:pPr algn="ctr" fontAlgn="ctr"/>
                      <a:r>
                        <a:rPr lang="ja-JP" altLang="en-US" sz="800" b="1" i="0" u="none" strike="noStrike" dirty="0" smtClean="0">
                          <a:solidFill>
                            <a:srgbClr val="000000"/>
                          </a:solidFill>
                          <a:latin typeface="ＭＳ Ｐゴシック"/>
                        </a:rPr>
                        <a:t>喫食者：</a:t>
                      </a:r>
                      <a:r>
                        <a:rPr lang="en-US" altLang="ja-JP" sz="800" b="1" i="0" u="none" strike="noStrike" dirty="0" smtClean="0">
                          <a:solidFill>
                            <a:srgbClr val="000000"/>
                          </a:solidFill>
                          <a:latin typeface="ＭＳ Ｐゴシック"/>
                        </a:rPr>
                        <a:t>RMK</a:t>
                      </a:r>
                      <a:r>
                        <a:rPr lang="ja-JP" altLang="en-US" sz="800" b="1" i="0" u="none" strike="noStrike" dirty="0">
                          <a:solidFill>
                            <a:srgbClr val="000000"/>
                          </a:solidFill>
                          <a:latin typeface="ＭＳ Ｐゴシック"/>
                        </a:rPr>
                        <a:t>マークの影響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33350">
                <a:tc>
                  <a:txBody>
                    <a:bodyPr/>
                    <a:lstStyle/>
                    <a:p>
                      <a:pPr algn="ctr" fontAlgn="ctr"/>
                      <a:r>
                        <a:rPr lang="ja-JP" altLang="en-US" sz="800" b="0" i="0" u="none" strike="noStrike">
                          <a:solidFill>
                            <a:srgbClr val="000000"/>
                          </a:solidFill>
                          <a:latin typeface="ＭＳ Ｐゴシック"/>
                        </a:rPr>
                        <a:t>非常に影響あり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まあ影響あり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41.7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どちらともいえない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あまり影響せず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全く影響せず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5.7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9" name="グラフ 18"/>
          <p:cNvGraphicFramePr/>
          <p:nvPr/>
        </p:nvGraphicFramePr>
        <p:xfrm>
          <a:off x="4536629" y="1124744"/>
          <a:ext cx="4607371" cy="20882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グラフ 19"/>
          <p:cNvGraphicFramePr/>
          <p:nvPr/>
        </p:nvGraphicFramePr>
        <p:xfrm>
          <a:off x="4355976" y="3068961"/>
          <a:ext cx="4788024" cy="3456384"/>
        </p:xfrm>
        <a:graphic>
          <a:graphicData uri="http://schemas.openxmlformats.org/drawingml/2006/chart">
            <c:chart xmlns:c="http://schemas.openxmlformats.org/drawingml/2006/chart" xmlns:r="http://schemas.openxmlformats.org/officeDocument/2006/relationships" r:id="rId4"/>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年とほとんど変わらない結果。一般と喫食者も大きく異ならない。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属性から見ると、東京では影響は低い。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男女差は小さく、年齢では高齢層ほど影響が大きい。</a:t>
            </a:r>
          </a:p>
        </p:txBody>
      </p:sp>
      <p:graphicFrame>
        <p:nvGraphicFramePr>
          <p:cNvPr id="12" name="表 11"/>
          <p:cNvGraphicFramePr>
            <a:graphicFrameLocks noGrp="1"/>
          </p:cNvGraphicFramePr>
          <p:nvPr/>
        </p:nvGraphicFramePr>
        <p:xfrm>
          <a:off x="251521" y="2276872"/>
          <a:ext cx="4032447" cy="731520"/>
        </p:xfrm>
        <a:graphic>
          <a:graphicData uri="http://schemas.openxmlformats.org/drawingml/2006/table">
            <a:tbl>
              <a:tblPr/>
              <a:tblGrid>
                <a:gridCol w="2070717"/>
                <a:gridCol w="653910"/>
                <a:gridCol w="653910"/>
                <a:gridCol w="653910"/>
              </a:tblGrid>
              <a:tr h="96011">
                <a:tc>
                  <a:txBody>
                    <a:bodyPr/>
                    <a:lstStyle/>
                    <a:p>
                      <a:pPr algn="ctr" fontAlgn="ctr"/>
                      <a:r>
                        <a:rPr lang="ja-JP" altLang="en-US" sz="800" b="1" i="0" u="none" strike="noStrike" dirty="0" smtClean="0">
                          <a:solidFill>
                            <a:srgbClr val="000000"/>
                          </a:solidFill>
                          <a:latin typeface="ＭＳ Ｐゴシック"/>
                        </a:rPr>
                        <a:t>一般：</a:t>
                      </a:r>
                      <a:r>
                        <a:rPr lang="en-US" altLang="ja-JP" sz="800" b="1" i="0" u="none" strike="noStrike" dirty="0" smtClean="0">
                          <a:solidFill>
                            <a:srgbClr val="000000"/>
                          </a:solidFill>
                          <a:latin typeface="ＭＳ Ｐゴシック"/>
                        </a:rPr>
                        <a:t>RMK</a:t>
                      </a:r>
                      <a:r>
                        <a:rPr lang="ja-JP" altLang="en-US" sz="800" b="1" i="0" u="none" strike="noStrike" dirty="0">
                          <a:solidFill>
                            <a:srgbClr val="000000"/>
                          </a:solidFill>
                          <a:latin typeface="ＭＳ Ｐゴシック"/>
                        </a:rPr>
                        <a:t>マークの影響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96011">
                <a:tc>
                  <a:txBody>
                    <a:bodyPr/>
                    <a:lstStyle/>
                    <a:p>
                      <a:pPr algn="ctr" fontAlgn="ctr"/>
                      <a:r>
                        <a:rPr lang="ja-JP" altLang="en-US" sz="800" b="0" i="0" u="none" strike="noStrike" dirty="0">
                          <a:solidFill>
                            <a:srgbClr val="000000"/>
                          </a:solidFill>
                          <a:latin typeface="ＭＳ Ｐゴシック"/>
                        </a:rPr>
                        <a:t>非常に影響あり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i="0" u="none" strike="noStrike">
                          <a:solidFill>
                            <a:srgbClr val="000000"/>
                          </a:solidFill>
                          <a:latin typeface="ＭＳ Ｐゴシック"/>
                        </a:rPr>
                        <a:t>15.1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96011">
                <a:tc>
                  <a:txBody>
                    <a:bodyPr/>
                    <a:lstStyle/>
                    <a:p>
                      <a:pPr algn="ctr" fontAlgn="ctr"/>
                      <a:r>
                        <a:rPr lang="ja-JP" altLang="en-US" sz="800" b="0" i="0" u="none" strike="noStrike" dirty="0">
                          <a:solidFill>
                            <a:srgbClr val="000000"/>
                          </a:solidFill>
                          <a:latin typeface="ＭＳ Ｐゴシック"/>
                        </a:rPr>
                        <a:t>まあ影響あり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i="0" u="none" strike="noStrike">
                          <a:solidFill>
                            <a:srgbClr val="000000"/>
                          </a:solidFill>
                          <a:latin typeface="ＭＳ Ｐゴシック"/>
                        </a:rPr>
                        <a:t>40.1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43.3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96011">
                <a:tc>
                  <a:txBody>
                    <a:bodyPr/>
                    <a:lstStyle/>
                    <a:p>
                      <a:pPr algn="ctr" fontAlgn="ctr"/>
                      <a:r>
                        <a:rPr lang="ja-JP" altLang="en-US" sz="800" b="0" i="0" u="none" strike="noStrike" dirty="0">
                          <a:solidFill>
                            <a:srgbClr val="000000"/>
                          </a:solidFill>
                          <a:latin typeface="ＭＳ Ｐゴシック"/>
                        </a:rPr>
                        <a:t>どちらともいえない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i="0" u="none" strike="noStrike">
                          <a:solidFill>
                            <a:srgbClr val="000000"/>
                          </a:solidFill>
                          <a:latin typeface="ＭＳ Ｐゴシック"/>
                        </a:rPr>
                        <a:t>30.8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96011">
                <a:tc>
                  <a:txBody>
                    <a:bodyPr/>
                    <a:lstStyle/>
                    <a:p>
                      <a:pPr algn="ctr" fontAlgn="ctr"/>
                      <a:r>
                        <a:rPr lang="ja-JP" altLang="en-US" sz="800" b="0" i="0" u="none" strike="noStrike" dirty="0">
                          <a:solidFill>
                            <a:srgbClr val="000000"/>
                          </a:solidFill>
                          <a:latin typeface="ＭＳ Ｐゴシック"/>
                        </a:rPr>
                        <a:t>あまり影響せず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i="0" u="none" strike="noStrike">
                          <a:solidFill>
                            <a:srgbClr val="000000"/>
                          </a:solidFill>
                          <a:latin typeface="ＭＳ Ｐゴシック"/>
                        </a:rPr>
                        <a:t>10.5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96011">
                <a:tc>
                  <a:txBody>
                    <a:bodyPr/>
                    <a:lstStyle/>
                    <a:p>
                      <a:pPr algn="ctr" fontAlgn="ctr"/>
                      <a:r>
                        <a:rPr lang="ja-JP" altLang="en-US" sz="800" b="0" i="0" u="none" strike="noStrike" dirty="0">
                          <a:solidFill>
                            <a:srgbClr val="000000"/>
                          </a:solidFill>
                          <a:latin typeface="ＭＳ Ｐゴシック"/>
                        </a:rPr>
                        <a:t>全く影響せず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i="0" u="none" strike="noStrike">
                          <a:solidFill>
                            <a:srgbClr val="000000"/>
                          </a:solidFill>
                          <a:latin typeface="ＭＳ Ｐゴシック"/>
                        </a:rPr>
                        <a:t>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14" name="正方形/長方形 13"/>
          <p:cNvSpPr/>
          <p:nvPr/>
        </p:nvSpPr>
        <p:spPr>
          <a:xfrm>
            <a:off x="0" y="980728"/>
            <a:ext cx="5004048" cy="553998"/>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上記説明を読んで、もし次回冷凍</a:t>
            </a:r>
            <a:r>
              <a:rPr lang="ja-JP" altLang="en-US" sz="1000" b="1" dirty="0" err="1" smtClean="0">
                <a:latin typeface="メイリオ" pitchFamily="50" charset="-128"/>
                <a:ea typeface="メイリオ" pitchFamily="50" charset="-128"/>
                <a:cs typeface="メイリオ" pitchFamily="50" charset="-128"/>
              </a:rPr>
              <a:t>めんを</a:t>
            </a:r>
            <a:r>
              <a:rPr lang="ja-JP" altLang="en-US" sz="1000" b="1" dirty="0" smtClean="0">
                <a:latin typeface="メイリオ" pitchFamily="50" charset="-128"/>
                <a:ea typeface="メイリオ" pitchFamily="50" charset="-128"/>
                <a:cs typeface="メイリオ" pitchFamily="50" charset="-128"/>
              </a:rPr>
              <a:t>購入するとした場合、</a:t>
            </a:r>
          </a:p>
          <a:p>
            <a:r>
              <a:rPr lang="ja-JP" altLang="en-US" sz="1000" b="1" dirty="0" smtClean="0">
                <a:latin typeface="メイリオ" pitchFamily="50" charset="-128"/>
                <a:ea typeface="メイリオ" pitchFamily="50" charset="-128"/>
                <a:cs typeface="メイリオ" pitchFamily="50" charset="-128"/>
              </a:rPr>
              <a:t>　　　マークの有る商品と無い商品が店頭に並んでいたとして、</a:t>
            </a:r>
          </a:p>
          <a:p>
            <a:r>
              <a:rPr lang="ja-JP" altLang="en-US" sz="1000" b="1" dirty="0" smtClean="0">
                <a:latin typeface="メイリオ" pitchFamily="50" charset="-128"/>
                <a:ea typeface="メイリオ" pitchFamily="50" charset="-128"/>
                <a:cs typeface="メイリオ" pitchFamily="50" charset="-128"/>
              </a:rPr>
              <a:t>　　　購入商品を選択することにおいてどのように感じますか？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A73901F2-30DC-44B8-AA90-CF68F465678E}" type="slidenum">
              <a:rPr lang="ja-JP" altLang="en-US"/>
              <a:pPr>
                <a:defRPr/>
              </a:pPr>
              <a:t>54</a:t>
            </a:fld>
            <a:endParaRPr lang="ja-JP" altLang="en-US" dirty="0"/>
          </a:p>
        </p:txBody>
      </p:sp>
      <p:sp>
        <p:nvSpPr>
          <p:cNvPr id="15" name="Rectangle 14"/>
          <p:cNvSpPr txBox="1">
            <a:spLocks/>
          </p:cNvSpPr>
          <p:nvPr/>
        </p:nvSpPr>
        <p:spPr>
          <a:xfrm>
            <a:off x="827584" y="188640"/>
            <a:ext cx="6834188"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飲食店での冷凍</a:t>
            </a:r>
            <a:r>
              <a:rPr lang="ja-JP" altLang="en-US" sz="2800" dirty="0" err="1" smtClean="0">
                <a:latin typeface="+mj-lt"/>
                <a:ea typeface="HGP創英角ｺﾞｼｯｸUB" pitchFamily="50" charset="-128"/>
                <a:cs typeface="+mj-cs"/>
              </a:rPr>
              <a:t>めん</a:t>
            </a:r>
            <a:r>
              <a:rPr lang="ja-JP" altLang="en-US" sz="2800" dirty="0" smtClean="0">
                <a:latin typeface="+mj-lt"/>
                <a:ea typeface="HGP創英角ｺﾞｼｯｸUB" pitchFamily="50" charset="-128"/>
                <a:cs typeface="+mj-cs"/>
              </a:rPr>
              <a:t>許容</a:t>
            </a:r>
            <a:endParaRPr lang="en-US" altLang="ja-JP" sz="2800" dirty="0">
              <a:latin typeface="+mj-lt"/>
              <a:ea typeface="HGP創英角ｺﾞｼｯｸUB" pitchFamily="50" charset="-128"/>
              <a:cs typeface="+mj-cs"/>
            </a:endParaRPr>
          </a:p>
        </p:txBody>
      </p:sp>
      <p:graphicFrame>
        <p:nvGraphicFramePr>
          <p:cNvPr id="11" name="表 10"/>
          <p:cNvGraphicFramePr>
            <a:graphicFrameLocks noGrp="1"/>
          </p:cNvGraphicFramePr>
          <p:nvPr/>
        </p:nvGraphicFramePr>
        <p:xfrm>
          <a:off x="179512" y="2924944"/>
          <a:ext cx="4176464" cy="3805944"/>
        </p:xfrm>
        <a:graphic>
          <a:graphicData uri="http://schemas.openxmlformats.org/drawingml/2006/table">
            <a:tbl>
              <a:tblPr/>
              <a:tblGrid>
                <a:gridCol w="522058"/>
                <a:gridCol w="522058"/>
                <a:gridCol w="522058"/>
                <a:gridCol w="522058"/>
                <a:gridCol w="522058"/>
                <a:gridCol w="522058"/>
                <a:gridCol w="522058"/>
                <a:gridCol w="522058"/>
              </a:tblGrid>
              <a:tr h="787337">
                <a:tc gridSpan="2">
                  <a:txBody>
                    <a:bodyPr/>
                    <a:lstStyle/>
                    <a:p>
                      <a:pPr algn="ctr" fontAlgn="ctr"/>
                      <a:r>
                        <a:rPr lang="ja-JP" altLang="en-US" sz="800" b="1" i="0" u="none" strike="noStrike" dirty="0">
                          <a:solidFill>
                            <a:srgbClr val="000000"/>
                          </a:solidFill>
                          <a:latin typeface="ＭＳ Ｐゴシック"/>
                        </a:rPr>
                        <a:t>飲食店での冷凍</a:t>
                      </a:r>
                      <a:r>
                        <a:rPr lang="ja-JP" altLang="en-US" sz="800" b="1" i="0" u="none" strike="noStrike" dirty="0" err="1">
                          <a:solidFill>
                            <a:srgbClr val="000000"/>
                          </a:solidFill>
                          <a:latin typeface="ＭＳ Ｐゴシック"/>
                        </a:rPr>
                        <a:t>めん</a:t>
                      </a:r>
                      <a:r>
                        <a:rPr lang="ja-JP" altLang="en-US" sz="800" b="1" i="0" u="none" strike="noStrike" dirty="0">
                          <a:solidFill>
                            <a:srgbClr val="000000"/>
                          </a:solidFill>
                          <a:latin typeface="ＭＳ Ｐゴシック"/>
                        </a:rPr>
                        <a:t>許容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どんなお店でも飲食店での冷凍めん使用は絶対に嫌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中高級店では嫌だが、低価格のお店やスピードが重要なお店では良い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そば・うどん専門店では嫌だが、非専門店では良い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おいしければどんなお店でも構わない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dirty="0">
                          <a:solidFill>
                            <a:srgbClr val="000000"/>
                          </a:solidFill>
                          <a:latin typeface="ＭＳ Ｐゴシック"/>
                        </a:rPr>
                        <a:t>安心・安全であればどんなお店でも構わない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3021">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3021">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3021">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302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302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3021">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302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3021">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30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30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30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30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30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30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2" name="表 11"/>
          <p:cNvGraphicFramePr>
            <a:graphicFrameLocks noGrp="1"/>
          </p:cNvGraphicFramePr>
          <p:nvPr/>
        </p:nvGraphicFramePr>
        <p:xfrm>
          <a:off x="107504" y="1196752"/>
          <a:ext cx="4536507" cy="1623239"/>
        </p:xfrm>
        <a:graphic>
          <a:graphicData uri="http://schemas.openxmlformats.org/drawingml/2006/table">
            <a:tbl>
              <a:tblPr/>
              <a:tblGrid>
                <a:gridCol w="1756067"/>
                <a:gridCol w="512186"/>
                <a:gridCol w="512186"/>
                <a:gridCol w="439017"/>
                <a:gridCol w="439017"/>
                <a:gridCol w="439017"/>
                <a:gridCol w="439017"/>
              </a:tblGrid>
              <a:tr h="124484">
                <a:tc rowSpan="2">
                  <a:txBody>
                    <a:bodyPr/>
                    <a:lstStyle/>
                    <a:p>
                      <a:pPr algn="ctr" fontAlgn="ctr"/>
                      <a:r>
                        <a:rPr lang="ja-JP" altLang="en-US" sz="800" b="1" i="0" u="none" strike="noStrike" dirty="0">
                          <a:solidFill>
                            <a:srgbClr val="000000"/>
                          </a:solidFill>
                          <a:latin typeface="ＭＳ Ｐゴシック"/>
                        </a:rPr>
                        <a:t>飲食店での冷凍</a:t>
                      </a:r>
                      <a:r>
                        <a:rPr lang="ja-JP" altLang="en-US" sz="800" b="1" i="0" u="none" strike="noStrike" dirty="0" err="1">
                          <a:solidFill>
                            <a:srgbClr val="000000"/>
                          </a:solidFill>
                          <a:latin typeface="ＭＳ Ｐゴシック"/>
                        </a:rPr>
                        <a:t>めん</a:t>
                      </a:r>
                      <a:r>
                        <a:rPr lang="ja-JP" altLang="en-US" sz="800" b="1" i="0" u="none" strike="noStrike" dirty="0">
                          <a:solidFill>
                            <a:srgbClr val="000000"/>
                          </a:solidFill>
                          <a:latin typeface="ＭＳ Ｐゴシック"/>
                        </a:rPr>
                        <a:t>許容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ja-JP" altLang="en-US" sz="800" b="0" i="0" u="none" strike="noStrike" dirty="0" smtClean="0">
                          <a:solidFill>
                            <a:srgbClr val="000000"/>
                          </a:solidFill>
                          <a:latin typeface="ＭＳ Ｐゴシック"/>
                        </a:rPr>
                        <a:t>喫食者</a:t>
                      </a:r>
                      <a:endParaRPr lang="ja-JP" altLang="en-US" sz="8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hMerge="1">
                  <a:txBody>
                    <a:bodyPr/>
                    <a:lstStyle/>
                    <a:p>
                      <a:pPr algn="ctr" fontAlgn="ctr"/>
                      <a:endParaRPr lang="ja-JP" altLang="en-US" sz="8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hMerge="1">
                  <a:txBody>
                    <a:bodyPr/>
                    <a:lstStyle/>
                    <a:p>
                      <a:pPr algn="ctr" fontAlgn="ct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gridSpan="3">
                  <a:txBody>
                    <a:bodyPr/>
                    <a:lstStyle/>
                    <a:p>
                      <a:pPr algn="ctr" fontAlgn="ctr"/>
                      <a:r>
                        <a:rPr lang="ja-JP" altLang="en-US" sz="800" b="0" i="0" u="none" strike="noStrike" dirty="0" smtClean="0">
                          <a:solidFill>
                            <a:srgbClr val="000000"/>
                          </a:solidFill>
                          <a:latin typeface="ＭＳ Ｐゴシック"/>
                        </a:rPr>
                        <a:t>一般</a:t>
                      </a:r>
                      <a:endParaRPr lang="ja-JP" altLang="en-US" sz="8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ctr"/>
                      <a:endParaRPr lang="ja-JP" altLang="en-US" sz="8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hMerge="1">
                  <a:txBody>
                    <a:bodyPr/>
                    <a:lstStyle/>
                    <a:p>
                      <a:pPr algn="ctr" fontAlgn="ctr"/>
                      <a:endParaRPr lang="ja-JP" altLang="en-US" sz="8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63548">
                <a:tc vMerge="1">
                  <a:txBody>
                    <a:bodyPr/>
                    <a:lstStyle/>
                    <a:p>
                      <a:pPr algn="ctr" fontAlgn="ct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1" i="0" u="none" strike="noStrike" dirty="0">
                          <a:solidFill>
                            <a:srgbClr val="000000"/>
                          </a:solidFill>
                          <a:latin typeface="ＭＳ Ｐゴシック"/>
                        </a:rPr>
                        <a:t>2012</a:t>
                      </a:r>
                      <a:r>
                        <a:rPr lang="ja-JP" altLang="en-US" sz="800" b="1" i="0" u="none" strike="noStrike" dirty="0">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ctr"/>
                      <a:r>
                        <a:rPr lang="en-US" altLang="ja-JP" sz="800" b="0" i="0" u="none" strike="noStrike" dirty="0">
                          <a:solidFill>
                            <a:srgbClr val="000000"/>
                          </a:solidFill>
                          <a:latin typeface="ＭＳ Ｐゴシック"/>
                        </a:rPr>
                        <a:t>2005</a:t>
                      </a:r>
                      <a:r>
                        <a:rPr lang="ja-JP" altLang="en-US" sz="800" b="0" i="0" u="none" strike="noStrike" dirty="0">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ctr"/>
                      <a:r>
                        <a:rPr lang="en-US" altLang="ja-JP" sz="800" b="0" i="0" u="none" strike="noStrike" dirty="0">
                          <a:solidFill>
                            <a:srgbClr val="000000"/>
                          </a:solidFill>
                          <a:latin typeface="ＭＳ Ｐゴシック"/>
                        </a:rPr>
                        <a:t>2009</a:t>
                      </a:r>
                      <a:r>
                        <a:rPr lang="ja-JP" altLang="en-US" sz="800" b="0" i="0" u="none" strike="noStrike" dirty="0">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ctr"/>
                      <a:r>
                        <a:rPr lang="en-US" altLang="ja-JP" sz="800" b="1" i="0" u="none" strike="noStrike" dirty="0">
                          <a:solidFill>
                            <a:srgbClr val="000000"/>
                          </a:solidFill>
                          <a:latin typeface="ＭＳ Ｐゴシック"/>
                        </a:rPr>
                        <a:t>2012</a:t>
                      </a:r>
                      <a:r>
                        <a:rPr lang="ja-JP" altLang="en-US" sz="800" b="1" i="0" u="none" strike="noStrike" dirty="0">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248968">
                <a:tc>
                  <a:txBody>
                    <a:bodyPr/>
                    <a:lstStyle/>
                    <a:p>
                      <a:pPr algn="ctr" fontAlgn="ctr"/>
                      <a:r>
                        <a:rPr lang="ja-JP" altLang="en-US" sz="800" b="0" i="0" u="none" strike="noStrike">
                          <a:solidFill>
                            <a:srgbClr val="000000"/>
                          </a:solidFill>
                          <a:latin typeface="ＭＳ Ｐゴシック"/>
                        </a:rPr>
                        <a:t>どんなお店でも飲食店での</a:t>
                      </a:r>
                      <a:br>
                        <a:rPr lang="ja-JP" altLang="en-US" sz="800" b="0" i="0" u="none" strike="noStrike">
                          <a:solidFill>
                            <a:srgbClr val="000000"/>
                          </a:solidFill>
                          <a:latin typeface="ＭＳ Ｐゴシック"/>
                        </a:rPr>
                      </a:br>
                      <a:r>
                        <a:rPr lang="ja-JP" altLang="en-US" sz="800" b="0" i="0" u="none" strike="noStrike">
                          <a:solidFill>
                            <a:srgbClr val="000000"/>
                          </a:solidFill>
                          <a:latin typeface="ＭＳ Ｐゴシック"/>
                        </a:rPr>
                        <a:t>冷凍めん使用は絶対に嫌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17.0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11.6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39335">
                <a:tc>
                  <a:txBody>
                    <a:bodyPr/>
                    <a:lstStyle/>
                    <a:p>
                      <a:pPr algn="ctr" fontAlgn="ctr"/>
                      <a:r>
                        <a:rPr lang="ja-JP" altLang="en-US" sz="800" b="0" i="0" u="none" strike="noStrike">
                          <a:solidFill>
                            <a:srgbClr val="000000"/>
                          </a:solidFill>
                          <a:latin typeface="ＭＳ Ｐゴシック"/>
                        </a:rPr>
                        <a:t>中高級店では嫌だが、低価格のお店や</a:t>
                      </a:r>
                      <a:br>
                        <a:rPr lang="ja-JP" altLang="en-US" sz="800" b="0" i="0" u="none" strike="noStrike">
                          <a:solidFill>
                            <a:srgbClr val="000000"/>
                          </a:solidFill>
                          <a:latin typeface="ＭＳ Ｐゴシック"/>
                        </a:rPr>
                      </a:br>
                      <a:r>
                        <a:rPr lang="ja-JP" altLang="en-US" sz="800" b="0" i="0" u="none" strike="noStrike">
                          <a:solidFill>
                            <a:srgbClr val="000000"/>
                          </a:solidFill>
                          <a:latin typeface="ＭＳ Ｐゴシック"/>
                        </a:rPr>
                        <a:t>スピードが重要なお店では良い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39.1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29.9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8968">
                <a:tc>
                  <a:txBody>
                    <a:bodyPr/>
                    <a:lstStyle/>
                    <a:p>
                      <a:pPr algn="ctr" fontAlgn="ctr"/>
                      <a:r>
                        <a:rPr lang="ja-JP" altLang="en-US" sz="800" b="0" i="0" u="none" strike="noStrike">
                          <a:solidFill>
                            <a:srgbClr val="000000"/>
                          </a:solidFill>
                          <a:latin typeface="ＭＳ Ｐゴシック"/>
                        </a:rPr>
                        <a:t>そば・うどん専門店では嫌だが、</a:t>
                      </a:r>
                      <a:br>
                        <a:rPr lang="ja-JP" altLang="en-US" sz="800" b="0" i="0" u="none" strike="noStrike">
                          <a:solidFill>
                            <a:srgbClr val="000000"/>
                          </a:solidFill>
                          <a:latin typeface="ＭＳ Ｐゴシック"/>
                        </a:rPr>
                      </a:br>
                      <a:r>
                        <a:rPr lang="ja-JP" altLang="en-US" sz="800" b="0" i="0" u="none" strike="noStrike">
                          <a:solidFill>
                            <a:srgbClr val="000000"/>
                          </a:solidFill>
                          <a:latin typeface="ＭＳ Ｐゴシック"/>
                        </a:rPr>
                        <a:t>非専門店では良い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22.6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8968">
                <a:tc>
                  <a:txBody>
                    <a:bodyPr/>
                    <a:lstStyle/>
                    <a:p>
                      <a:pPr algn="ctr" fontAlgn="ctr"/>
                      <a:r>
                        <a:rPr lang="ja-JP" altLang="en-US" sz="800" b="0" i="0" u="none" strike="noStrike">
                          <a:solidFill>
                            <a:srgbClr val="000000"/>
                          </a:solidFill>
                          <a:latin typeface="ＭＳ Ｐゴシック"/>
                        </a:rPr>
                        <a:t>おいしければ</a:t>
                      </a:r>
                      <a:br>
                        <a:rPr lang="ja-JP" altLang="en-US" sz="800" b="0" i="0" u="none" strike="noStrike">
                          <a:solidFill>
                            <a:srgbClr val="000000"/>
                          </a:solidFill>
                          <a:latin typeface="ＭＳ Ｐゴシック"/>
                        </a:rPr>
                      </a:br>
                      <a:r>
                        <a:rPr lang="ja-JP" altLang="en-US" sz="800" b="0" i="0" u="none" strike="noStrike">
                          <a:solidFill>
                            <a:srgbClr val="000000"/>
                          </a:solidFill>
                          <a:latin typeface="ＭＳ Ｐゴシック"/>
                        </a:rPr>
                        <a:t>どんなお店でも構わない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18.8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17.2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8968">
                <a:tc>
                  <a:txBody>
                    <a:bodyPr/>
                    <a:lstStyle/>
                    <a:p>
                      <a:pPr algn="ctr" fontAlgn="ctr"/>
                      <a:r>
                        <a:rPr lang="ja-JP" altLang="en-US" sz="800" b="0" i="0" u="none" strike="noStrike">
                          <a:solidFill>
                            <a:srgbClr val="000000"/>
                          </a:solidFill>
                          <a:latin typeface="ＭＳ Ｐゴシック"/>
                        </a:rPr>
                        <a:t>安心・安全であれば</a:t>
                      </a:r>
                      <a:br>
                        <a:rPr lang="ja-JP" altLang="en-US" sz="800" b="0" i="0" u="none" strike="noStrike">
                          <a:solidFill>
                            <a:srgbClr val="000000"/>
                          </a:solidFill>
                          <a:latin typeface="ＭＳ Ｐゴシック"/>
                        </a:rPr>
                      </a:br>
                      <a:r>
                        <a:rPr lang="ja-JP" altLang="en-US" sz="800" b="0" i="0" u="none" strike="noStrike">
                          <a:solidFill>
                            <a:srgbClr val="000000"/>
                          </a:solidFill>
                          <a:latin typeface="ＭＳ Ｐゴシック"/>
                        </a:rPr>
                        <a:t>どんなお店でも構わない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12.8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4" name="グラフ 13"/>
          <p:cNvGraphicFramePr/>
          <p:nvPr/>
        </p:nvGraphicFramePr>
        <p:xfrm>
          <a:off x="4716016" y="1124744"/>
          <a:ext cx="4427984" cy="25664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グラフ 15"/>
          <p:cNvGraphicFramePr/>
          <p:nvPr/>
        </p:nvGraphicFramePr>
        <p:xfrm>
          <a:off x="4355976" y="3645024"/>
          <a:ext cx="4788024" cy="2808312"/>
        </p:xfrm>
        <a:graphic>
          <a:graphicData uri="http://schemas.openxmlformats.org/drawingml/2006/chart">
            <c:chart xmlns:c="http://schemas.openxmlformats.org/drawingml/2006/chart" xmlns:r="http://schemas.openxmlformats.org/officeDocument/2006/relationships" r:id="rId4"/>
          </a:graphicData>
        </a:graphic>
      </p:graphicFrame>
      <p:sp>
        <p:nvSpPr>
          <p:cNvPr id="9" name="四角形吹き出し 8"/>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喫食者と一般を比較しても大きくは変わらず、経年で見ると、絶対に嫌という意見が増えると同時にどんな店でも構わない許容派も増えたままである。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属性的には女性と高齢層でこだわり派が多いが、年齢が高くなると許容派も増加している。</a:t>
            </a:r>
          </a:p>
        </p:txBody>
      </p:sp>
      <p:sp>
        <p:nvSpPr>
          <p:cNvPr id="13" name="正方形/長方形 12"/>
          <p:cNvSpPr/>
          <p:nvPr/>
        </p:nvSpPr>
        <p:spPr>
          <a:xfrm>
            <a:off x="0" y="980728"/>
            <a:ext cx="5004048" cy="246221"/>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飲食店での冷凍</a:t>
            </a:r>
            <a:r>
              <a:rPr lang="ja-JP" altLang="en-US" sz="1000" b="1" dirty="0" err="1" smtClean="0">
                <a:latin typeface="メイリオ" pitchFamily="50" charset="-128"/>
                <a:ea typeface="メイリオ" pitchFamily="50" charset="-128"/>
                <a:cs typeface="メイリオ" pitchFamily="50" charset="-128"/>
              </a:rPr>
              <a:t>めん</a:t>
            </a:r>
            <a:r>
              <a:rPr lang="ja-JP" altLang="en-US" sz="1000" b="1" dirty="0" smtClean="0">
                <a:latin typeface="メイリオ" pitchFamily="50" charset="-128"/>
                <a:ea typeface="メイリオ" pitchFamily="50" charset="-128"/>
                <a:cs typeface="メイリオ" pitchFamily="50" charset="-128"/>
              </a:rPr>
              <a:t>使用について、どのように思われますか？</a:t>
            </a:r>
            <a:endParaRPr lang="ja-JP" altLang="en-US" sz="1000" b="1" dirty="0">
              <a:latin typeface="メイリオ" pitchFamily="50" charset="-128"/>
              <a:ea typeface="メイリオ" pitchFamily="50" charset="-128"/>
              <a:cs typeface="メイリオ" pitchFamily="50" charset="-128"/>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直線コネクタ 14"/>
          <p:cNvCxnSpPr/>
          <p:nvPr/>
        </p:nvCxnSpPr>
        <p:spPr>
          <a:xfrm>
            <a:off x="642938" y="3498850"/>
            <a:ext cx="7572375" cy="1588"/>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10" name="正方形/長方形 9"/>
          <p:cNvSpPr/>
          <p:nvPr/>
        </p:nvSpPr>
        <p:spPr>
          <a:xfrm>
            <a:off x="0" y="0"/>
            <a:ext cx="9144000" cy="68580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ja-JP" altLang="en-US" dirty="0">
                <a:solidFill>
                  <a:schemeClr val="tx1"/>
                </a:solidFill>
              </a:rPr>
              <a:t>　</a:t>
            </a:r>
          </a:p>
        </p:txBody>
      </p:sp>
      <p:sp>
        <p:nvSpPr>
          <p:cNvPr id="53252" name="テキスト ボックス 12"/>
          <p:cNvSpPr txBox="1">
            <a:spLocks noChangeArrowheads="1"/>
          </p:cNvSpPr>
          <p:nvPr/>
        </p:nvSpPr>
        <p:spPr bwMode="auto">
          <a:xfrm>
            <a:off x="1285875" y="2819400"/>
            <a:ext cx="6126163" cy="708025"/>
          </a:xfrm>
          <a:prstGeom prst="rect">
            <a:avLst/>
          </a:prstGeom>
          <a:noFill/>
          <a:ln w="9525">
            <a:noFill/>
            <a:miter lim="800000"/>
            <a:headEnd/>
            <a:tailEnd/>
          </a:ln>
        </p:spPr>
        <p:txBody>
          <a:bodyPr wrap="none">
            <a:spAutoFit/>
          </a:bodyPr>
          <a:lstStyle/>
          <a:p>
            <a:r>
              <a:rPr lang="ja-JP" altLang="en-US" sz="4000">
                <a:latin typeface="HGP創英角ｺﾞｼｯｸUB" pitchFamily="50" charset="-128"/>
                <a:ea typeface="HGP創英角ｺﾞｼｯｸUB" pitchFamily="50" charset="-128"/>
              </a:rPr>
              <a:t>最近の食意識変化について</a:t>
            </a:r>
            <a:endParaRPr lang="en-US" altLang="ja-JP" sz="4000">
              <a:latin typeface="HGP創英角ｺﾞｼｯｸUB" pitchFamily="50" charset="-128"/>
              <a:ea typeface="HGP創英角ｺﾞｼｯｸUB" pitchFamily="50" charset="-128"/>
            </a:endParaRPr>
          </a:p>
        </p:txBody>
      </p:sp>
      <p:sp>
        <p:nvSpPr>
          <p:cNvPr id="5" name="スライド番号プレースホルダ 7"/>
          <p:cNvSpPr>
            <a:spLocks noGrp="1"/>
          </p:cNvSpPr>
          <p:nvPr>
            <p:ph type="sldNum" sz="quarter" idx="12"/>
          </p:nvPr>
        </p:nvSpPr>
        <p:spPr/>
        <p:txBody>
          <a:bodyPr/>
          <a:lstStyle/>
          <a:p>
            <a:pPr>
              <a:defRPr/>
            </a:pPr>
            <a:fld id="{4FA14609-7B8B-4CD6-9A0F-08F7B8594BFD}" type="slidenum">
              <a:rPr lang="ja-JP" altLang="en-US"/>
              <a:pPr>
                <a:defRPr/>
              </a:pPr>
              <a:t>55</a:t>
            </a:fld>
            <a:endParaRPr lang="ja-JP" altLang="en-US" dirty="0"/>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E0E63CBA-DD3A-4F8D-87E3-AE6E394A782A}" type="slidenum">
              <a:rPr lang="ja-JP" altLang="en-US"/>
              <a:pPr>
                <a:defRPr/>
              </a:pPr>
              <a:t>56</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食意識変化</a:t>
            </a:r>
            <a:endParaRPr lang="en-US" altLang="ja-JP" sz="2800" dirty="0">
              <a:latin typeface="+mj-lt"/>
              <a:ea typeface="HGP創英角ｺﾞｼｯｸUB" pitchFamily="50" charset="-128"/>
              <a:cs typeface="+mj-cs"/>
            </a:endParaRPr>
          </a:p>
        </p:txBody>
      </p:sp>
      <p:graphicFrame>
        <p:nvGraphicFramePr>
          <p:cNvPr id="16" name="表 15"/>
          <p:cNvGraphicFramePr>
            <a:graphicFrameLocks noGrp="1"/>
          </p:cNvGraphicFramePr>
          <p:nvPr/>
        </p:nvGraphicFramePr>
        <p:xfrm>
          <a:off x="4572000" y="3140968"/>
          <a:ext cx="4392488" cy="3169920"/>
        </p:xfrm>
        <a:graphic>
          <a:graphicData uri="http://schemas.openxmlformats.org/drawingml/2006/table">
            <a:tbl>
              <a:tblPr/>
              <a:tblGrid>
                <a:gridCol w="549061"/>
                <a:gridCol w="549061"/>
                <a:gridCol w="549061"/>
                <a:gridCol w="549061"/>
                <a:gridCol w="549061"/>
                <a:gridCol w="549061"/>
                <a:gridCol w="549061"/>
                <a:gridCol w="549061"/>
              </a:tblGrid>
              <a:tr h="221563">
                <a:tc gridSpan="2">
                  <a:txBody>
                    <a:bodyPr/>
                    <a:lstStyle/>
                    <a:p>
                      <a:pPr algn="ctr" fontAlgn="ctr"/>
                      <a:r>
                        <a:rPr lang="zh-TW" altLang="en-US" sz="800" b="1" i="0" u="none" strike="noStrike" dirty="0">
                          <a:solidFill>
                            <a:srgbClr val="000000"/>
                          </a:solidFill>
                          <a:latin typeface="ＭＳ Ｐゴシック" pitchFamily="50" charset="-128"/>
                          <a:ea typeface="ＭＳ Ｐゴシック" pitchFamily="50" charset="-128"/>
                        </a:rPr>
                        <a:t>喫食者</a:t>
                      </a:r>
                      <a:r>
                        <a:rPr lang="zh-TW" altLang="en-US" sz="800" b="1" i="0" u="none" strike="noStrike" dirty="0" smtClean="0">
                          <a:solidFill>
                            <a:srgbClr val="000000"/>
                          </a:solidFill>
                          <a:latin typeface="ＭＳ Ｐゴシック" pitchFamily="50" charset="-128"/>
                          <a:ea typeface="ＭＳ Ｐゴシック" pitchFamily="50" charset="-128"/>
                        </a:rPr>
                        <a:t>：</a:t>
                      </a:r>
                      <a:endParaRPr lang="en-US" altLang="zh-TW" sz="800" b="1" i="0" u="none" strike="noStrike" dirty="0" smtClean="0">
                        <a:solidFill>
                          <a:srgbClr val="000000"/>
                        </a:solidFill>
                        <a:latin typeface="ＭＳ Ｐゴシック" pitchFamily="50" charset="-128"/>
                        <a:ea typeface="ＭＳ Ｐゴシック" pitchFamily="50" charset="-128"/>
                      </a:endParaRPr>
                    </a:p>
                    <a:p>
                      <a:pPr algn="ctr" fontAlgn="ctr"/>
                      <a:r>
                        <a:rPr lang="zh-TW" altLang="en-US" sz="800" b="1" i="0" u="none" strike="noStrike" dirty="0" smtClean="0">
                          <a:solidFill>
                            <a:srgbClr val="000000"/>
                          </a:solidFill>
                          <a:latin typeface="ＭＳ Ｐゴシック" pitchFamily="50" charset="-128"/>
                          <a:ea typeface="ＭＳ Ｐゴシック" pitchFamily="50" charset="-128"/>
                        </a:rPr>
                        <a:t>原料</a:t>
                      </a:r>
                      <a:r>
                        <a:rPr lang="zh-TW" altLang="en-US" sz="800" b="1" i="0" u="none" strike="noStrike" dirty="0">
                          <a:solidFill>
                            <a:srgbClr val="000000"/>
                          </a:solidFill>
                          <a:latin typeface="ＭＳ Ｐゴシック" pitchFamily="50" charset="-128"/>
                          <a:ea typeface="ＭＳ Ｐゴシック" pitchFamily="50" charset="-128"/>
                        </a:rPr>
                        <a:t>不安増大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10781">
                <a:tc rowSpan="2" gridSpan="2">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0781">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28.3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37.2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pitchFamily="50" charset="-128"/>
                          <a:ea typeface="ＭＳ Ｐゴシック" pitchFamily="50" charset="-128"/>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0781">
                <a:tc rowSpan="6">
                  <a:txBody>
                    <a:bodyPr/>
                    <a:lstStyle/>
                    <a:p>
                      <a:pPr algn="ctr" fontAlgn="t"/>
                      <a:r>
                        <a:rPr lang="ja-JP" altLang="en-US" sz="800" b="0" i="0" u="none" strike="noStrike">
                          <a:solidFill>
                            <a:srgbClr val="000000"/>
                          </a:solidFill>
                          <a:latin typeface="ＭＳ Ｐゴシック" pitchFamily="50" charset="-128"/>
                          <a:ea typeface="ＭＳ Ｐゴシック" pitchFamily="50" charset="-128"/>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078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078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0781">
                <a:tc rowSpan="4">
                  <a:txBody>
                    <a:bodyPr/>
                    <a:lstStyle/>
                    <a:p>
                      <a:pPr algn="ctr" fontAlgn="t"/>
                      <a:r>
                        <a:rPr lang="ja-JP" altLang="en-US" sz="800" b="0" i="0" u="none" strike="noStrike">
                          <a:solidFill>
                            <a:srgbClr val="000000"/>
                          </a:solidFill>
                          <a:latin typeface="ＭＳ Ｐゴシック" pitchFamily="50" charset="-128"/>
                          <a:ea typeface="ＭＳ Ｐゴシック" pitchFamily="50" charset="-128"/>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42.3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078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pitchFamily="50" charset="-128"/>
                          <a:ea typeface="ＭＳ Ｐゴシック" pitchFamily="50" charset="-128"/>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0781">
                <a:tc rowSpan="12">
                  <a:txBody>
                    <a:bodyPr/>
                    <a:lstStyle/>
                    <a:p>
                      <a:pPr algn="ctr" fontAlgn="t"/>
                      <a:r>
                        <a:rPr lang="ja-JP" altLang="en-US" sz="800" b="0" i="0" u="none" strike="noStrike" dirty="0">
                          <a:solidFill>
                            <a:srgbClr val="000000"/>
                          </a:solidFill>
                          <a:latin typeface="ＭＳ Ｐゴシック" pitchFamily="50" charset="-128"/>
                          <a:ea typeface="ＭＳ Ｐゴシック" pitchFamily="50" charset="-128"/>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20</a:t>
                      </a:r>
                      <a:r>
                        <a:rPr lang="ja-JP" altLang="en-US" sz="800" b="0" i="0" u="none" strike="noStrike">
                          <a:solidFill>
                            <a:srgbClr val="000000"/>
                          </a:solidFill>
                          <a:latin typeface="ＭＳ Ｐゴシック" pitchFamily="50" charset="-128"/>
                          <a:ea typeface="ＭＳ Ｐゴシック" pitchFamily="50" charset="-128"/>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078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30</a:t>
                      </a:r>
                      <a:r>
                        <a:rPr lang="ja-JP" altLang="en-US" sz="800" b="0" i="0" u="none" strike="noStrike">
                          <a:solidFill>
                            <a:srgbClr val="000000"/>
                          </a:solidFill>
                          <a:latin typeface="ＭＳ Ｐゴシック" pitchFamily="50" charset="-128"/>
                          <a:ea typeface="ＭＳ Ｐゴシック" pitchFamily="50" charset="-128"/>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078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40</a:t>
                      </a:r>
                      <a:r>
                        <a:rPr lang="ja-JP" altLang="en-US" sz="800" b="0" i="0" u="none" strike="noStrike">
                          <a:solidFill>
                            <a:srgbClr val="000000"/>
                          </a:solidFill>
                          <a:latin typeface="ＭＳ Ｐゴシック" pitchFamily="50" charset="-128"/>
                          <a:ea typeface="ＭＳ Ｐゴシック" pitchFamily="50" charset="-128"/>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078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50</a:t>
                      </a:r>
                      <a:r>
                        <a:rPr lang="ja-JP" altLang="en-US" sz="800" b="0" i="0" u="none" strike="noStrike">
                          <a:solidFill>
                            <a:srgbClr val="000000"/>
                          </a:solidFill>
                          <a:latin typeface="ＭＳ Ｐゴシック" pitchFamily="50" charset="-128"/>
                          <a:ea typeface="ＭＳ Ｐゴシック" pitchFamily="50" charset="-128"/>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43.1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078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60</a:t>
                      </a:r>
                      <a:r>
                        <a:rPr lang="ja-JP" altLang="en-US" sz="800" b="0" i="0" u="none" strike="noStrike">
                          <a:solidFill>
                            <a:srgbClr val="000000"/>
                          </a:solidFill>
                          <a:latin typeface="ＭＳ Ｐゴシック" pitchFamily="50" charset="-128"/>
                          <a:ea typeface="ＭＳ Ｐゴシック" pitchFamily="50" charset="-128"/>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078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70</a:t>
                      </a:r>
                      <a:r>
                        <a:rPr lang="ja-JP" altLang="en-US" sz="800" b="0" i="0" u="none" strike="noStrike">
                          <a:solidFill>
                            <a:srgbClr val="000000"/>
                          </a:solidFill>
                          <a:latin typeface="ＭＳ Ｐゴシック" pitchFamily="50" charset="-128"/>
                          <a:ea typeface="ＭＳ Ｐゴシック" pitchFamily="50" charset="-128"/>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078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pitchFamily="50" charset="-128"/>
                          <a:ea typeface="ＭＳ Ｐゴシック" pitchFamily="50" charset="-128"/>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pitchFamily="50" charset="-128"/>
                          <a:ea typeface="ＭＳ Ｐゴシック" pitchFamily="50" charset="-128"/>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107504" y="3140968"/>
          <a:ext cx="4392488" cy="3169920"/>
        </p:xfrm>
        <a:graphic>
          <a:graphicData uri="http://schemas.openxmlformats.org/drawingml/2006/table">
            <a:tbl>
              <a:tblPr/>
              <a:tblGrid>
                <a:gridCol w="549061"/>
                <a:gridCol w="549061"/>
                <a:gridCol w="549061"/>
                <a:gridCol w="549061"/>
                <a:gridCol w="549061"/>
                <a:gridCol w="549061"/>
                <a:gridCol w="549061"/>
                <a:gridCol w="549061"/>
              </a:tblGrid>
              <a:tr h="204946">
                <a:tc gridSpan="2">
                  <a:txBody>
                    <a:bodyPr/>
                    <a:lstStyle/>
                    <a:p>
                      <a:pPr algn="ctr" fontAlgn="ctr"/>
                      <a:r>
                        <a:rPr lang="ja-JP" altLang="en-US" sz="800" b="1" i="0" u="none" strike="noStrike" dirty="0">
                          <a:solidFill>
                            <a:srgbClr val="000000"/>
                          </a:solidFill>
                          <a:latin typeface="ＭＳ Ｐゴシック"/>
                        </a:rPr>
                        <a:t>一般</a:t>
                      </a:r>
                      <a:r>
                        <a:rPr lang="ja-JP" altLang="en-US" sz="800" b="1" i="0" u="none" strike="noStrike" dirty="0" smtClean="0">
                          <a:solidFill>
                            <a:srgbClr val="000000"/>
                          </a:solidFill>
                          <a:latin typeface="ＭＳ Ｐゴシック"/>
                        </a:rPr>
                        <a:t>：</a:t>
                      </a:r>
                      <a:endParaRPr lang="en-US" altLang="ja-JP" sz="800" b="1" i="0" u="none" strike="noStrike" dirty="0" smtClean="0">
                        <a:solidFill>
                          <a:srgbClr val="000000"/>
                        </a:solidFill>
                        <a:latin typeface="ＭＳ Ｐゴシック"/>
                      </a:endParaRPr>
                    </a:p>
                    <a:p>
                      <a:pPr algn="ctr" fontAlgn="ctr"/>
                      <a:r>
                        <a:rPr lang="ja-JP" altLang="en-US" sz="800" b="1" i="0" u="none" strike="noStrike" dirty="0" smtClean="0">
                          <a:solidFill>
                            <a:srgbClr val="000000"/>
                          </a:solidFill>
                          <a:latin typeface="ＭＳ Ｐゴシック"/>
                        </a:rPr>
                        <a:t>原料</a:t>
                      </a:r>
                      <a:r>
                        <a:rPr lang="ja-JP" altLang="en-US" sz="800" b="1" i="0" u="none" strike="noStrike" dirty="0">
                          <a:solidFill>
                            <a:srgbClr val="000000"/>
                          </a:solidFill>
                          <a:latin typeface="ＭＳ Ｐゴシック"/>
                        </a:rPr>
                        <a:t>不安増大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02473">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484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2473">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2473">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473">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473">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2473">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473">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02473">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47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47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47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47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02473">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0247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dirty="0">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25" name="表 24"/>
          <p:cNvGraphicFramePr>
            <a:graphicFrameLocks noGrp="1"/>
          </p:cNvGraphicFramePr>
          <p:nvPr/>
        </p:nvGraphicFramePr>
        <p:xfrm>
          <a:off x="179513" y="2132856"/>
          <a:ext cx="4104457" cy="800100"/>
        </p:xfrm>
        <a:graphic>
          <a:graphicData uri="http://schemas.openxmlformats.org/drawingml/2006/table">
            <a:tbl>
              <a:tblPr/>
              <a:tblGrid>
                <a:gridCol w="1088237"/>
                <a:gridCol w="754055"/>
                <a:gridCol w="754055"/>
                <a:gridCol w="754055"/>
                <a:gridCol w="754055"/>
              </a:tblGrid>
              <a:tr h="133350">
                <a:tc>
                  <a:txBody>
                    <a:bodyPr/>
                    <a:lstStyle/>
                    <a:p>
                      <a:pPr algn="ctr" fontAlgn="ctr"/>
                      <a:r>
                        <a:rPr lang="ja-JP" altLang="en-US" sz="800" b="1" i="0" u="none" strike="noStrike" dirty="0">
                          <a:solidFill>
                            <a:srgbClr val="000000"/>
                          </a:solidFill>
                          <a:latin typeface="ＭＳ Ｐゴシック"/>
                        </a:rPr>
                        <a:t>原料不安増大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r>
              <a:tr h="133350">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8.8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16.7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27.5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28.3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38.8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8.2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26" name="グラフ 25"/>
          <p:cNvGraphicFramePr/>
          <p:nvPr/>
        </p:nvGraphicFramePr>
        <p:xfrm>
          <a:off x="4499992" y="1052736"/>
          <a:ext cx="4644008" cy="2088232"/>
        </p:xfrm>
        <a:graphic>
          <a:graphicData uri="http://schemas.openxmlformats.org/drawingml/2006/chart">
            <c:chart xmlns:c="http://schemas.openxmlformats.org/drawingml/2006/chart" xmlns:r="http://schemas.openxmlformats.org/officeDocument/2006/relationships" r:id="rId3"/>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年の調査時は食品の表示偽装などが問題になっていたこともあり、不安が大きかったが、現状はそれなりに収まってきたといえる。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とはいえ、原発事故による影響で上位</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ボックスで</a:t>
            </a:r>
            <a:r>
              <a:rPr lang="en-US" altLang="ja-JP" sz="1200" b="1" dirty="0" smtClean="0">
                <a:solidFill>
                  <a:schemeClr val="accent2">
                    <a:lumMod val="50000"/>
                  </a:schemeClr>
                </a:solidFill>
                <a:latin typeface="ＭＳ Ｐ明朝" pitchFamily="18" charset="-128"/>
                <a:ea typeface="ＭＳ Ｐ明朝" pitchFamily="18" charset="-128"/>
              </a:rPr>
              <a:t>5</a:t>
            </a:r>
            <a:r>
              <a:rPr lang="ja-JP" altLang="en-US" sz="1200" b="1" dirty="0" smtClean="0">
                <a:solidFill>
                  <a:schemeClr val="accent2">
                    <a:lumMod val="50000"/>
                  </a:schemeClr>
                </a:solidFill>
                <a:latin typeface="ＭＳ Ｐ明朝" pitchFamily="18" charset="-128"/>
                <a:ea typeface="ＭＳ Ｐ明朝" pitchFamily="18" charset="-128"/>
              </a:rPr>
              <a:t>割以上となっている。</a:t>
            </a:r>
          </a:p>
        </p:txBody>
      </p:sp>
      <p:sp>
        <p:nvSpPr>
          <p:cNvPr id="12" name="正方形/長方形 11"/>
          <p:cNvSpPr/>
          <p:nvPr/>
        </p:nvSpPr>
        <p:spPr>
          <a:xfrm>
            <a:off x="2771800" y="260648"/>
            <a:ext cx="2376264"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［食品原材料の不安増大］</a:t>
            </a:r>
            <a:endParaRPr lang="en-US" altLang="ja-JP" sz="1400" dirty="0">
              <a:ea typeface="HGP創英角ｺﾞｼｯｸUB" pitchFamily="50" charset="-128"/>
            </a:endParaRPr>
          </a:p>
        </p:txBody>
      </p:sp>
      <p:sp>
        <p:nvSpPr>
          <p:cNvPr id="14" name="正方形/長方形 13"/>
          <p:cNvSpPr/>
          <p:nvPr/>
        </p:nvSpPr>
        <p:spPr>
          <a:xfrm>
            <a:off x="107504" y="1052736"/>
            <a:ext cx="4968552" cy="707886"/>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東日本大震災以前（数年～１年前）と震災以降（約１年前以降）</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a:t>
            </a:r>
            <a:r>
              <a:rPr lang="ja-JP" altLang="en-US" sz="1000" b="1" dirty="0" err="1" smtClean="0">
                <a:latin typeface="メイリオ" pitchFamily="50" charset="-128"/>
                <a:ea typeface="メイリオ" pitchFamily="50" charset="-128"/>
                <a:cs typeface="メイリオ" pitchFamily="50" charset="-128"/>
              </a:rPr>
              <a:t>とを</a:t>
            </a:r>
            <a:r>
              <a:rPr lang="ja-JP" altLang="en-US" sz="1000" b="1" dirty="0" smtClean="0">
                <a:latin typeface="メイリオ" pitchFamily="50" charset="-128"/>
                <a:ea typeface="メイリオ" pitchFamily="50" charset="-128"/>
                <a:cs typeface="メイリオ" pitchFamily="50" charset="-128"/>
              </a:rPr>
              <a:t>比較して、以下の食品に関する意識変化の度合いをお答えください。</a:t>
            </a:r>
            <a:endParaRPr lang="en-US" altLang="ja-JP" sz="1000" b="1" dirty="0" smtClean="0">
              <a:latin typeface="メイリオ" pitchFamily="50" charset="-128"/>
              <a:ea typeface="メイリオ" pitchFamily="50" charset="-128"/>
              <a:cs typeface="メイリオ" pitchFamily="50" charset="-128"/>
            </a:endParaRPr>
          </a:p>
          <a:p>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＜加工食品に使用されている食品原料に対する不安感が増した＞</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522E50C5-225B-4AC1-9CB8-C8FD7A9FD012}" type="slidenum">
              <a:rPr lang="ja-JP" altLang="en-US"/>
              <a:pPr>
                <a:defRPr/>
              </a:pPr>
              <a:t>57</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食意識変化</a:t>
            </a:r>
            <a:endParaRPr lang="en-US" altLang="ja-JP" sz="2800" dirty="0">
              <a:latin typeface="+mj-lt"/>
              <a:ea typeface="HGP創英角ｺﾞｼｯｸUB" pitchFamily="50" charset="-128"/>
              <a:cs typeface="+mj-cs"/>
            </a:endParaRPr>
          </a:p>
        </p:txBody>
      </p:sp>
      <p:graphicFrame>
        <p:nvGraphicFramePr>
          <p:cNvPr id="15" name="グラフ 14"/>
          <p:cNvGraphicFramePr/>
          <p:nvPr/>
        </p:nvGraphicFramePr>
        <p:xfrm>
          <a:off x="4499992" y="1052736"/>
          <a:ext cx="4644008" cy="210921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表 15"/>
          <p:cNvGraphicFramePr>
            <a:graphicFrameLocks noGrp="1"/>
          </p:cNvGraphicFramePr>
          <p:nvPr/>
        </p:nvGraphicFramePr>
        <p:xfrm>
          <a:off x="179513" y="2132856"/>
          <a:ext cx="4104457" cy="792090"/>
        </p:xfrm>
        <a:graphic>
          <a:graphicData uri="http://schemas.openxmlformats.org/drawingml/2006/table">
            <a:tbl>
              <a:tblPr/>
              <a:tblGrid>
                <a:gridCol w="1088237"/>
                <a:gridCol w="754055"/>
                <a:gridCol w="754055"/>
                <a:gridCol w="754055"/>
                <a:gridCol w="754055"/>
              </a:tblGrid>
              <a:tr h="132015">
                <a:tc>
                  <a:txBody>
                    <a:bodyPr/>
                    <a:lstStyle/>
                    <a:p>
                      <a:pPr algn="ctr" fontAlgn="ctr"/>
                      <a:r>
                        <a:rPr lang="ja-JP" altLang="en-US" sz="800" b="1" i="0" u="none" strike="noStrike" dirty="0">
                          <a:solidFill>
                            <a:srgbClr val="000000"/>
                          </a:solidFill>
                          <a:latin typeface="ＭＳ Ｐゴシック"/>
                        </a:rPr>
                        <a:t>原産国を意識</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r>
              <a:tr h="132015">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12.5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12.8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22.8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27.1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30.0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dirty="0">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7.7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4572000" y="3140968"/>
          <a:ext cx="4392488" cy="3169920"/>
        </p:xfrm>
        <a:graphic>
          <a:graphicData uri="http://schemas.openxmlformats.org/drawingml/2006/table">
            <a:tbl>
              <a:tblPr/>
              <a:tblGrid>
                <a:gridCol w="549061"/>
                <a:gridCol w="549061"/>
                <a:gridCol w="549061"/>
                <a:gridCol w="549061"/>
                <a:gridCol w="549061"/>
                <a:gridCol w="549061"/>
                <a:gridCol w="549061"/>
                <a:gridCol w="549061"/>
              </a:tblGrid>
              <a:tr h="243719">
                <a:tc gridSpan="2">
                  <a:txBody>
                    <a:bodyPr/>
                    <a:lstStyle/>
                    <a:p>
                      <a:pPr algn="ctr" fontAlgn="ctr"/>
                      <a:r>
                        <a:rPr lang="ja-JP" altLang="en-US" sz="800" b="1" i="0" u="none" strike="noStrike" dirty="0">
                          <a:solidFill>
                            <a:srgbClr val="000000"/>
                          </a:solidFill>
                          <a:latin typeface="ＭＳ Ｐゴシック"/>
                        </a:rPr>
                        <a:t>喫食者</a:t>
                      </a:r>
                      <a:r>
                        <a:rPr lang="ja-JP" altLang="en-US" sz="800" b="1" i="0" u="none" strike="noStrike" dirty="0" smtClean="0">
                          <a:solidFill>
                            <a:srgbClr val="000000"/>
                          </a:solidFill>
                          <a:latin typeface="ＭＳ Ｐゴシック"/>
                        </a:rPr>
                        <a:t>：</a:t>
                      </a:r>
                      <a:endParaRPr lang="en-US" altLang="ja-JP" sz="800" b="1" i="0" u="none" strike="noStrike" dirty="0" smtClean="0">
                        <a:solidFill>
                          <a:srgbClr val="000000"/>
                        </a:solidFill>
                        <a:latin typeface="ＭＳ Ｐゴシック"/>
                      </a:endParaRPr>
                    </a:p>
                    <a:p>
                      <a:pPr algn="ctr" fontAlgn="ctr"/>
                      <a:r>
                        <a:rPr lang="ja-JP" altLang="en-US" sz="800" b="1" i="0" u="none" strike="noStrike" dirty="0" smtClean="0">
                          <a:solidFill>
                            <a:srgbClr val="000000"/>
                          </a:solidFill>
                          <a:latin typeface="ＭＳ Ｐゴシック"/>
                        </a:rPr>
                        <a:t>原産</a:t>
                      </a:r>
                      <a:r>
                        <a:rPr lang="ja-JP" altLang="en-US" sz="800" b="1" i="0" u="none" strike="noStrike" dirty="0">
                          <a:solidFill>
                            <a:srgbClr val="000000"/>
                          </a:solidFill>
                          <a:latin typeface="ＭＳ Ｐゴシック"/>
                        </a:rPr>
                        <a:t>国を意識</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186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8" name="表 17"/>
          <p:cNvGraphicFramePr>
            <a:graphicFrameLocks noGrp="1"/>
          </p:cNvGraphicFramePr>
          <p:nvPr/>
        </p:nvGraphicFramePr>
        <p:xfrm>
          <a:off x="107504" y="3140968"/>
          <a:ext cx="4392488" cy="3169920"/>
        </p:xfrm>
        <a:graphic>
          <a:graphicData uri="http://schemas.openxmlformats.org/drawingml/2006/table">
            <a:tbl>
              <a:tblPr/>
              <a:tblGrid>
                <a:gridCol w="549061"/>
                <a:gridCol w="549061"/>
                <a:gridCol w="549061"/>
                <a:gridCol w="549061"/>
                <a:gridCol w="549061"/>
                <a:gridCol w="549061"/>
                <a:gridCol w="549061"/>
                <a:gridCol w="549061"/>
              </a:tblGrid>
              <a:tr h="243719">
                <a:tc gridSpan="2">
                  <a:txBody>
                    <a:bodyPr/>
                    <a:lstStyle/>
                    <a:p>
                      <a:pPr algn="ctr" fontAlgn="ctr"/>
                      <a:r>
                        <a:rPr lang="ja-JP" altLang="en-US" sz="800" b="1" i="0" u="none" strike="noStrike" dirty="0">
                          <a:solidFill>
                            <a:srgbClr val="000000"/>
                          </a:solidFill>
                          <a:latin typeface="ＭＳ Ｐゴシック"/>
                        </a:rPr>
                        <a:t>一般</a:t>
                      </a:r>
                      <a:r>
                        <a:rPr lang="ja-JP" altLang="en-US" sz="800" b="1" i="0" u="none" strike="noStrike" dirty="0" smtClean="0">
                          <a:solidFill>
                            <a:srgbClr val="000000"/>
                          </a:solidFill>
                          <a:latin typeface="ＭＳ Ｐゴシック"/>
                        </a:rPr>
                        <a:t>：</a:t>
                      </a:r>
                      <a:endParaRPr lang="en-US" altLang="ja-JP" sz="800" b="1" i="0" u="none" strike="noStrike" dirty="0" smtClean="0">
                        <a:solidFill>
                          <a:srgbClr val="000000"/>
                        </a:solidFill>
                        <a:latin typeface="ＭＳ Ｐゴシック"/>
                      </a:endParaRPr>
                    </a:p>
                    <a:p>
                      <a:pPr algn="ctr" fontAlgn="ctr"/>
                      <a:r>
                        <a:rPr lang="ja-JP" altLang="en-US" sz="800" b="1" i="0" u="none" strike="noStrike" dirty="0" smtClean="0">
                          <a:solidFill>
                            <a:srgbClr val="000000"/>
                          </a:solidFill>
                          <a:latin typeface="ＭＳ Ｐゴシック"/>
                        </a:rPr>
                        <a:t>原産</a:t>
                      </a:r>
                      <a:r>
                        <a:rPr lang="ja-JP" altLang="en-US" sz="800" b="1" i="0" u="none" strike="noStrike" dirty="0">
                          <a:solidFill>
                            <a:srgbClr val="000000"/>
                          </a:solidFill>
                          <a:latin typeface="ＭＳ Ｐゴシック"/>
                        </a:rPr>
                        <a:t>国を意識</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186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年には中国産食品の問題があって</a:t>
            </a:r>
            <a:r>
              <a:rPr lang="en-US" altLang="ja-JP" sz="1200" b="1" dirty="0" smtClean="0">
                <a:solidFill>
                  <a:schemeClr val="accent2">
                    <a:lumMod val="50000"/>
                  </a:schemeClr>
                </a:solidFill>
                <a:latin typeface="ＭＳ Ｐ明朝" pitchFamily="18" charset="-128"/>
                <a:ea typeface="ＭＳ Ｐ明朝" pitchFamily="18" charset="-128"/>
              </a:rPr>
              <a:t>9</a:t>
            </a:r>
            <a:r>
              <a:rPr lang="ja-JP" altLang="en-US" sz="1200" b="1" dirty="0" smtClean="0">
                <a:solidFill>
                  <a:schemeClr val="accent2">
                    <a:lumMod val="50000"/>
                  </a:schemeClr>
                </a:solidFill>
                <a:latin typeface="ＭＳ Ｐ明朝" pitchFamily="18" charset="-128"/>
                <a:ea typeface="ＭＳ Ｐ明朝" pitchFamily="18" charset="-128"/>
              </a:rPr>
              <a:t>割近くがあてはまっていた。</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とはいえ不安が払拭されたとはいえず、現状は</a:t>
            </a:r>
            <a:r>
              <a:rPr lang="en-US" altLang="ja-JP" sz="1200" b="1" dirty="0" smtClean="0">
                <a:solidFill>
                  <a:schemeClr val="accent2">
                    <a:lumMod val="50000"/>
                  </a:schemeClr>
                </a:solidFill>
                <a:latin typeface="ＭＳ Ｐ明朝" pitchFamily="18" charset="-128"/>
                <a:ea typeface="ＭＳ Ｐ明朝" pitchFamily="18" charset="-128"/>
              </a:rPr>
              <a:t>6</a:t>
            </a:r>
            <a:r>
              <a:rPr lang="ja-JP" altLang="en-US" sz="1200" b="1" dirty="0" smtClean="0">
                <a:solidFill>
                  <a:schemeClr val="accent2">
                    <a:lumMod val="50000"/>
                  </a:schemeClr>
                </a:solidFill>
                <a:latin typeface="ＭＳ Ｐ明朝" pitchFamily="18" charset="-128"/>
                <a:ea typeface="ＭＳ Ｐ明朝" pitchFamily="18" charset="-128"/>
              </a:rPr>
              <a:t>割程度があてはまるとしており、一般より喫食者の方がやや高めである。</a:t>
            </a:r>
          </a:p>
        </p:txBody>
      </p:sp>
      <p:sp>
        <p:nvSpPr>
          <p:cNvPr id="12" name="正方形/長方形 11"/>
          <p:cNvSpPr/>
          <p:nvPr/>
        </p:nvSpPr>
        <p:spPr>
          <a:xfrm>
            <a:off x="2771800" y="260648"/>
            <a:ext cx="2376264"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［原産国を意識］</a:t>
            </a:r>
            <a:endParaRPr lang="en-US" altLang="ja-JP" sz="1400" dirty="0">
              <a:ea typeface="HGP創英角ｺﾞｼｯｸUB" pitchFamily="50" charset="-128"/>
            </a:endParaRPr>
          </a:p>
        </p:txBody>
      </p:sp>
      <p:sp>
        <p:nvSpPr>
          <p:cNvPr id="14" name="正方形/長方形 13"/>
          <p:cNvSpPr/>
          <p:nvPr/>
        </p:nvSpPr>
        <p:spPr>
          <a:xfrm>
            <a:off x="107504" y="1052736"/>
            <a:ext cx="4968552" cy="707886"/>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東日本大震災以前（数年～１年前）と震災以降（約１年前以降）</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a:t>
            </a:r>
            <a:r>
              <a:rPr lang="ja-JP" altLang="en-US" sz="1000" b="1" dirty="0" err="1" smtClean="0">
                <a:latin typeface="メイリオ" pitchFamily="50" charset="-128"/>
                <a:ea typeface="メイリオ" pitchFamily="50" charset="-128"/>
                <a:cs typeface="メイリオ" pitchFamily="50" charset="-128"/>
              </a:rPr>
              <a:t>とを</a:t>
            </a:r>
            <a:r>
              <a:rPr lang="ja-JP" altLang="en-US" sz="1000" b="1" dirty="0" smtClean="0">
                <a:latin typeface="メイリオ" pitchFamily="50" charset="-128"/>
                <a:ea typeface="メイリオ" pitchFamily="50" charset="-128"/>
                <a:cs typeface="メイリオ" pitchFamily="50" charset="-128"/>
              </a:rPr>
              <a:t>比較して、以下の食品に関する意識変化の度合いをお答えください。</a:t>
            </a:r>
            <a:endParaRPr lang="en-US" altLang="ja-JP" sz="1000" b="1" dirty="0" smtClean="0">
              <a:latin typeface="メイリオ" pitchFamily="50" charset="-128"/>
              <a:ea typeface="メイリオ" pitchFamily="50" charset="-128"/>
              <a:cs typeface="メイリオ" pitchFamily="50" charset="-128"/>
            </a:endParaRPr>
          </a:p>
          <a:p>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＜原産国を意識するようになった＞</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861E786D-3516-448F-88CF-12B6072B21A3}" type="slidenum">
              <a:rPr lang="ja-JP" altLang="en-US" smtClean="0"/>
              <a:pPr>
                <a:defRPr/>
              </a:pPr>
              <a:t>58</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食意識変化</a:t>
            </a:r>
            <a:endParaRPr lang="en-US" altLang="ja-JP" sz="2800" dirty="0">
              <a:latin typeface="+mj-lt"/>
              <a:ea typeface="HGP創英角ｺﾞｼｯｸUB" pitchFamily="50" charset="-128"/>
              <a:cs typeface="+mj-cs"/>
            </a:endParaRPr>
          </a:p>
        </p:txBody>
      </p:sp>
      <p:graphicFrame>
        <p:nvGraphicFramePr>
          <p:cNvPr id="14" name="表 13"/>
          <p:cNvGraphicFramePr>
            <a:graphicFrameLocks noGrp="1"/>
          </p:cNvGraphicFramePr>
          <p:nvPr/>
        </p:nvGraphicFramePr>
        <p:xfrm>
          <a:off x="107504" y="3140968"/>
          <a:ext cx="4392488" cy="3169920"/>
        </p:xfrm>
        <a:graphic>
          <a:graphicData uri="http://schemas.openxmlformats.org/drawingml/2006/table">
            <a:tbl>
              <a:tblPr/>
              <a:tblGrid>
                <a:gridCol w="549061"/>
                <a:gridCol w="549061"/>
                <a:gridCol w="549061"/>
                <a:gridCol w="549061"/>
                <a:gridCol w="549061"/>
                <a:gridCol w="549061"/>
                <a:gridCol w="549061"/>
                <a:gridCol w="549061"/>
              </a:tblGrid>
              <a:tr h="232641">
                <a:tc gridSpan="2">
                  <a:txBody>
                    <a:bodyPr/>
                    <a:lstStyle/>
                    <a:p>
                      <a:pPr algn="ctr" fontAlgn="ctr"/>
                      <a:r>
                        <a:rPr lang="ja-JP" altLang="en-US" sz="800" b="1" i="0" u="none" strike="noStrike" dirty="0">
                          <a:solidFill>
                            <a:srgbClr val="000000"/>
                          </a:solidFill>
                          <a:latin typeface="ＭＳ Ｐゴシック"/>
                        </a:rPr>
                        <a:t>一般</a:t>
                      </a:r>
                      <a:r>
                        <a:rPr lang="ja-JP" altLang="en-US" sz="800" b="1" i="0" u="none" strike="noStrike" dirty="0" smtClean="0">
                          <a:solidFill>
                            <a:srgbClr val="000000"/>
                          </a:solidFill>
                          <a:latin typeface="ＭＳ Ｐゴシック"/>
                        </a:rPr>
                        <a:t>：</a:t>
                      </a:r>
                      <a:endParaRPr lang="en-US" altLang="ja-JP" sz="800" b="1" i="0" u="none" strike="noStrike" dirty="0" smtClean="0">
                        <a:solidFill>
                          <a:srgbClr val="000000"/>
                        </a:solidFill>
                        <a:latin typeface="ＭＳ Ｐゴシック"/>
                      </a:endParaRPr>
                    </a:p>
                    <a:p>
                      <a:pPr algn="ctr" fontAlgn="ctr"/>
                      <a:r>
                        <a:rPr lang="ja-JP" altLang="en-US" sz="800" b="1" i="0" u="none" strike="noStrike" dirty="0" smtClean="0">
                          <a:solidFill>
                            <a:srgbClr val="000000"/>
                          </a:solidFill>
                          <a:latin typeface="ＭＳ Ｐゴシック"/>
                        </a:rPr>
                        <a:t>国内</a:t>
                      </a:r>
                      <a:r>
                        <a:rPr lang="ja-JP" altLang="en-US" sz="800" b="1" i="0" u="none" strike="noStrike" dirty="0">
                          <a:solidFill>
                            <a:srgbClr val="000000"/>
                          </a:solidFill>
                          <a:latin typeface="ＭＳ Ｐゴシック"/>
                        </a:rPr>
                        <a:t>原産地を意識</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16321">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195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6321">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6321">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632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632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6321">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632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6321">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63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63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63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63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632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632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dirty="0">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5" name="表 14"/>
          <p:cNvGraphicFramePr>
            <a:graphicFrameLocks noGrp="1"/>
          </p:cNvGraphicFramePr>
          <p:nvPr/>
        </p:nvGraphicFramePr>
        <p:xfrm>
          <a:off x="4572000" y="3140968"/>
          <a:ext cx="4464496" cy="3169920"/>
        </p:xfrm>
        <a:graphic>
          <a:graphicData uri="http://schemas.openxmlformats.org/drawingml/2006/table">
            <a:tbl>
              <a:tblPr/>
              <a:tblGrid>
                <a:gridCol w="558062"/>
                <a:gridCol w="558062"/>
                <a:gridCol w="558062"/>
                <a:gridCol w="558062"/>
                <a:gridCol w="558062"/>
                <a:gridCol w="558062"/>
                <a:gridCol w="558062"/>
                <a:gridCol w="558062"/>
              </a:tblGrid>
              <a:tr h="243719">
                <a:tc gridSpan="2">
                  <a:txBody>
                    <a:bodyPr/>
                    <a:lstStyle/>
                    <a:p>
                      <a:pPr algn="ctr" fontAlgn="ctr"/>
                      <a:r>
                        <a:rPr lang="ja-JP" altLang="en-US" sz="800" b="1" i="0" u="none" strike="noStrike" dirty="0">
                          <a:solidFill>
                            <a:srgbClr val="000000"/>
                          </a:solidFill>
                          <a:latin typeface="ＭＳ Ｐゴシック"/>
                        </a:rPr>
                        <a:t>喫食者</a:t>
                      </a:r>
                      <a:r>
                        <a:rPr lang="ja-JP" altLang="en-US" sz="800" b="1" i="0" u="none" strike="noStrike" dirty="0" smtClean="0">
                          <a:solidFill>
                            <a:srgbClr val="000000"/>
                          </a:solidFill>
                          <a:latin typeface="ＭＳ Ｐゴシック"/>
                        </a:rPr>
                        <a:t>：</a:t>
                      </a:r>
                      <a:endParaRPr lang="en-US" altLang="ja-JP" sz="800" b="1" i="0" u="none" strike="noStrike" dirty="0" smtClean="0">
                        <a:solidFill>
                          <a:srgbClr val="000000"/>
                        </a:solidFill>
                        <a:latin typeface="ＭＳ Ｐゴシック"/>
                      </a:endParaRPr>
                    </a:p>
                    <a:p>
                      <a:pPr algn="ctr" fontAlgn="ctr"/>
                      <a:r>
                        <a:rPr lang="ja-JP" altLang="en-US" sz="800" b="1" i="0" u="none" strike="noStrike" dirty="0" smtClean="0">
                          <a:solidFill>
                            <a:srgbClr val="000000"/>
                          </a:solidFill>
                          <a:latin typeface="ＭＳ Ｐゴシック"/>
                        </a:rPr>
                        <a:t>国内</a:t>
                      </a:r>
                      <a:r>
                        <a:rPr lang="ja-JP" altLang="en-US" sz="800" b="1" i="0" u="none" strike="noStrike" dirty="0">
                          <a:solidFill>
                            <a:srgbClr val="000000"/>
                          </a:solidFill>
                          <a:latin typeface="ＭＳ Ｐゴシック"/>
                        </a:rPr>
                        <a:t>原産地を意識</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186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グラフ 15"/>
          <p:cNvGraphicFramePr/>
          <p:nvPr/>
        </p:nvGraphicFramePr>
        <p:xfrm>
          <a:off x="4499992" y="1052736"/>
          <a:ext cx="4644008" cy="20882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表 16"/>
          <p:cNvGraphicFramePr>
            <a:graphicFrameLocks noGrp="1"/>
          </p:cNvGraphicFramePr>
          <p:nvPr/>
        </p:nvGraphicFramePr>
        <p:xfrm>
          <a:off x="179512" y="2132856"/>
          <a:ext cx="4176464" cy="792090"/>
        </p:xfrm>
        <a:graphic>
          <a:graphicData uri="http://schemas.openxmlformats.org/drawingml/2006/table">
            <a:tbl>
              <a:tblPr/>
              <a:tblGrid>
                <a:gridCol w="1107328"/>
                <a:gridCol w="767284"/>
                <a:gridCol w="767284"/>
                <a:gridCol w="767284"/>
                <a:gridCol w="767284"/>
              </a:tblGrid>
              <a:tr h="132015">
                <a:tc>
                  <a:txBody>
                    <a:bodyPr/>
                    <a:lstStyle/>
                    <a:p>
                      <a:pPr algn="ctr" fontAlgn="ctr"/>
                      <a:r>
                        <a:rPr lang="ja-JP" altLang="en-US" sz="800" b="1" i="0" u="none" strike="noStrike" dirty="0">
                          <a:solidFill>
                            <a:srgbClr val="000000"/>
                          </a:solidFill>
                          <a:latin typeface="ＭＳ Ｐゴシック"/>
                        </a:rPr>
                        <a:t>国内原産地を意識</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r>
              <a:tr h="132015">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15.6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13.7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24.1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26.7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30.7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26.6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dirty="0">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7.0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国内の産地についても、</a:t>
            </a: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年よりは減少したものの、</a:t>
            </a:r>
            <a:r>
              <a:rPr lang="en-US" altLang="ja-JP" sz="1200" b="1" dirty="0" smtClean="0">
                <a:solidFill>
                  <a:schemeClr val="accent2">
                    <a:lumMod val="50000"/>
                  </a:schemeClr>
                </a:solidFill>
                <a:latin typeface="ＭＳ Ｐ明朝" pitchFamily="18" charset="-128"/>
                <a:ea typeface="ＭＳ Ｐ明朝" pitchFamily="18" charset="-128"/>
              </a:rPr>
              <a:t>6</a:t>
            </a:r>
            <a:r>
              <a:rPr lang="ja-JP" altLang="en-US" sz="1200" b="1" dirty="0" smtClean="0">
                <a:solidFill>
                  <a:schemeClr val="accent2">
                    <a:lumMod val="50000"/>
                  </a:schemeClr>
                </a:solidFill>
                <a:latin typeface="ＭＳ Ｐ明朝" pitchFamily="18" charset="-128"/>
                <a:ea typeface="ＭＳ Ｐ明朝" pitchFamily="18" charset="-128"/>
              </a:rPr>
              <a:t>割以上が不安に感じている事が伺える。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こちらは喫食者より一般の方が高めとなっている。</a:t>
            </a:r>
          </a:p>
        </p:txBody>
      </p:sp>
      <p:sp>
        <p:nvSpPr>
          <p:cNvPr id="20" name="正方形/長方形 19"/>
          <p:cNvSpPr/>
          <p:nvPr/>
        </p:nvSpPr>
        <p:spPr>
          <a:xfrm>
            <a:off x="2771800" y="260648"/>
            <a:ext cx="2376264"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［国内原産地を意識］</a:t>
            </a:r>
            <a:endParaRPr lang="en-US" altLang="ja-JP" sz="1400" dirty="0">
              <a:ea typeface="HGP創英角ｺﾞｼｯｸUB" pitchFamily="50" charset="-128"/>
            </a:endParaRPr>
          </a:p>
        </p:txBody>
      </p:sp>
      <p:sp>
        <p:nvSpPr>
          <p:cNvPr id="12" name="正方形/長方形 11"/>
          <p:cNvSpPr/>
          <p:nvPr/>
        </p:nvSpPr>
        <p:spPr>
          <a:xfrm>
            <a:off x="107504" y="1052736"/>
            <a:ext cx="4968552" cy="707886"/>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東日本大震災以前（数年～１年前）と震災以降（約１年前以降）</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a:t>
            </a:r>
            <a:r>
              <a:rPr lang="ja-JP" altLang="en-US" sz="1000" b="1" dirty="0" err="1" smtClean="0">
                <a:latin typeface="メイリオ" pitchFamily="50" charset="-128"/>
                <a:ea typeface="メイリオ" pitchFamily="50" charset="-128"/>
                <a:cs typeface="メイリオ" pitchFamily="50" charset="-128"/>
              </a:rPr>
              <a:t>とを</a:t>
            </a:r>
            <a:r>
              <a:rPr lang="ja-JP" altLang="en-US" sz="1000" b="1" dirty="0" smtClean="0">
                <a:latin typeface="メイリオ" pitchFamily="50" charset="-128"/>
                <a:ea typeface="メイリオ" pitchFamily="50" charset="-128"/>
                <a:cs typeface="メイリオ" pitchFamily="50" charset="-128"/>
              </a:rPr>
              <a:t>比較して、以下の食品に関する意識変化の度合いをお答えください。</a:t>
            </a:r>
            <a:endParaRPr lang="en-US" altLang="ja-JP" sz="1000" b="1" dirty="0" smtClean="0">
              <a:latin typeface="メイリオ" pitchFamily="50" charset="-128"/>
              <a:ea typeface="メイリオ" pitchFamily="50" charset="-128"/>
              <a:cs typeface="メイリオ" pitchFamily="50" charset="-128"/>
            </a:endParaRPr>
          </a:p>
          <a:p>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＜国内の原産地を意識するようになった＞</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F97699D5-6DC1-40E7-8981-697B8EDDF072}" type="slidenum">
              <a:rPr lang="ja-JP" altLang="en-US"/>
              <a:pPr>
                <a:defRPr/>
              </a:pPr>
              <a:t>59</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食意識変化</a:t>
            </a:r>
            <a:endParaRPr lang="en-US" altLang="ja-JP" sz="2800" dirty="0">
              <a:latin typeface="+mj-lt"/>
              <a:ea typeface="HGP創英角ｺﾞｼｯｸUB" pitchFamily="50" charset="-128"/>
              <a:cs typeface="+mj-cs"/>
            </a:endParaRPr>
          </a:p>
        </p:txBody>
      </p:sp>
      <p:graphicFrame>
        <p:nvGraphicFramePr>
          <p:cNvPr id="14" name="表 13"/>
          <p:cNvGraphicFramePr>
            <a:graphicFrameLocks noGrp="1"/>
          </p:cNvGraphicFramePr>
          <p:nvPr/>
        </p:nvGraphicFramePr>
        <p:xfrm>
          <a:off x="179512" y="2132856"/>
          <a:ext cx="4176465" cy="792090"/>
        </p:xfrm>
        <a:graphic>
          <a:graphicData uri="http://schemas.openxmlformats.org/drawingml/2006/table">
            <a:tbl>
              <a:tblPr/>
              <a:tblGrid>
                <a:gridCol w="1107329"/>
                <a:gridCol w="767284"/>
                <a:gridCol w="767284"/>
                <a:gridCol w="767284"/>
                <a:gridCol w="767284"/>
              </a:tblGrid>
              <a:tr h="132015">
                <a:tc>
                  <a:txBody>
                    <a:bodyPr/>
                    <a:lstStyle/>
                    <a:p>
                      <a:pPr algn="ctr" fontAlgn="ctr"/>
                      <a:r>
                        <a:rPr lang="ja-JP" altLang="en-US" sz="800" b="1" i="0" u="none" strike="noStrike" dirty="0">
                          <a:solidFill>
                            <a:srgbClr val="000000"/>
                          </a:solidFill>
                          <a:latin typeface="ＭＳ Ｐゴシック"/>
                        </a:rPr>
                        <a:t>消費期限を意識</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r>
              <a:tr h="132015">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dirty="0">
                          <a:solidFill>
                            <a:srgbClr val="000000"/>
                          </a:solidFill>
                          <a:latin typeface="ＭＳ Ｐゴシック"/>
                        </a:rPr>
                        <a:t>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18.8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25.5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37.8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36.3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18.5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dirty="0">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9.9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5.5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5" name="表 14"/>
          <p:cNvGraphicFramePr>
            <a:graphicFrameLocks noGrp="1"/>
          </p:cNvGraphicFramePr>
          <p:nvPr/>
        </p:nvGraphicFramePr>
        <p:xfrm>
          <a:off x="4572000" y="3140968"/>
          <a:ext cx="4464496" cy="3169920"/>
        </p:xfrm>
        <a:graphic>
          <a:graphicData uri="http://schemas.openxmlformats.org/drawingml/2006/table">
            <a:tbl>
              <a:tblPr/>
              <a:tblGrid>
                <a:gridCol w="558062"/>
                <a:gridCol w="558062"/>
                <a:gridCol w="558062"/>
                <a:gridCol w="558062"/>
                <a:gridCol w="558062"/>
                <a:gridCol w="558062"/>
                <a:gridCol w="558062"/>
                <a:gridCol w="558062"/>
              </a:tblGrid>
              <a:tr h="243719">
                <a:tc gridSpan="2">
                  <a:txBody>
                    <a:bodyPr/>
                    <a:lstStyle/>
                    <a:p>
                      <a:pPr algn="ctr" fontAlgn="ctr"/>
                      <a:r>
                        <a:rPr lang="ja-JP" altLang="en-US" sz="800" b="1" i="0" u="none" strike="noStrike" dirty="0">
                          <a:solidFill>
                            <a:srgbClr val="000000"/>
                          </a:solidFill>
                          <a:latin typeface="ＭＳ Ｐゴシック"/>
                        </a:rPr>
                        <a:t>喫食者：消費期限を意識</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dirty="0">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186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1860">
                <a:tc rowSpan="12">
                  <a:txBody>
                    <a:bodyPr/>
                    <a:lstStyle/>
                    <a:p>
                      <a:pPr algn="ctr" fontAlgn="t"/>
                      <a:r>
                        <a:rPr lang="ja-JP" altLang="en-US" sz="800" b="0" i="0" u="none" strike="noStrike" dirty="0">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1860">
                <a:tc vMerge="1">
                  <a:txBody>
                    <a:bodyPr/>
                    <a:lstStyle/>
                    <a:p>
                      <a:endParaRPr kumimoji="1" lang="ja-JP" altLang="en-US"/>
                    </a:p>
                  </a:txBody>
                  <a:tcPr/>
                </a:tc>
                <a:tc rowSpan="2">
                  <a:txBody>
                    <a:bodyPr/>
                    <a:lstStyle/>
                    <a:p>
                      <a:pPr algn="ctr" fontAlgn="ctr"/>
                      <a:r>
                        <a:rPr lang="en-US" altLang="ja-JP" sz="800" b="0" i="0" u="none" strike="noStrike" dirty="0">
                          <a:solidFill>
                            <a:srgbClr val="000000"/>
                          </a:solidFill>
                          <a:latin typeface="ＭＳ Ｐゴシック"/>
                        </a:rPr>
                        <a:t>70</a:t>
                      </a:r>
                      <a:r>
                        <a:rPr lang="ja-JP" altLang="en-US" sz="800" b="0" i="0" u="none" strike="noStrike" dirty="0">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186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表 15"/>
          <p:cNvGraphicFramePr>
            <a:graphicFrameLocks noGrp="1"/>
          </p:cNvGraphicFramePr>
          <p:nvPr/>
        </p:nvGraphicFramePr>
        <p:xfrm>
          <a:off x="107504" y="3140968"/>
          <a:ext cx="4392488" cy="3169920"/>
        </p:xfrm>
        <a:graphic>
          <a:graphicData uri="http://schemas.openxmlformats.org/drawingml/2006/table">
            <a:tbl>
              <a:tblPr/>
              <a:tblGrid>
                <a:gridCol w="549061"/>
                <a:gridCol w="549061"/>
                <a:gridCol w="549061"/>
                <a:gridCol w="549061"/>
                <a:gridCol w="549061"/>
                <a:gridCol w="549061"/>
                <a:gridCol w="549061"/>
                <a:gridCol w="549061"/>
              </a:tblGrid>
              <a:tr h="238301">
                <a:tc gridSpan="2">
                  <a:txBody>
                    <a:bodyPr/>
                    <a:lstStyle/>
                    <a:p>
                      <a:pPr algn="ctr" fontAlgn="ctr"/>
                      <a:r>
                        <a:rPr lang="ja-JP" altLang="en-US" sz="800" b="1" i="0" u="none" strike="noStrike">
                          <a:solidFill>
                            <a:srgbClr val="000000"/>
                          </a:solidFill>
                          <a:latin typeface="ＭＳ Ｐゴシック"/>
                        </a:rPr>
                        <a:t>一般：消費期限を意識</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1915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472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915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915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1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1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915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15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19150">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1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1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1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1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1915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1915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99992" y="1052736"/>
          <a:ext cx="4644008" cy="2088232"/>
        </p:xfrm>
        <a:graphic>
          <a:graphicData uri="http://schemas.openxmlformats.org/drawingml/2006/chart">
            <c:chart xmlns:c="http://schemas.openxmlformats.org/drawingml/2006/chart" xmlns:r="http://schemas.openxmlformats.org/officeDocument/2006/relationships" r:id="rId3"/>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消費期限については</a:t>
            </a: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年と比較すると落ち着いた状態になっているが、それでも半数以上はあてはまるとしており、普遍的な意識になったといえる。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一般と喫食者との差は見られない。</a:t>
            </a:r>
          </a:p>
        </p:txBody>
      </p:sp>
      <p:sp>
        <p:nvSpPr>
          <p:cNvPr id="12" name="正方形/長方形 11"/>
          <p:cNvSpPr/>
          <p:nvPr/>
        </p:nvSpPr>
        <p:spPr>
          <a:xfrm>
            <a:off x="2771800" y="260648"/>
            <a:ext cx="2376264"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［消費期限を意識］</a:t>
            </a:r>
            <a:endParaRPr lang="en-US" altLang="ja-JP" sz="1400" dirty="0">
              <a:ea typeface="HGP創英角ｺﾞｼｯｸUB" pitchFamily="50" charset="-128"/>
            </a:endParaRPr>
          </a:p>
        </p:txBody>
      </p:sp>
      <p:sp>
        <p:nvSpPr>
          <p:cNvPr id="18" name="正方形/長方形 17"/>
          <p:cNvSpPr/>
          <p:nvPr/>
        </p:nvSpPr>
        <p:spPr>
          <a:xfrm>
            <a:off x="107504" y="1052736"/>
            <a:ext cx="4968552" cy="707886"/>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東日本大震災以前（数年～１年前）と震災以降（約１年前以降）</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a:t>
            </a:r>
            <a:r>
              <a:rPr lang="ja-JP" altLang="en-US" sz="1000" b="1" dirty="0" err="1" smtClean="0">
                <a:latin typeface="メイリオ" pitchFamily="50" charset="-128"/>
                <a:ea typeface="メイリオ" pitchFamily="50" charset="-128"/>
                <a:cs typeface="メイリオ" pitchFamily="50" charset="-128"/>
              </a:rPr>
              <a:t>とを</a:t>
            </a:r>
            <a:r>
              <a:rPr lang="ja-JP" altLang="en-US" sz="1000" b="1" dirty="0" smtClean="0">
                <a:latin typeface="メイリオ" pitchFamily="50" charset="-128"/>
                <a:ea typeface="メイリオ" pitchFamily="50" charset="-128"/>
                <a:cs typeface="メイリオ" pitchFamily="50" charset="-128"/>
              </a:rPr>
              <a:t>比較して、以下の食品に関する意識変化の度合いをお答えください。</a:t>
            </a:r>
            <a:endParaRPr lang="en-US" altLang="ja-JP" sz="1000" b="1" dirty="0" smtClean="0">
              <a:latin typeface="メイリオ" pitchFamily="50" charset="-128"/>
              <a:ea typeface="メイリオ" pitchFamily="50" charset="-128"/>
              <a:cs typeface="メイリオ" pitchFamily="50" charset="-128"/>
            </a:endParaRPr>
          </a:p>
          <a:p>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＜消費期限を意識するようになった＞</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四角形吹き出し 2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fontScale="92500"/>
          </a:bodyPr>
          <a:lstStyle/>
          <a:p>
            <a:pPr>
              <a:defRPr/>
            </a:pPr>
            <a:r>
              <a:rPr lang="en-US" altLang="ja-JP" sz="1200" b="1" dirty="0" smtClean="0">
                <a:solidFill>
                  <a:schemeClr val="accent2">
                    <a:lumMod val="50000"/>
                  </a:schemeClr>
                </a:solidFill>
                <a:latin typeface="ＭＳ Ｐ明朝" pitchFamily="18" charset="-128"/>
                <a:ea typeface="ＭＳ Ｐ明朝" pitchFamily="18" charset="-128"/>
              </a:rPr>
              <a:t>05</a:t>
            </a:r>
            <a:r>
              <a:rPr lang="ja-JP" altLang="en-US" sz="1200" b="1" dirty="0" smtClean="0">
                <a:solidFill>
                  <a:schemeClr val="accent2">
                    <a:lumMod val="50000"/>
                  </a:schemeClr>
                </a:solidFill>
                <a:latin typeface="ＭＳ Ｐ明朝" pitchFamily="18" charset="-128"/>
                <a:ea typeface="ＭＳ Ｐ明朝" pitchFamily="18" charset="-128"/>
              </a:rPr>
              <a:t>年から</a:t>
            </a:r>
            <a:r>
              <a:rPr lang="en-US" altLang="ja-JP" sz="1200" b="1" dirty="0" smtClean="0">
                <a:solidFill>
                  <a:schemeClr val="accent2">
                    <a:lumMod val="50000"/>
                  </a:schemeClr>
                </a:solidFill>
                <a:latin typeface="ＭＳ Ｐ明朝" pitchFamily="18" charset="-128"/>
                <a:ea typeface="ＭＳ Ｐ明朝" pitchFamily="18" charset="-128"/>
              </a:rPr>
              <a:t>09</a:t>
            </a:r>
            <a:r>
              <a:rPr lang="ja-JP" altLang="en-US" sz="1200" b="1" dirty="0" smtClean="0">
                <a:solidFill>
                  <a:schemeClr val="accent2">
                    <a:lumMod val="50000"/>
                  </a:schemeClr>
                </a:solidFill>
                <a:latin typeface="ＭＳ Ｐ明朝" pitchFamily="18" charset="-128"/>
                <a:ea typeface="ＭＳ Ｐ明朝" pitchFamily="18" charset="-128"/>
              </a:rPr>
              <a:t>年は頻度が落ちうどんを下回る。</a:t>
            </a:r>
            <a:r>
              <a:rPr lang="en-US" altLang="ja-JP" sz="1200" b="1" dirty="0" smtClean="0">
                <a:solidFill>
                  <a:schemeClr val="accent2">
                    <a:lumMod val="50000"/>
                  </a:schemeClr>
                </a:solidFill>
                <a:latin typeface="ＭＳ Ｐ明朝" pitchFamily="18" charset="-128"/>
                <a:ea typeface="ＭＳ Ｐ明朝" pitchFamily="18" charset="-128"/>
              </a:rPr>
              <a:t>2012</a:t>
            </a:r>
            <a:r>
              <a:rPr lang="ja-JP" altLang="en-US" sz="1200" b="1" dirty="0" smtClean="0">
                <a:solidFill>
                  <a:schemeClr val="accent2">
                    <a:lumMod val="50000"/>
                  </a:schemeClr>
                </a:solidFill>
                <a:latin typeface="ＭＳ Ｐ明朝" pitchFamily="18" charset="-128"/>
                <a:ea typeface="ＭＳ Ｐ明朝" pitchFamily="18" charset="-128"/>
              </a:rPr>
              <a:t>年もほとんど変わらず、</a:t>
            </a:r>
            <a:r>
              <a:rPr lang="en-US" altLang="ja-JP" sz="1200" b="1" dirty="0" smtClean="0">
                <a:solidFill>
                  <a:schemeClr val="accent2">
                    <a:lumMod val="50000"/>
                  </a:schemeClr>
                </a:solidFill>
                <a:latin typeface="ＭＳ Ｐ明朝" pitchFamily="18" charset="-128"/>
                <a:ea typeface="ＭＳ Ｐ明朝" pitchFamily="18" charset="-128"/>
              </a:rPr>
              <a:t>2</a:t>
            </a:r>
            <a:r>
              <a:rPr lang="ja-JP" altLang="en-US" sz="1200" b="1" dirty="0" smtClean="0">
                <a:solidFill>
                  <a:schemeClr val="accent2">
                    <a:lumMod val="50000"/>
                  </a:schemeClr>
                </a:solidFill>
                <a:latin typeface="ＭＳ Ｐ明朝" pitchFamily="18" charset="-128"/>
                <a:ea typeface="ＭＳ Ｐ明朝" pitchFamily="18" charset="-128"/>
              </a:rPr>
              <a:t>～</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ヶ月に</a:t>
            </a:r>
            <a:r>
              <a:rPr lang="en-US" altLang="ja-JP" sz="1200" b="1" dirty="0" smtClean="0">
                <a:solidFill>
                  <a:schemeClr val="accent2">
                    <a:lumMod val="50000"/>
                  </a:schemeClr>
                </a:solidFill>
                <a:latin typeface="ＭＳ Ｐ明朝" pitchFamily="18" charset="-128"/>
                <a:ea typeface="ＭＳ Ｐ明朝" pitchFamily="18" charset="-128"/>
              </a:rPr>
              <a:t>1</a:t>
            </a:r>
            <a:r>
              <a:rPr lang="ja-JP" altLang="en-US" sz="1200" b="1" dirty="0" smtClean="0">
                <a:solidFill>
                  <a:schemeClr val="accent2">
                    <a:lumMod val="50000"/>
                  </a:schemeClr>
                </a:solidFill>
                <a:latin typeface="ＭＳ Ｐ明朝" pitchFamily="18" charset="-128"/>
                <a:ea typeface="ＭＳ Ｐ明朝" pitchFamily="18" charset="-128"/>
              </a:rPr>
              <a:t>回未満のほとんど食べない層が増えている。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年齢差は</a:t>
            </a:r>
            <a:r>
              <a:rPr lang="en-US" altLang="ja-JP" sz="1200" b="1" dirty="0" smtClean="0">
                <a:solidFill>
                  <a:schemeClr val="accent2">
                    <a:lumMod val="50000"/>
                  </a:schemeClr>
                </a:solidFill>
                <a:latin typeface="ＭＳ Ｐ明朝" pitchFamily="18" charset="-128"/>
                <a:ea typeface="ＭＳ Ｐ明朝" pitchFamily="18" charset="-128"/>
              </a:rPr>
              <a:t>50</a:t>
            </a:r>
            <a:r>
              <a:rPr lang="ja-JP" altLang="en-US" sz="1200" b="1" dirty="0" smtClean="0">
                <a:solidFill>
                  <a:schemeClr val="accent2">
                    <a:lumMod val="50000"/>
                  </a:schemeClr>
                </a:solidFill>
                <a:latin typeface="ＭＳ Ｐ明朝" pitchFamily="18" charset="-128"/>
                <a:ea typeface="ＭＳ Ｐ明朝" pitchFamily="18" charset="-128"/>
              </a:rPr>
              <a:t>代までは差がないが、</a:t>
            </a:r>
            <a:r>
              <a:rPr lang="en-US" altLang="ja-JP" sz="1200" b="1" dirty="0" smtClean="0">
                <a:solidFill>
                  <a:schemeClr val="accent2">
                    <a:lumMod val="50000"/>
                  </a:schemeClr>
                </a:solidFill>
                <a:latin typeface="ＭＳ Ｐ明朝" pitchFamily="18" charset="-128"/>
                <a:ea typeface="ＭＳ Ｐ明朝" pitchFamily="18" charset="-128"/>
              </a:rPr>
              <a:t>60</a:t>
            </a:r>
            <a:r>
              <a:rPr lang="ja-JP" altLang="en-US" sz="1200" b="1" dirty="0" smtClean="0">
                <a:solidFill>
                  <a:schemeClr val="accent2">
                    <a:lumMod val="50000"/>
                  </a:schemeClr>
                </a:solidFill>
                <a:latin typeface="ＭＳ Ｐ明朝" pitchFamily="18" charset="-128"/>
                <a:ea typeface="ＭＳ Ｐ明朝" pitchFamily="18" charset="-128"/>
              </a:rPr>
              <a:t>代以上で頻度が高く、</a:t>
            </a:r>
            <a:r>
              <a:rPr lang="en-US" altLang="ja-JP" sz="1200" b="1" dirty="0" smtClean="0">
                <a:solidFill>
                  <a:schemeClr val="accent2">
                    <a:lumMod val="50000"/>
                  </a:schemeClr>
                </a:solidFill>
                <a:latin typeface="ＭＳ Ｐ明朝" pitchFamily="18" charset="-128"/>
                <a:ea typeface="ＭＳ Ｐ明朝" pitchFamily="18" charset="-128"/>
              </a:rPr>
              <a:t>20</a:t>
            </a:r>
            <a:r>
              <a:rPr lang="ja-JP" altLang="en-US" sz="1200" b="1" dirty="0" smtClean="0">
                <a:solidFill>
                  <a:schemeClr val="accent2">
                    <a:lumMod val="50000"/>
                  </a:schemeClr>
                </a:solidFill>
                <a:latin typeface="ＭＳ Ｐ明朝" pitchFamily="18" charset="-128"/>
                <a:ea typeface="ＭＳ Ｐ明朝" pitchFamily="18" charset="-128"/>
              </a:rPr>
              <a:t>代と女性はほとんど食べない層が２割を超える。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地域差は東京と大阪は近いが、愛知は低い。</a:t>
            </a:r>
            <a:endParaRPr lang="en-US" altLang="ja-JP" sz="1200" b="1" dirty="0" smtClean="0">
              <a:solidFill>
                <a:schemeClr val="accent2">
                  <a:lumMod val="50000"/>
                </a:schemeClr>
              </a:solidFill>
              <a:latin typeface="ＭＳ Ｐ明朝" pitchFamily="18" charset="-128"/>
              <a:ea typeface="ＭＳ Ｐ明朝" pitchFamily="18" charset="-128"/>
            </a:endParaRPr>
          </a:p>
        </p:txBody>
      </p:sp>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99592"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喫食</a:t>
            </a:r>
            <a:r>
              <a:rPr lang="ja-JP" altLang="en-US" sz="2800" dirty="0" smtClean="0">
                <a:latin typeface="+mj-lt"/>
                <a:ea typeface="HGP創英角ｺﾞｼｯｸUB" pitchFamily="50" charset="-128"/>
                <a:cs typeface="+mj-cs"/>
              </a:rPr>
              <a:t>頻度</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51EAB68D-80F1-4CD6-9DAB-556B753E4F49}" type="slidenum">
              <a:rPr lang="ja-JP" altLang="en-US"/>
              <a:pPr>
                <a:defRPr/>
              </a:pPr>
              <a:t>6</a:t>
            </a:fld>
            <a:endParaRPr lang="ja-JP" altLang="en-US" dirty="0"/>
          </a:p>
        </p:txBody>
      </p:sp>
      <p:sp>
        <p:nvSpPr>
          <p:cNvPr id="14" name="正方形/長方形 13"/>
          <p:cNvSpPr/>
          <p:nvPr/>
        </p:nvSpPr>
        <p:spPr>
          <a:xfrm>
            <a:off x="214312" y="1199034"/>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5" name="正方形/長方形 14"/>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6" name="表 15"/>
          <p:cNvGraphicFramePr>
            <a:graphicFrameLocks noGrp="1"/>
          </p:cNvGraphicFramePr>
          <p:nvPr/>
        </p:nvGraphicFramePr>
        <p:xfrm>
          <a:off x="251520" y="1436762"/>
          <a:ext cx="3505200" cy="1200150"/>
        </p:xfrm>
        <a:graphic>
          <a:graphicData uri="http://schemas.openxmlformats.org/drawingml/2006/table">
            <a:tbl>
              <a:tblPr/>
              <a:tblGrid>
                <a:gridCol w="1447800"/>
                <a:gridCol w="685800"/>
                <a:gridCol w="685800"/>
                <a:gridCol w="685800"/>
              </a:tblGrid>
              <a:tr h="171450">
                <a:tc>
                  <a:txBody>
                    <a:bodyPr/>
                    <a:lstStyle/>
                    <a:p>
                      <a:pPr algn="l" fontAlgn="ctr"/>
                      <a:endParaRPr lang="ja-JP" altLang="en-US" sz="7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7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7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7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71450">
                <a:tc>
                  <a:txBody>
                    <a:bodyPr/>
                    <a:lstStyle/>
                    <a:p>
                      <a:pPr algn="ctr" fontAlgn="ctr"/>
                      <a:r>
                        <a:rPr lang="ja-JP" altLang="en-US" sz="800" b="1"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9B8"/>
                    </a:solidFill>
                  </a:tcPr>
                </a:tc>
              </a:tr>
              <a:tr h="171450">
                <a:tc>
                  <a:txBody>
                    <a:bodyPr/>
                    <a:lstStyle/>
                    <a:p>
                      <a:pPr algn="ctr" fontAlgn="ct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週間に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40.6%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a:t>
                      </a:r>
                      <a:r>
                        <a:rPr lang="en-US" altLang="ja-JP" sz="800" b="0" i="0" u="none" strike="noStrike">
                          <a:solidFill>
                            <a:srgbClr val="000000"/>
                          </a:solidFill>
                          <a:latin typeface="ＭＳ Ｐゴシック"/>
                        </a:rPr>
                        <a:t>3</a:t>
                      </a:r>
                      <a:r>
                        <a:rPr lang="ja-JP" altLang="en-US" sz="800" b="0" i="0" u="none" strike="noStrike">
                          <a:solidFill>
                            <a:srgbClr val="000000"/>
                          </a:solidFill>
                          <a:latin typeface="ＭＳ Ｐゴシック"/>
                        </a:rPr>
                        <a:t>週間に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35.8%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34.4%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ヶ月に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15.8%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a:t>
                      </a:r>
                      <a:r>
                        <a:rPr lang="en-US" altLang="ja-JP" sz="800" b="0" i="0" u="none" strike="noStrike">
                          <a:solidFill>
                            <a:srgbClr val="000000"/>
                          </a:solidFill>
                          <a:latin typeface="ＭＳ Ｐゴシック"/>
                        </a:rPr>
                        <a:t>3</a:t>
                      </a:r>
                      <a:r>
                        <a:rPr lang="ja-JP" altLang="en-US" sz="800" b="0" i="0" u="none" strike="noStrike">
                          <a:solidFill>
                            <a:srgbClr val="000000"/>
                          </a:solidFill>
                          <a:latin typeface="ＭＳ Ｐゴシック"/>
                        </a:rPr>
                        <a:t>ヶ月に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5.3%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ja-JP" altLang="en-US" sz="800" b="0" i="0" u="none" strike="noStrike" dirty="0">
                          <a:solidFill>
                            <a:srgbClr val="000000"/>
                          </a:solidFill>
                          <a:latin typeface="ＭＳ Ｐゴシック"/>
                        </a:rPr>
                        <a:t>それ以下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6.3%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8" name="グラフ 17"/>
          <p:cNvGraphicFramePr/>
          <p:nvPr/>
        </p:nvGraphicFramePr>
        <p:xfrm>
          <a:off x="4355976" y="1484784"/>
          <a:ext cx="4464496" cy="2160240"/>
        </p:xfrm>
        <a:graphic>
          <a:graphicData uri="http://schemas.openxmlformats.org/drawingml/2006/chart">
            <c:chart xmlns:c="http://schemas.openxmlformats.org/drawingml/2006/chart" xmlns:r="http://schemas.openxmlformats.org/officeDocument/2006/relationships" r:id="rId3"/>
          </a:graphicData>
        </a:graphic>
      </p:graphicFrame>
      <p:sp>
        <p:nvSpPr>
          <p:cNvPr id="22" name="正方形/長方形 21"/>
          <p:cNvSpPr/>
          <p:nvPr/>
        </p:nvSpPr>
        <p:spPr>
          <a:xfrm>
            <a:off x="2627784" y="260648"/>
            <a:ext cx="216024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［ラーメン］</a:t>
            </a:r>
            <a:endParaRPr lang="en-US" altLang="ja-JP" sz="1400" dirty="0">
              <a:ea typeface="HGP創英角ｺﾞｼｯｸUB" pitchFamily="50" charset="-128"/>
            </a:endParaRPr>
          </a:p>
        </p:txBody>
      </p:sp>
      <p:graphicFrame>
        <p:nvGraphicFramePr>
          <p:cNvPr id="20" name="表 19"/>
          <p:cNvGraphicFramePr>
            <a:graphicFrameLocks noGrp="1"/>
          </p:cNvGraphicFramePr>
          <p:nvPr/>
        </p:nvGraphicFramePr>
        <p:xfrm>
          <a:off x="251520" y="3068960"/>
          <a:ext cx="3528394" cy="3551976"/>
        </p:xfrm>
        <a:graphic>
          <a:graphicData uri="http://schemas.openxmlformats.org/drawingml/2006/table">
            <a:tbl>
              <a:tblPr/>
              <a:tblGrid>
                <a:gridCol w="363217"/>
                <a:gridCol w="363217"/>
                <a:gridCol w="400280"/>
                <a:gridCol w="400280"/>
                <a:gridCol w="400280"/>
                <a:gridCol w="400280"/>
                <a:gridCol w="400280"/>
                <a:gridCol w="400280"/>
                <a:gridCol w="400280"/>
              </a:tblGrid>
              <a:tr h="224440">
                <a:tc gridSpan="2">
                  <a:txBody>
                    <a:bodyPr/>
                    <a:lstStyle/>
                    <a:p>
                      <a:pPr algn="ctr" fontAlgn="ctr"/>
                      <a:r>
                        <a:rPr lang="ja-JP" altLang="en-US" sz="700" b="1" i="0" u="none" strike="noStrike">
                          <a:solidFill>
                            <a:srgbClr val="000000"/>
                          </a:solidFill>
                          <a:latin typeface="ＭＳ Ｐゴシック"/>
                        </a:rPr>
                        <a:t>ラーメン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週間に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回以上</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a:t>
                      </a:r>
                      <a:r>
                        <a:rPr lang="ja-JP" altLang="en-US" sz="700" b="0" i="0" u="none" strike="noStrike">
                          <a:solidFill>
                            <a:srgbClr val="000000"/>
                          </a:solidFill>
                          <a:latin typeface="ＭＳ Ｐゴシック"/>
                        </a:rPr>
                        <a:t>～</a:t>
                      </a:r>
                      <a:r>
                        <a:rPr lang="en-US" altLang="ja-JP" sz="700" b="0" i="0" u="none" strike="noStrike">
                          <a:solidFill>
                            <a:srgbClr val="000000"/>
                          </a:solidFill>
                          <a:latin typeface="ＭＳ Ｐゴシック"/>
                        </a:rPr>
                        <a:t>3</a:t>
                      </a:r>
                      <a:r>
                        <a:rPr lang="ja-JP" altLang="en-US" sz="700" b="0" i="0" u="none" strike="noStrike">
                          <a:solidFill>
                            <a:srgbClr val="000000"/>
                          </a:solidFill>
                          <a:latin typeface="ＭＳ Ｐゴシック"/>
                        </a:rPr>
                        <a:t>週間に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ヶ月に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a:t>
                      </a:r>
                      <a:r>
                        <a:rPr lang="ja-JP" altLang="en-US" sz="700" b="0" i="0" u="none" strike="noStrike">
                          <a:solidFill>
                            <a:srgbClr val="000000"/>
                          </a:solidFill>
                          <a:latin typeface="ＭＳ Ｐゴシック"/>
                        </a:rPr>
                        <a:t>～</a:t>
                      </a:r>
                      <a:r>
                        <a:rPr lang="en-US" altLang="ja-JP" sz="700" b="0" i="0" u="none" strike="noStrike">
                          <a:solidFill>
                            <a:srgbClr val="000000"/>
                          </a:solidFill>
                          <a:latin typeface="ＭＳ Ｐゴシック"/>
                        </a:rPr>
                        <a:t>3</a:t>
                      </a:r>
                      <a:r>
                        <a:rPr lang="ja-JP" altLang="en-US" sz="700" b="0" i="0" u="none" strike="noStrike">
                          <a:solidFill>
                            <a:srgbClr val="000000"/>
                          </a:solidFill>
                          <a:latin typeface="ＭＳ Ｐゴシック"/>
                        </a:rPr>
                        <a:t>ヶ月に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それ以下</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この麺は食べたことがない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4664">
                <a:tc rowSpan="2" gridSpan="2">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6">
                  <a:txBody>
                    <a:bodyPr/>
                    <a:lstStyle/>
                    <a:p>
                      <a:pPr algn="ctr" fontAlgn="t"/>
                      <a:r>
                        <a:rPr lang="ja-JP" altLang="en-US" sz="7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4">
                  <a:txBody>
                    <a:bodyPr/>
                    <a:lstStyle/>
                    <a:p>
                      <a:pPr algn="ctr" fontAlgn="t"/>
                      <a:r>
                        <a:rPr lang="ja-JP" altLang="en-US" sz="7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12">
                  <a:txBody>
                    <a:bodyPr/>
                    <a:lstStyle/>
                    <a:p>
                      <a:pPr algn="ctr" fontAlgn="t"/>
                      <a:r>
                        <a:rPr lang="ja-JP" altLang="en-US" sz="7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700" b="0" i="0" u="none" strike="noStrike">
                          <a:solidFill>
                            <a:srgbClr val="000000"/>
                          </a:solidFill>
                          <a:latin typeface="ＭＳ Ｐゴシック"/>
                        </a:rPr>
                        <a:t>20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30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40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50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60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70</a:t>
                      </a:r>
                      <a:r>
                        <a:rPr lang="ja-JP" altLang="en-US" sz="7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23" name="グラフ 22"/>
          <p:cNvGraphicFramePr/>
          <p:nvPr/>
        </p:nvGraphicFramePr>
        <p:xfrm>
          <a:off x="3971925" y="3645024"/>
          <a:ext cx="5172075" cy="2790825"/>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7F276CE5-5C25-43B6-9C20-B5AF00DA35C8}" type="slidenum">
              <a:rPr lang="ja-JP" altLang="en-US"/>
              <a:pPr>
                <a:defRPr/>
              </a:pPr>
              <a:t>60</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食意識変化</a:t>
            </a:r>
            <a:endParaRPr lang="en-US" altLang="ja-JP" sz="2800" dirty="0">
              <a:latin typeface="+mj-lt"/>
              <a:ea typeface="HGP創英角ｺﾞｼｯｸUB" pitchFamily="50" charset="-128"/>
              <a:cs typeface="+mj-cs"/>
            </a:endParaRPr>
          </a:p>
        </p:txBody>
      </p:sp>
      <p:graphicFrame>
        <p:nvGraphicFramePr>
          <p:cNvPr id="14" name="表 13"/>
          <p:cNvGraphicFramePr>
            <a:graphicFrameLocks noGrp="1"/>
          </p:cNvGraphicFramePr>
          <p:nvPr/>
        </p:nvGraphicFramePr>
        <p:xfrm>
          <a:off x="4572000" y="3140968"/>
          <a:ext cx="4464496" cy="3240354"/>
        </p:xfrm>
        <a:graphic>
          <a:graphicData uri="http://schemas.openxmlformats.org/drawingml/2006/table">
            <a:tbl>
              <a:tblPr/>
              <a:tblGrid>
                <a:gridCol w="558062"/>
                <a:gridCol w="558062"/>
                <a:gridCol w="558062"/>
                <a:gridCol w="558062"/>
                <a:gridCol w="558062"/>
                <a:gridCol w="558062"/>
                <a:gridCol w="558062"/>
                <a:gridCol w="558062"/>
              </a:tblGrid>
              <a:tr h="249258">
                <a:tc gridSpan="2">
                  <a:txBody>
                    <a:bodyPr/>
                    <a:lstStyle/>
                    <a:p>
                      <a:pPr algn="ctr" fontAlgn="ctr"/>
                      <a:r>
                        <a:rPr lang="ja-JP" altLang="en-US" sz="800" b="1" i="0" u="none" strike="noStrike" dirty="0">
                          <a:solidFill>
                            <a:srgbClr val="000000"/>
                          </a:solidFill>
                          <a:latin typeface="ＭＳ Ｐゴシック"/>
                        </a:rPr>
                        <a:t>喫食者：価格変化に敏感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4629">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dirty="0">
                          <a:solidFill>
                            <a:srgbClr val="000000"/>
                          </a:solidFill>
                          <a:latin typeface="ＭＳ Ｐゴシック"/>
                        </a:rPr>
                        <a:t>70</a:t>
                      </a:r>
                      <a:r>
                        <a:rPr lang="ja-JP" altLang="en-US" sz="800" b="0" i="0" u="none" strike="noStrike" dirty="0">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5" name="表 14"/>
          <p:cNvGraphicFramePr>
            <a:graphicFrameLocks noGrp="1"/>
          </p:cNvGraphicFramePr>
          <p:nvPr/>
        </p:nvGraphicFramePr>
        <p:xfrm>
          <a:off x="107504" y="3140968"/>
          <a:ext cx="4392488" cy="3281148"/>
        </p:xfrm>
        <a:graphic>
          <a:graphicData uri="http://schemas.openxmlformats.org/drawingml/2006/table">
            <a:tbl>
              <a:tblPr/>
              <a:tblGrid>
                <a:gridCol w="549061"/>
                <a:gridCol w="549061"/>
                <a:gridCol w="549061"/>
                <a:gridCol w="549061"/>
                <a:gridCol w="549061"/>
                <a:gridCol w="549061"/>
                <a:gridCol w="549061"/>
                <a:gridCol w="549061"/>
              </a:tblGrid>
              <a:tr h="252396">
                <a:tc gridSpan="2">
                  <a:txBody>
                    <a:bodyPr/>
                    <a:lstStyle/>
                    <a:p>
                      <a:pPr algn="ctr" fontAlgn="ctr"/>
                      <a:r>
                        <a:rPr lang="ja-JP" altLang="en-US" sz="800" b="1" i="0" u="none" strike="noStrike" dirty="0">
                          <a:solidFill>
                            <a:srgbClr val="000000"/>
                          </a:solidFill>
                          <a:latin typeface="ＭＳ Ｐゴシック"/>
                        </a:rPr>
                        <a:t>一般：価格変化に敏感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6198">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6198">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6198">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6198">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6198">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6198">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6198">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6198">
                <a:tc rowSpan="12">
                  <a:txBody>
                    <a:bodyPr/>
                    <a:lstStyle/>
                    <a:p>
                      <a:pPr algn="ctr" fontAlgn="t"/>
                      <a:r>
                        <a:rPr lang="ja-JP" altLang="en-US" sz="800" b="0" i="0" u="none" strike="noStrike" dirty="0">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6198">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6198">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6198">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6198">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6198">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619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表 15"/>
          <p:cNvGraphicFramePr>
            <a:graphicFrameLocks noGrp="1"/>
          </p:cNvGraphicFramePr>
          <p:nvPr/>
        </p:nvGraphicFramePr>
        <p:xfrm>
          <a:off x="179513" y="2132856"/>
          <a:ext cx="4176464" cy="792090"/>
        </p:xfrm>
        <a:graphic>
          <a:graphicData uri="http://schemas.openxmlformats.org/drawingml/2006/table">
            <a:tbl>
              <a:tblPr/>
              <a:tblGrid>
                <a:gridCol w="1107328"/>
                <a:gridCol w="767284"/>
                <a:gridCol w="767284"/>
                <a:gridCol w="767284"/>
                <a:gridCol w="767284"/>
              </a:tblGrid>
              <a:tr h="132015">
                <a:tc>
                  <a:txBody>
                    <a:bodyPr/>
                    <a:lstStyle/>
                    <a:p>
                      <a:pPr algn="ctr" fontAlgn="ctr"/>
                      <a:r>
                        <a:rPr lang="ja-JP" altLang="en-US" sz="800" b="1" i="0" u="none" strike="noStrike">
                          <a:solidFill>
                            <a:srgbClr val="000000"/>
                          </a:solidFill>
                          <a:latin typeface="ＭＳ Ｐゴシック"/>
                        </a:rPr>
                        <a:t>価格変化に敏感</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r>
              <a:tr h="132015">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7.7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23.9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21.4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31.7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7.1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99992" y="1052736"/>
          <a:ext cx="4644008" cy="2109217"/>
        </p:xfrm>
        <a:graphic>
          <a:graphicData uri="http://schemas.openxmlformats.org/drawingml/2006/chart">
            <c:chart xmlns:c="http://schemas.openxmlformats.org/drawingml/2006/chart" xmlns:r="http://schemas.openxmlformats.org/officeDocument/2006/relationships" r:id="rId3"/>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価格変化についても、</a:t>
            </a: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年ほどではないが、上位</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ボックスで</a:t>
            </a:r>
            <a:r>
              <a:rPr lang="en-US" altLang="ja-JP" sz="1200" b="1" dirty="0" smtClean="0">
                <a:solidFill>
                  <a:schemeClr val="accent2">
                    <a:lumMod val="50000"/>
                  </a:schemeClr>
                </a:solidFill>
                <a:latin typeface="ＭＳ Ｐ明朝" pitchFamily="18" charset="-128"/>
                <a:ea typeface="ＭＳ Ｐ明朝" pitchFamily="18" charset="-128"/>
              </a:rPr>
              <a:t>6</a:t>
            </a:r>
            <a:r>
              <a:rPr lang="ja-JP" altLang="en-US" sz="1200" b="1" dirty="0" smtClean="0">
                <a:solidFill>
                  <a:schemeClr val="accent2">
                    <a:lumMod val="50000"/>
                  </a:schemeClr>
                </a:solidFill>
                <a:latin typeface="ＭＳ Ｐ明朝" pitchFamily="18" charset="-128"/>
                <a:ea typeface="ＭＳ Ｐ明朝" pitchFamily="18" charset="-128"/>
              </a:rPr>
              <a:t>割前後があてはまると回答している。一般の方がやや高めである。</a:t>
            </a:r>
          </a:p>
        </p:txBody>
      </p:sp>
      <p:sp>
        <p:nvSpPr>
          <p:cNvPr id="12" name="正方形/長方形 11"/>
          <p:cNvSpPr/>
          <p:nvPr/>
        </p:nvSpPr>
        <p:spPr>
          <a:xfrm>
            <a:off x="2771800" y="260648"/>
            <a:ext cx="2376264"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［価格変化に敏感］</a:t>
            </a:r>
            <a:endParaRPr lang="en-US" altLang="ja-JP" sz="1400" dirty="0">
              <a:ea typeface="HGP創英角ｺﾞｼｯｸUB" pitchFamily="50" charset="-128"/>
            </a:endParaRPr>
          </a:p>
        </p:txBody>
      </p:sp>
      <p:sp>
        <p:nvSpPr>
          <p:cNvPr id="18" name="正方形/長方形 17"/>
          <p:cNvSpPr/>
          <p:nvPr/>
        </p:nvSpPr>
        <p:spPr>
          <a:xfrm>
            <a:off x="107504" y="1052736"/>
            <a:ext cx="4968552" cy="707886"/>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東日本大震災以前（数年～１年前）と震災以降（約１年前以降）</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a:t>
            </a:r>
            <a:r>
              <a:rPr lang="ja-JP" altLang="en-US" sz="1000" b="1" dirty="0" err="1" smtClean="0">
                <a:latin typeface="メイリオ" pitchFamily="50" charset="-128"/>
                <a:ea typeface="メイリオ" pitchFamily="50" charset="-128"/>
                <a:cs typeface="メイリオ" pitchFamily="50" charset="-128"/>
              </a:rPr>
              <a:t>とを</a:t>
            </a:r>
            <a:r>
              <a:rPr lang="ja-JP" altLang="en-US" sz="1000" b="1" dirty="0" smtClean="0">
                <a:latin typeface="メイリオ" pitchFamily="50" charset="-128"/>
                <a:ea typeface="メイリオ" pitchFamily="50" charset="-128"/>
                <a:cs typeface="メイリオ" pitchFamily="50" charset="-128"/>
              </a:rPr>
              <a:t>比較して、以下の食品に関する意識変化の度合いをお答えください。</a:t>
            </a:r>
            <a:endParaRPr lang="en-US" altLang="ja-JP" sz="1000" b="1" dirty="0" smtClean="0">
              <a:latin typeface="メイリオ" pitchFamily="50" charset="-128"/>
              <a:ea typeface="メイリオ" pitchFamily="50" charset="-128"/>
              <a:cs typeface="メイリオ" pitchFamily="50" charset="-128"/>
            </a:endParaRPr>
          </a:p>
          <a:p>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＜価格の変化に対して敏感になった＞</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A4E2E6A0-5C81-4035-8F93-C1349E9C967A}" type="slidenum">
              <a:rPr lang="ja-JP" altLang="en-US"/>
              <a:pPr>
                <a:defRPr/>
              </a:pPr>
              <a:t>61</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食意識変化</a:t>
            </a:r>
            <a:endParaRPr lang="en-US" altLang="ja-JP" sz="2800" dirty="0">
              <a:latin typeface="+mj-lt"/>
              <a:ea typeface="HGP創英角ｺﾞｼｯｸUB" pitchFamily="50" charset="-128"/>
              <a:cs typeface="+mj-cs"/>
            </a:endParaRPr>
          </a:p>
        </p:txBody>
      </p:sp>
      <p:graphicFrame>
        <p:nvGraphicFramePr>
          <p:cNvPr id="16" name="表 15"/>
          <p:cNvGraphicFramePr>
            <a:graphicFrameLocks noGrp="1"/>
          </p:cNvGraphicFramePr>
          <p:nvPr/>
        </p:nvGraphicFramePr>
        <p:xfrm>
          <a:off x="107504" y="3140966"/>
          <a:ext cx="4392488" cy="3323086"/>
        </p:xfrm>
        <a:graphic>
          <a:graphicData uri="http://schemas.openxmlformats.org/drawingml/2006/table">
            <a:tbl>
              <a:tblPr/>
              <a:tblGrid>
                <a:gridCol w="549061"/>
                <a:gridCol w="549061"/>
                <a:gridCol w="549061"/>
                <a:gridCol w="549061"/>
                <a:gridCol w="549061"/>
                <a:gridCol w="549061"/>
                <a:gridCol w="549061"/>
                <a:gridCol w="549061"/>
              </a:tblGrid>
              <a:tr h="255622">
                <a:tc gridSpan="2">
                  <a:txBody>
                    <a:bodyPr/>
                    <a:lstStyle/>
                    <a:p>
                      <a:pPr algn="ctr" fontAlgn="ctr"/>
                      <a:r>
                        <a:rPr lang="ja-JP" altLang="en-US" sz="800" b="1" i="0" u="none" strike="noStrike">
                          <a:solidFill>
                            <a:srgbClr val="000000"/>
                          </a:solidFill>
                          <a:latin typeface="ＭＳ Ｐゴシック"/>
                        </a:rPr>
                        <a:t>一般：無駄ない購入</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7811">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422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811">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7811">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7811">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7811">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表 16"/>
          <p:cNvGraphicFramePr>
            <a:graphicFrameLocks noGrp="1"/>
          </p:cNvGraphicFramePr>
          <p:nvPr/>
        </p:nvGraphicFramePr>
        <p:xfrm>
          <a:off x="4572000" y="3140968"/>
          <a:ext cx="4464496" cy="3323086"/>
        </p:xfrm>
        <a:graphic>
          <a:graphicData uri="http://schemas.openxmlformats.org/drawingml/2006/table">
            <a:tbl>
              <a:tblPr/>
              <a:tblGrid>
                <a:gridCol w="558062"/>
                <a:gridCol w="558062"/>
                <a:gridCol w="558062"/>
                <a:gridCol w="558062"/>
                <a:gridCol w="558062"/>
                <a:gridCol w="558062"/>
                <a:gridCol w="558062"/>
                <a:gridCol w="558062"/>
              </a:tblGrid>
              <a:tr h="255622">
                <a:tc gridSpan="2">
                  <a:txBody>
                    <a:bodyPr/>
                    <a:lstStyle/>
                    <a:p>
                      <a:pPr algn="ctr" fontAlgn="ctr"/>
                      <a:r>
                        <a:rPr lang="ja-JP" altLang="en-US" sz="800" b="1" i="0" u="none" strike="noStrike" dirty="0">
                          <a:solidFill>
                            <a:srgbClr val="000000"/>
                          </a:solidFill>
                          <a:latin typeface="ＭＳ Ｐゴシック"/>
                        </a:rPr>
                        <a:t>喫食者：無駄ない購入</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dirty="0">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7811">
                <a:tc rowSpan="2" gridSpan="2">
                  <a:txBody>
                    <a:bodyPr/>
                    <a:lstStyle/>
                    <a:p>
                      <a:pPr algn="ctr" fontAlgn="ctr"/>
                      <a:r>
                        <a:rPr lang="ja-JP" altLang="en-US" sz="800" b="0" i="0" u="none" strike="noStrike" dirty="0">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811">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7811">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7811">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7811">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811">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81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8" name="表 17"/>
          <p:cNvGraphicFramePr>
            <a:graphicFrameLocks noGrp="1"/>
          </p:cNvGraphicFramePr>
          <p:nvPr/>
        </p:nvGraphicFramePr>
        <p:xfrm>
          <a:off x="107504" y="2132856"/>
          <a:ext cx="4248473" cy="792090"/>
        </p:xfrm>
        <a:graphic>
          <a:graphicData uri="http://schemas.openxmlformats.org/drawingml/2006/table">
            <a:tbl>
              <a:tblPr/>
              <a:tblGrid>
                <a:gridCol w="1126421"/>
                <a:gridCol w="780513"/>
                <a:gridCol w="780513"/>
                <a:gridCol w="780513"/>
                <a:gridCol w="780513"/>
              </a:tblGrid>
              <a:tr h="132015">
                <a:tc>
                  <a:txBody>
                    <a:bodyPr/>
                    <a:lstStyle/>
                    <a:p>
                      <a:pPr algn="ctr" fontAlgn="ctr"/>
                      <a:r>
                        <a:rPr lang="ja-JP" altLang="en-US" sz="800" b="1" i="0" u="none" strike="noStrike" dirty="0">
                          <a:solidFill>
                            <a:srgbClr val="000000"/>
                          </a:solidFill>
                          <a:latin typeface="ＭＳ Ｐゴシック"/>
                        </a:rPr>
                        <a:t>無駄ない購入</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r>
              <a:tr h="132015">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11.2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9.8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29.5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33.8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2015">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5.9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9" name="グラフ 18"/>
          <p:cNvGraphicFramePr/>
          <p:nvPr/>
        </p:nvGraphicFramePr>
        <p:xfrm>
          <a:off x="4499992" y="1052736"/>
          <a:ext cx="4644008" cy="2160240"/>
        </p:xfrm>
        <a:graphic>
          <a:graphicData uri="http://schemas.openxmlformats.org/drawingml/2006/chart">
            <c:chart xmlns:c="http://schemas.openxmlformats.org/drawingml/2006/chart" xmlns:r="http://schemas.openxmlformats.org/officeDocument/2006/relationships" r:id="rId3"/>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無駄のない購入を心がけるという意識は、次の残飯を減らすという意識と共に、上位</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ボックスでは</a:t>
            </a:r>
            <a:r>
              <a:rPr lang="en-US" altLang="ja-JP" sz="1200" b="1" dirty="0" smtClean="0">
                <a:solidFill>
                  <a:schemeClr val="accent2">
                    <a:lumMod val="50000"/>
                  </a:schemeClr>
                </a:solidFill>
                <a:latin typeface="ＭＳ Ｐ明朝" pitchFamily="18" charset="-128"/>
                <a:ea typeface="ＭＳ Ｐ明朝" pitchFamily="18" charset="-128"/>
              </a:rPr>
              <a:t>7</a:t>
            </a:r>
            <a:r>
              <a:rPr lang="ja-JP" altLang="en-US" sz="1200" b="1" dirty="0" smtClean="0">
                <a:solidFill>
                  <a:schemeClr val="accent2">
                    <a:lumMod val="50000"/>
                  </a:schemeClr>
                </a:solidFill>
                <a:latin typeface="ＭＳ Ｐ明朝" pitchFamily="18" charset="-128"/>
                <a:ea typeface="ＭＳ Ｐ明朝" pitchFamily="18" charset="-128"/>
              </a:rPr>
              <a:t>割を超えており、</a:t>
            </a: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年ほどではないが、普遍的な努力として意識されているといえる。</a:t>
            </a:r>
          </a:p>
        </p:txBody>
      </p:sp>
      <p:sp>
        <p:nvSpPr>
          <p:cNvPr id="12" name="正方形/長方形 11"/>
          <p:cNvSpPr/>
          <p:nvPr/>
        </p:nvSpPr>
        <p:spPr>
          <a:xfrm>
            <a:off x="2771800" y="260648"/>
            <a:ext cx="2376264"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［無駄のない購入］</a:t>
            </a:r>
            <a:endParaRPr lang="en-US" altLang="ja-JP" sz="1400" dirty="0">
              <a:ea typeface="HGP創英角ｺﾞｼｯｸUB" pitchFamily="50" charset="-128"/>
            </a:endParaRPr>
          </a:p>
        </p:txBody>
      </p:sp>
      <p:sp>
        <p:nvSpPr>
          <p:cNvPr id="14" name="正方形/長方形 13"/>
          <p:cNvSpPr/>
          <p:nvPr/>
        </p:nvSpPr>
        <p:spPr>
          <a:xfrm>
            <a:off x="107504" y="1052736"/>
            <a:ext cx="4968552" cy="707886"/>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東日本大震災以前（数年～１年前）と震災以降（約１年前以降）</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a:t>
            </a:r>
            <a:r>
              <a:rPr lang="ja-JP" altLang="en-US" sz="1000" b="1" dirty="0" err="1" smtClean="0">
                <a:latin typeface="メイリオ" pitchFamily="50" charset="-128"/>
                <a:ea typeface="メイリオ" pitchFamily="50" charset="-128"/>
                <a:cs typeface="メイリオ" pitchFamily="50" charset="-128"/>
              </a:rPr>
              <a:t>とを</a:t>
            </a:r>
            <a:r>
              <a:rPr lang="ja-JP" altLang="en-US" sz="1000" b="1" dirty="0" smtClean="0">
                <a:latin typeface="メイリオ" pitchFamily="50" charset="-128"/>
                <a:ea typeface="メイリオ" pitchFamily="50" charset="-128"/>
                <a:cs typeface="メイリオ" pitchFamily="50" charset="-128"/>
              </a:rPr>
              <a:t>比較して、以下の食品に関する意識変化の度合いをお答えください。</a:t>
            </a:r>
            <a:endParaRPr lang="en-US" altLang="ja-JP" sz="1000" b="1" dirty="0" smtClean="0">
              <a:latin typeface="メイリオ" pitchFamily="50" charset="-128"/>
              <a:ea typeface="メイリオ" pitchFamily="50" charset="-128"/>
              <a:cs typeface="メイリオ" pitchFamily="50" charset="-128"/>
            </a:endParaRPr>
          </a:p>
          <a:p>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＜無駄の無い食品購入を心がけるようになった＞</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836EFE64-AF85-4AE1-8369-5A5692E316D2}" type="slidenum">
              <a:rPr lang="ja-JP" altLang="en-US"/>
              <a:pPr>
                <a:defRPr/>
              </a:pPr>
              <a:t>62</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食意識変化</a:t>
            </a:r>
            <a:endParaRPr lang="en-US" altLang="ja-JP" sz="2800" dirty="0">
              <a:latin typeface="+mj-lt"/>
              <a:ea typeface="HGP創英角ｺﾞｼｯｸUB" pitchFamily="50" charset="-128"/>
              <a:cs typeface="+mj-cs"/>
            </a:endParaRPr>
          </a:p>
        </p:txBody>
      </p:sp>
      <p:graphicFrame>
        <p:nvGraphicFramePr>
          <p:cNvPr id="14" name="表 13"/>
          <p:cNvGraphicFramePr>
            <a:graphicFrameLocks noGrp="1"/>
          </p:cNvGraphicFramePr>
          <p:nvPr/>
        </p:nvGraphicFramePr>
        <p:xfrm>
          <a:off x="107504" y="3140968"/>
          <a:ext cx="4320480" cy="3240354"/>
        </p:xfrm>
        <a:graphic>
          <a:graphicData uri="http://schemas.openxmlformats.org/drawingml/2006/table">
            <a:tbl>
              <a:tblPr/>
              <a:tblGrid>
                <a:gridCol w="540060"/>
                <a:gridCol w="540060"/>
                <a:gridCol w="540060"/>
                <a:gridCol w="540060"/>
                <a:gridCol w="540060"/>
                <a:gridCol w="540060"/>
                <a:gridCol w="540060"/>
                <a:gridCol w="540060"/>
              </a:tblGrid>
              <a:tr h="249258">
                <a:tc gridSpan="2">
                  <a:txBody>
                    <a:bodyPr/>
                    <a:lstStyle/>
                    <a:p>
                      <a:pPr algn="ctr" fontAlgn="ctr"/>
                      <a:r>
                        <a:rPr lang="ja-JP" altLang="en-US" sz="800" b="1" i="0" u="none" strike="noStrike" dirty="0">
                          <a:solidFill>
                            <a:srgbClr val="000000"/>
                          </a:solidFill>
                          <a:latin typeface="ＭＳ Ｐゴシック"/>
                        </a:rPr>
                        <a:t>一般：残飯を減らす</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4629">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5" name="表 14"/>
          <p:cNvGraphicFramePr>
            <a:graphicFrameLocks noGrp="1"/>
          </p:cNvGraphicFramePr>
          <p:nvPr/>
        </p:nvGraphicFramePr>
        <p:xfrm>
          <a:off x="4572000" y="3140968"/>
          <a:ext cx="4424520" cy="3240354"/>
        </p:xfrm>
        <a:graphic>
          <a:graphicData uri="http://schemas.openxmlformats.org/drawingml/2006/table">
            <a:tbl>
              <a:tblPr/>
              <a:tblGrid>
                <a:gridCol w="553065"/>
                <a:gridCol w="553065"/>
                <a:gridCol w="553065"/>
                <a:gridCol w="553065"/>
                <a:gridCol w="553065"/>
                <a:gridCol w="553065"/>
                <a:gridCol w="553065"/>
                <a:gridCol w="553065"/>
              </a:tblGrid>
              <a:tr h="249258">
                <a:tc gridSpan="2">
                  <a:txBody>
                    <a:bodyPr/>
                    <a:lstStyle/>
                    <a:p>
                      <a:pPr algn="ctr" fontAlgn="ctr"/>
                      <a:r>
                        <a:rPr lang="ja-JP" altLang="en-US" sz="800" b="1" i="0" u="none" strike="noStrike">
                          <a:solidFill>
                            <a:srgbClr val="000000"/>
                          </a:solidFill>
                          <a:latin typeface="ＭＳ Ｐゴシック"/>
                        </a:rPr>
                        <a:t>喫食者：残飯を減らす</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4629">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表 15"/>
          <p:cNvGraphicFramePr>
            <a:graphicFrameLocks noGrp="1"/>
          </p:cNvGraphicFramePr>
          <p:nvPr/>
        </p:nvGraphicFramePr>
        <p:xfrm>
          <a:off x="107504" y="2132856"/>
          <a:ext cx="4248473" cy="864096"/>
        </p:xfrm>
        <a:graphic>
          <a:graphicData uri="http://schemas.openxmlformats.org/drawingml/2006/table">
            <a:tbl>
              <a:tblPr/>
              <a:tblGrid>
                <a:gridCol w="1126421"/>
                <a:gridCol w="780513"/>
                <a:gridCol w="780513"/>
                <a:gridCol w="780513"/>
                <a:gridCol w="780513"/>
              </a:tblGrid>
              <a:tr h="144016">
                <a:tc>
                  <a:txBody>
                    <a:bodyPr/>
                    <a:lstStyle/>
                    <a:p>
                      <a:pPr algn="ctr" fontAlgn="ctr"/>
                      <a:r>
                        <a:rPr lang="ja-JP" altLang="en-US" sz="800" b="1" i="0" u="none" strike="noStrike">
                          <a:solidFill>
                            <a:srgbClr val="000000"/>
                          </a:solidFill>
                          <a:latin typeface="ＭＳ Ｐゴシック"/>
                        </a:rPr>
                        <a:t>残飯を減らす</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r>
              <a:tr h="144016">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12.3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27.7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30.0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27.6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22.3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6.6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99992" y="1052736"/>
          <a:ext cx="4644008" cy="2160240"/>
        </p:xfrm>
        <a:graphic>
          <a:graphicData uri="http://schemas.openxmlformats.org/drawingml/2006/chart">
            <c:chart xmlns:c="http://schemas.openxmlformats.org/drawingml/2006/chart" xmlns:r="http://schemas.openxmlformats.org/officeDocument/2006/relationships" r:id="rId3"/>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この点については他の項と比較しても</a:t>
            </a: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年から顕著に減少したといえないレベルで、</a:t>
            </a:r>
            <a:r>
              <a:rPr lang="en-US" altLang="ja-JP" sz="1200" b="1" dirty="0" smtClean="0">
                <a:solidFill>
                  <a:schemeClr val="accent2">
                    <a:lumMod val="50000"/>
                  </a:schemeClr>
                </a:solidFill>
                <a:latin typeface="ＭＳ Ｐ明朝" pitchFamily="18" charset="-128"/>
                <a:ea typeface="ＭＳ Ｐ明朝" pitchFamily="18" charset="-128"/>
              </a:rPr>
              <a:t>7</a:t>
            </a:r>
            <a:r>
              <a:rPr lang="ja-JP" altLang="en-US" sz="1200" b="1" dirty="0" smtClean="0">
                <a:solidFill>
                  <a:schemeClr val="accent2">
                    <a:lumMod val="50000"/>
                  </a:schemeClr>
                </a:solidFill>
                <a:latin typeface="ＭＳ Ｐ明朝" pitchFamily="18" charset="-128"/>
                <a:ea typeface="ＭＳ Ｐ明朝" pitchFamily="18" charset="-128"/>
              </a:rPr>
              <a:t>割前後が残飯減少を心がけている。一般より喫食者の方がやや高めとなっている。</a:t>
            </a:r>
          </a:p>
        </p:txBody>
      </p:sp>
      <p:sp>
        <p:nvSpPr>
          <p:cNvPr id="12" name="正方形/長方形 11"/>
          <p:cNvSpPr/>
          <p:nvPr/>
        </p:nvSpPr>
        <p:spPr>
          <a:xfrm>
            <a:off x="2771800" y="260648"/>
            <a:ext cx="2376264"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［残飯を減らす］</a:t>
            </a:r>
            <a:endParaRPr lang="en-US" altLang="ja-JP" sz="1400" dirty="0">
              <a:ea typeface="HGP創英角ｺﾞｼｯｸUB" pitchFamily="50" charset="-128"/>
            </a:endParaRPr>
          </a:p>
        </p:txBody>
      </p:sp>
      <p:sp>
        <p:nvSpPr>
          <p:cNvPr id="18" name="正方形/長方形 17"/>
          <p:cNvSpPr/>
          <p:nvPr/>
        </p:nvSpPr>
        <p:spPr>
          <a:xfrm>
            <a:off x="107504" y="1052736"/>
            <a:ext cx="4968552" cy="707886"/>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東日本大震災以前（数年～１年前）と震災以降（約１年前以降）</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a:t>
            </a:r>
            <a:r>
              <a:rPr lang="ja-JP" altLang="en-US" sz="1000" b="1" dirty="0" err="1" smtClean="0">
                <a:latin typeface="メイリオ" pitchFamily="50" charset="-128"/>
                <a:ea typeface="メイリオ" pitchFamily="50" charset="-128"/>
                <a:cs typeface="メイリオ" pitchFamily="50" charset="-128"/>
              </a:rPr>
              <a:t>とを</a:t>
            </a:r>
            <a:r>
              <a:rPr lang="ja-JP" altLang="en-US" sz="1000" b="1" dirty="0" smtClean="0">
                <a:latin typeface="メイリオ" pitchFamily="50" charset="-128"/>
                <a:ea typeface="メイリオ" pitchFamily="50" charset="-128"/>
                <a:cs typeface="メイリオ" pitchFamily="50" charset="-128"/>
              </a:rPr>
              <a:t>比較して、以下の食品に関する意識変化の度合いをお答えください。</a:t>
            </a:r>
            <a:endParaRPr lang="en-US" altLang="ja-JP" sz="1000" b="1" dirty="0" smtClean="0">
              <a:latin typeface="メイリオ" pitchFamily="50" charset="-128"/>
              <a:ea typeface="メイリオ" pitchFamily="50" charset="-128"/>
              <a:cs typeface="メイリオ" pitchFamily="50" charset="-128"/>
            </a:endParaRPr>
          </a:p>
          <a:p>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＜出来る限り残飯を減らすように心掛けるようになった＞</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A0E0683C-B7CA-4630-A766-BAA074C17CE3}" type="slidenum">
              <a:rPr lang="ja-JP" altLang="en-US"/>
              <a:pPr>
                <a:defRPr/>
              </a:pPr>
              <a:t>63</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食意識変化</a:t>
            </a:r>
            <a:endParaRPr lang="en-US" altLang="ja-JP" sz="2800" dirty="0">
              <a:latin typeface="+mj-lt"/>
              <a:ea typeface="HGP創英角ｺﾞｼｯｸUB" pitchFamily="50" charset="-128"/>
              <a:cs typeface="+mj-cs"/>
            </a:endParaRPr>
          </a:p>
        </p:txBody>
      </p:sp>
      <p:graphicFrame>
        <p:nvGraphicFramePr>
          <p:cNvPr id="14" name="表 13"/>
          <p:cNvGraphicFramePr>
            <a:graphicFrameLocks noGrp="1"/>
          </p:cNvGraphicFramePr>
          <p:nvPr/>
        </p:nvGraphicFramePr>
        <p:xfrm>
          <a:off x="109248" y="3140969"/>
          <a:ext cx="4320480" cy="3240354"/>
        </p:xfrm>
        <a:graphic>
          <a:graphicData uri="http://schemas.openxmlformats.org/drawingml/2006/table">
            <a:tbl>
              <a:tblPr/>
              <a:tblGrid>
                <a:gridCol w="540060"/>
                <a:gridCol w="540060"/>
                <a:gridCol w="540060"/>
                <a:gridCol w="540060"/>
                <a:gridCol w="540060"/>
                <a:gridCol w="540060"/>
                <a:gridCol w="540060"/>
                <a:gridCol w="540060"/>
              </a:tblGrid>
              <a:tr h="249258">
                <a:tc gridSpan="2">
                  <a:txBody>
                    <a:bodyPr/>
                    <a:lstStyle/>
                    <a:p>
                      <a:pPr algn="ctr" fontAlgn="ctr"/>
                      <a:r>
                        <a:rPr lang="ja-JP" altLang="en-US" sz="800" b="1" i="0" u="none" strike="noStrike" dirty="0">
                          <a:solidFill>
                            <a:srgbClr val="000000"/>
                          </a:solidFill>
                          <a:latin typeface="ＭＳ Ｐゴシック"/>
                        </a:rPr>
                        <a:t>一般：メーカー不信</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4629">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626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5" name="表 14"/>
          <p:cNvGraphicFramePr>
            <a:graphicFrameLocks noGrp="1"/>
          </p:cNvGraphicFramePr>
          <p:nvPr/>
        </p:nvGraphicFramePr>
        <p:xfrm>
          <a:off x="4572000" y="3140969"/>
          <a:ext cx="4390744" cy="3240354"/>
        </p:xfrm>
        <a:graphic>
          <a:graphicData uri="http://schemas.openxmlformats.org/drawingml/2006/table">
            <a:tbl>
              <a:tblPr/>
              <a:tblGrid>
                <a:gridCol w="548843"/>
                <a:gridCol w="548843"/>
                <a:gridCol w="548843"/>
                <a:gridCol w="548843"/>
                <a:gridCol w="548843"/>
                <a:gridCol w="548843"/>
                <a:gridCol w="548843"/>
                <a:gridCol w="548843"/>
              </a:tblGrid>
              <a:tr h="249258">
                <a:tc gridSpan="2">
                  <a:txBody>
                    <a:bodyPr/>
                    <a:lstStyle/>
                    <a:p>
                      <a:pPr algn="ctr" fontAlgn="ctr"/>
                      <a:r>
                        <a:rPr lang="ja-JP" altLang="en-US" sz="800" b="1" i="0" u="none" strike="noStrike" dirty="0">
                          <a:solidFill>
                            <a:srgbClr val="000000"/>
                          </a:solidFill>
                          <a:latin typeface="ＭＳ Ｐゴシック"/>
                        </a:rPr>
                        <a:t>喫食者：メーカー不信</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4629">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4">
                  <a:txBody>
                    <a:bodyPr/>
                    <a:lstStyle/>
                    <a:p>
                      <a:pPr algn="ctr" fontAlgn="t"/>
                      <a:r>
                        <a:rPr lang="ja-JP" altLang="en-US" sz="800" b="0" i="0" u="none" strike="noStrike" dirty="0">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29">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2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2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表 15"/>
          <p:cNvGraphicFramePr>
            <a:graphicFrameLocks noGrp="1"/>
          </p:cNvGraphicFramePr>
          <p:nvPr/>
        </p:nvGraphicFramePr>
        <p:xfrm>
          <a:off x="107505" y="2132856"/>
          <a:ext cx="4248473" cy="864096"/>
        </p:xfrm>
        <a:graphic>
          <a:graphicData uri="http://schemas.openxmlformats.org/drawingml/2006/table">
            <a:tbl>
              <a:tblPr/>
              <a:tblGrid>
                <a:gridCol w="1126421"/>
                <a:gridCol w="780513"/>
                <a:gridCol w="780513"/>
                <a:gridCol w="780513"/>
                <a:gridCol w="780513"/>
              </a:tblGrid>
              <a:tr h="144016">
                <a:tc>
                  <a:txBody>
                    <a:bodyPr/>
                    <a:lstStyle/>
                    <a:p>
                      <a:pPr algn="ctr" fontAlgn="ctr"/>
                      <a:r>
                        <a:rPr lang="ja-JP" altLang="en-US" sz="800" b="1" i="0" u="none" strike="noStrike" dirty="0">
                          <a:solidFill>
                            <a:srgbClr val="000000"/>
                          </a:solidFill>
                          <a:latin typeface="ＭＳ Ｐゴシック"/>
                        </a:rPr>
                        <a:t>メーカー不信</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dirty="0">
                          <a:solidFill>
                            <a:srgbClr val="000000"/>
                          </a:solidFill>
                          <a:latin typeface="ＭＳ Ｐゴシック"/>
                        </a:rPr>
                        <a:t>2009</a:t>
                      </a:r>
                      <a:r>
                        <a:rPr lang="ja-JP" altLang="en-US" sz="800" b="0" i="0" u="none" strike="noStrike" dirty="0">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r>
              <a:tr h="144016">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3.9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8.1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8.6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23.8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37.6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50.2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50.0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13.1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14.9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99992" y="1052736"/>
          <a:ext cx="4644008" cy="2160240"/>
        </p:xfrm>
        <a:graphic>
          <a:graphicData uri="http://schemas.openxmlformats.org/drawingml/2006/chart">
            <c:chart xmlns:c="http://schemas.openxmlformats.org/drawingml/2006/chart" xmlns:r="http://schemas.openxmlformats.org/officeDocument/2006/relationships" r:id="rId3"/>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メーカー不信については他の項目と比較して低く、上位</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ボックス合計でも</a:t>
            </a:r>
            <a:r>
              <a:rPr lang="en-US" altLang="ja-JP" sz="1200" b="1" dirty="0" smtClean="0">
                <a:solidFill>
                  <a:schemeClr val="accent2">
                    <a:lumMod val="50000"/>
                  </a:schemeClr>
                </a:solidFill>
                <a:latin typeface="ＭＳ Ｐ明朝" pitchFamily="18" charset="-128"/>
                <a:ea typeface="ＭＳ Ｐ明朝" pitchFamily="18" charset="-128"/>
              </a:rPr>
              <a:t>4</a:t>
            </a:r>
            <a:r>
              <a:rPr lang="ja-JP" altLang="en-US" sz="1200" b="1" dirty="0" smtClean="0">
                <a:solidFill>
                  <a:schemeClr val="accent2">
                    <a:lumMod val="50000"/>
                  </a:schemeClr>
                </a:solidFill>
                <a:latin typeface="ＭＳ Ｐ明朝" pitchFamily="18" charset="-128"/>
                <a:ea typeface="ＭＳ Ｐ明朝" pitchFamily="18" charset="-128"/>
              </a:rPr>
              <a:t>割を下回り、</a:t>
            </a:r>
            <a:r>
              <a:rPr lang="en-US" altLang="ja-JP" sz="1200" b="1" dirty="0" smtClean="0">
                <a:solidFill>
                  <a:schemeClr val="accent2">
                    <a:lumMod val="50000"/>
                  </a:schemeClr>
                </a:solidFill>
                <a:latin typeface="ＭＳ Ｐ明朝" pitchFamily="18" charset="-128"/>
                <a:ea typeface="ＭＳ Ｐ明朝" pitchFamily="18" charset="-128"/>
              </a:rPr>
              <a:t>7</a:t>
            </a:r>
            <a:r>
              <a:rPr lang="ja-JP" altLang="en-US" sz="1200" b="1" dirty="0" smtClean="0">
                <a:solidFill>
                  <a:schemeClr val="accent2">
                    <a:lumMod val="50000"/>
                  </a:schemeClr>
                </a:solidFill>
                <a:latin typeface="ＭＳ Ｐ明朝" pitchFamily="18" charset="-128"/>
                <a:ea typeface="ＭＳ Ｐ明朝" pitchFamily="18" charset="-128"/>
              </a:rPr>
              <a:t>割以上を占めていた</a:t>
            </a: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年と比較すれば信頼性は回復傾向にあるといえる。</a:t>
            </a:r>
          </a:p>
        </p:txBody>
      </p:sp>
      <p:sp>
        <p:nvSpPr>
          <p:cNvPr id="12" name="正方形/長方形 11"/>
          <p:cNvSpPr/>
          <p:nvPr/>
        </p:nvSpPr>
        <p:spPr>
          <a:xfrm>
            <a:off x="2771800" y="260648"/>
            <a:ext cx="2376264"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［メーカー不信］</a:t>
            </a:r>
            <a:endParaRPr lang="en-US" altLang="ja-JP" sz="1400" dirty="0">
              <a:ea typeface="HGP創英角ｺﾞｼｯｸUB" pitchFamily="50" charset="-128"/>
            </a:endParaRPr>
          </a:p>
        </p:txBody>
      </p:sp>
      <p:sp>
        <p:nvSpPr>
          <p:cNvPr id="18" name="正方形/長方形 17"/>
          <p:cNvSpPr/>
          <p:nvPr/>
        </p:nvSpPr>
        <p:spPr>
          <a:xfrm>
            <a:off x="107504" y="1052736"/>
            <a:ext cx="4968552" cy="707886"/>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東日本大震災以前（数年～１年前）と震災以降（約１年前以降）</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a:t>
            </a:r>
            <a:r>
              <a:rPr lang="ja-JP" altLang="en-US" sz="1000" b="1" dirty="0" err="1" smtClean="0">
                <a:latin typeface="メイリオ" pitchFamily="50" charset="-128"/>
                <a:ea typeface="メイリオ" pitchFamily="50" charset="-128"/>
                <a:cs typeface="メイリオ" pitchFamily="50" charset="-128"/>
              </a:rPr>
              <a:t>とを</a:t>
            </a:r>
            <a:r>
              <a:rPr lang="ja-JP" altLang="en-US" sz="1000" b="1" dirty="0" smtClean="0">
                <a:latin typeface="メイリオ" pitchFamily="50" charset="-128"/>
                <a:ea typeface="メイリオ" pitchFamily="50" charset="-128"/>
                <a:cs typeface="メイリオ" pitchFamily="50" charset="-128"/>
              </a:rPr>
              <a:t>比較して、以下の食品に関する意識変化の度合いをお答えください。</a:t>
            </a:r>
            <a:endParaRPr lang="en-US" altLang="ja-JP" sz="1000" b="1" dirty="0" smtClean="0">
              <a:latin typeface="メイリオ" pitchFamily="50" charset="-128"/>
              <a:ea typeface="メイリオ" pitchFamily="50" charset="-128"/>
              <a:cs typeface="メイリオ" pitchFamily="50" charset="-128"/>
            </a:endParaRPr>
          </a:p>
          <a:p>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＜メーカーそのものを信用しなくなった＞</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6C9385F4-CE05-4C64-A5FB-3ECDEFDF7629}" type="slidenum">
              <a:rPr lang="ja-JP" altLang="en-US"/>
              <a:pPr>
                <a:defRPr/>
              </a:pPr>
              <a:t>64</a:t>
            </a:fld>
            <a:endParaRPr lang="ja-JP" altLang="en-US" dirty="0"/>
          </a:p>
        </p:txBody>
      </p:sp>
      <p:sp>
        <p:nvSpPr>
          <p:cNvPr id="13" name="Rectangle 14"/>
          <p:cNvSpPr txBox="1">
            <a:spLocks/>
          </p:cNvSpPr>
          <p:nvPr/>
        </p:nvSpPr>
        <p:spPr>
          <a:xfrm>
            <a:off x="827584" y="188640"/>
            <a:ext cx="6477000" cy="523875"/>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食意識</a:t>
            </a:r>
            <a:r>
              <a:rPr lang="ja-JP" altLang="en-US" sz="2800" dirty="0" smtClean="0">
                <a:latin typeface="+mj-lt"/>
                <a:ea typeface="HGP創英角ｺﾞｼｯｸUB" pitchFamily="50" charset="-128"/>
                <a:cs typeface="+mj-cs"/>
              </a:rPr>
              <a:t>変化</a:t>
            </a:r>
            <a:endParaRPr lang="en-US" altLang="ja-JP" sz="2800" dirty="0">
              <a:latin typeface="+mj-lt"/>
              <a:ea typeface="HGP創英角ｺﾞｼｯｸUB" pitchFamily="50" charset="-128"/>
              <a:cs typeface="+mj-cs"/>
            </a:endParaRPr>
          </a:p>
        </p:txBody>
      </p:sp>
      <p:graphicFrame>
        <p:nvGraphicFramePr>
          <p:cNvPr id="14" name="表 13"/>
          <p:cNvGraphicFramePr>
            <a:graphicFrameLocks noGrp="1"/>
          </p:cNvGraphicFramePr>
          <p:nvPr/>
        </p:nvGraphicFramePr>
        <p:xfrm>
          <a:off x="107504" y="3140967"/>
          <a:ext cx="4320480" cy="3312373"/>
        </p:xfrm>
        <a:graphic>
          <a:graphicData uri="http://schemas.openxmlformats.org/drawingml/2006/table">
            <a:tbl>
              <a:tblPr/>
              <a:tblGrid>
                <a:gridCol w="540060"/>
                <a:gridCol w="540060"/>
                <a:gridCol w="540060"/>
                <a:gridCol w="540060"/>
                <a:gridCol w="540060"/>
                <a:gridCol w="540060"/>
                <a:gridCol w="540060"/>
                <a:gridCol w="540060"/>
              </a:tblGrid>
              <a:tr h="254797">
                <a:tc gridSpan="2">
                  <a:txBody>
                    <a:bodyPr/>
                    <a:lstStyle/>
                    <a:p>
                      <a:pPr algn="ctr" fontAlgn="ctr"/>
                      <a:r>
                        <a:rPr lang="zh-TW" altLang="en-US" sz="800" b="1" i="0" u="none" strike="noStrike" dirty="0">
                          <a:solidFill>
                            <a:srgbClr val="000000"/>
                          </a:solidFill>
                          <a:latin typeface="ＭＳ Ｐゴシック"/>
                        </a:rPr>
                        <a:t>一般：第三者機関</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7399">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399">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13.2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7399">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39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399">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7399">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399">
                <a:tc vMerge="1">
                  <a:txBody>
                    <a:bodyPr/>
                    <a:lstStyle/>
                    <a:p>
                      <a:endParaRPr kumimoji="1" lang="ja-JP" altLang="en-US"/>
                    </a:p>
                  </a:txBody>
                  <a:tcPr/>
                </a:tc>
                <a:tc rowSpan="2">
                  <a:txBody>
                    <a:bodyPr/>
                    <a:lstStyle/>
                    <a:p>
                      <a:pPr algn="ctr" fontAlgn="ctr"/>
                      <a:r>
                        <a:rPr lang="ja-JP" altLang="en-US" sz="800" b="0" i="0" u="none" strike="noStrike" dirty="0">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7399">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3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3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3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3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7399">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7399">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5" name="表 14"/>
          <p:cNvGraphicFramePr>
            <a:graphicFrameLocks noGrp="1"/>
          </p:cNvGraphicFramePr>
          <p:nvPr/>
        </p:nvGraphicFramePr>
        <p:xfrm>
          <a:off x="4572000" y="3212976"/>
          <a:ext cx="4385712" cy="3240379"/>
        </p:xfrm>
        <a:graphic>
          <a:graphicData uri="http://schemas.openxmlformats.org/drawingml/2006/table">
            <a:tbl>
              <a:tblPr/>
              <a:tblGrid>
                <a:gridCol w="548214"/>
                <a:gridCol w="548214"/>
                <a:gridCol w="548214"/>
                <a:gridCol w="548214"/>
                <a:gridCol w="548214"/>
                <a:gridCol w="548214"/>
                <a:gridCol w="548214"/>
                <a:gridCol w="548214"/>
              </a:tblGrid>
              <a:tr h="249259">
                <a:tc gridSpan="2">
                  <a:txBody>
                    <a:bodyPr/>
                    <a:lstStyle/>
                    <a:p>
                      <a:pPr algn="ctr" fontAlgn="ctr"/>
                      <a:r>
                        <a:rPr lang="zh-TW" altLang="en-US" sz="800" b="1" i="0" u="none" strike="noStrike" dirty="0">
                          <a:solidFill>
                            <a:srgbClr val="000000"/>
                          </a:solidFill>
                          <a:latin typeface="ＭＳ Ｐゴシック"/>
                        </a:rPr>
                        <a:t>喫食者：第三者機関</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24630">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336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1"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119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1"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30">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1"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30">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3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3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30">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30">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24630">
                <a:tc rowSpan="12">
                  <a:txBody>
                    <a:bodyPr/>
                    <a:lstStyle/>
                    <a:p>
                      <a:pPr algn="ctr" fontAlgn="t"/>
                      <a:r>
                        <a:rPr lang="ja-JP" altLang="en-US" sz="800" b="0" i="0" u="none" strike="noStrike" dirty="0">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3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3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3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3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24630">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24630">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6" name="表 15"/>
          <p:cNvGraphicFramePr>
            <a:graphicFrameLocks noGrp="1"/>
          </p:cNvGraphicFramePr>
          <p:nvPr/>
        </p:nvGraphicFramePr>
        <p:xfrm>
          <a:off x="107505" y="2132858"/>
          <a:ext cx="4248473" cy="864096"/>
        </p:xfrm>
        <a:graphic>
          <a:graphicData uri="http://schemas.openxmlformats.org/drawingml/2006/table">
            <a:tbl>
              <a:tblPr/>
              <a:tblGrid>
                <a:gridCol w="1126421"/>
                <a:gridCol w="780513"/>
                <a:gridCol w="780513"/>
                <a:gridCol w="780513"/>
                <a:gridCol w="780513"/>
              </a:tblGrid>
              <a:tr h="144016">
                <a:tc>
                  <a:txBody>
                    <a:bodyPr/>
                    <a:lstStyle/>
                    <a:p>
                      <a:pPr algn="ctr" fontAlgn="ctr"/>
                      <a:r>
                        <a:rPr lang="ja-JP" altLang="en-US" sz="800" b="1" i="0" u="none" strike="noStrike" dirty="0">
                          <a:solidFill>
                            <a:srgbClr val="000000"/>
                          </a:solidFill>
                          <a:latin typeface="ＭＳ Ｐゴシック"/>
                        </a:rPr>
                        <a:t>第三者機関</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年：喫食者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r>
              <a:tr h="144016">
                <a:tc>
                  <a:txBody>
                    <a:bodyPr/>
                    <a:lstStyle/>
                    <a:p>
                      <a:pPr algn="ctr" fontAlgn="ctr"/>
                      <a:r>
                        <a:rPr lang="ja-JP" altLang="en-US" sz="800" b="0" i="0" u="none" strike="noStrike">
                          <a:solidFill>
                            <a:srgbClr val="000000"/>
                          </a:solidFill>
                          <a:latin typeface="ＭＳ Ｐゴシック"/>
                        </a:rPr>
                        <a:t>非常にあてはまる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13.2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9.8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19.6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28.3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ややあてはまる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31.3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35.4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20.5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あまりあてはまらない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28.2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28.0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9.5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4016">
                <a:tc>
                  <a:txBody>
                    <a:bodyPr/>
                    <a:lstStyle/>
                    <a:p>
                      <a:pPr algn="ctr" fontAlgn="ctr"/>
                      <a:r>
                        <a:rPr lang="ja-JP" altLang="en-US" sz="800" b="0" i="0" u="none" strike="noStrike">
                          <a:solidFill>
                            <a:srgbClr val="000000"/>
                          </a:solidFill>
                          <a:latin typeface="ＭＳ Ｐゴシック"/>
                        </a:rPr>
                        <a:t>全くあてはまらない</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1" i="0" u="none" strike="noStrike">
                          <a:solidFill>
                            <a:srgbClr val="000000"/>
                          </a:solidFill>
                          <a:latin typeface="ＭＳ Ｐゴシック"/>
                        </a:rPr>
                        <a:t>7.3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7.1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63480" y="1052736"/>
          <a:ext cx="4680520" cy="2232248"/>
        </p:xfrm>
        <a:graphic>
          <a:graphicData uri="http://schemas.openxmlformats.org/drawingml/2006/chart">
            <c:chart xmlns:c="http://schemas.openxmlformats.org/drawingml/2006/chart" xmlns:r="http://schemas.openxmlformats.org/officeDocument/2006/relationships" r:id="rId3"/>
          </a:graphicData>
        </a:graphic>
      </p:graphicFrame>
      <p:sp>
        <p:nvSpPr>
          <p:cNvPr id="11" name="四角形吹き出し 10"/>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en-US" altLang="ja-JP" sz="1200" b="1" dirty="0" smtClean="0">
                <a:solidFill>
                  <a:schemeClr val="accent2">
                    <a:lumMod val="50000"/>
                  </a:schemeClr>
                </a:solidFill>
                <a:latin typeface="ＭＳ Ｐ明朝" pitchFamily="18" charset="-128"/>
                <a:ea typeface="ＭＳ Ｐ明朝" pitchFamily="18" charset="-128"/>
              </a:rPr>
              <a:t>2009</a:t>
            </a:r>
            <a:r>
              <a:rPr lang="ja-JP" altLang="en-US" sz="1200" b="1" dirty="0" smtClean="0">
                <a:solidFill>
                  <a:schemeClr val="accent2">
                    <a:lumMod val="50000"/>
                  </a:schemeClr>
                </a:solidFill>
                <a:latin typeface="ＭＳ Ｐ明朝" pitchFamily="18" charset="-128"/>
                <a:ea typeface="ＭＳ Ｐ明朝" pitchFamily="18" charset="-128"/>
              </a:rPr>
              <a:t>年の</a:t>
            </a:r>
            <a:r>
              <a:rPr lang="en-US" altLang="ja-JP" sz="1200" b="1" dirty="0" smtClean="0">
                <a:solidFill>
                  <a:schemeClr val="accent2">
                    <a:lumMod val="50000"/>
                  </a:schemeClr>
                </a:solidFill>
                <a:latin typeface="ＭＳ Ｐ明朝" pitchFamily="18" charset="-128"/>
                <a:ea typeface="ＭＳ Ｐ明朝" pitchFamily="18" charset="-128"/>
              </a:rPr>
              <a:t>9</a:t>
            </a:r>
            <a:r>
              <a:rPr lang="ja-JP" altLang="en-US" sz="1200" b="1" dirty="0" smtClean="0">
                <a:solidFill>
                  <a:schemeClr val="accent2">
                    <a:lumMod val="50000"/>
                  </a:schemeClr>
                </a:solidFill>
                <a:latin typeface="ＭＳ Ｐ明朝" pitchFamily="18" charset="-128"/>
                <a:ea typeface="ＭＳ Ｐ明朝" pitchFamily="18" charset="-128"/>
              </a:rPr>
              <a:t>割まで高まった時ほどではないが、他の項目の中では比較的多く、上位</a:t>
            </a:r>
            <a:r>
              <a:rPr lang="en-US" altLang="ja-JP" sz="1200" b="1" dirty="0" smtClean="0">
                <a:solidFill>
                  <a:schemeClr val="accent2">
                    <a:lumMod val="50000"/>
                  </a:schemeClr>
                </a:solidFill>
                <a:latin typeface="ＭＳ Ｐ明朝" pitchFamily="18" charset="-128"/>
                <a:ea typeface="ＭＳ Ｐ明朝" pitchFamily="18" charset="-128"/>
              </a:rPr>
              <a:t>3</a:t>
            </a:r>
            <a:r>
              <a:rPr lang="ja-JP" altLang="en-US" sz="1200" b="1" dirty="0" smtClean="0">
                <a:solidFill>
                  <a:schemeClr val="accent2">
                    <a:lumMod val="50000"/>
                  </a:schemeClr>
                </a:solidFill>
                <a:latin typeface="ＭＳ Ｐ明朝" pitchFamily="18" charset="-128"/>
                <a:ea typeface="ＭＳ Ｐ明朝" pitchFamily="18" charset="-128"/>
              </a:rPr>
              <a:t>ボックスで</a:t>
            </a:r>
            <a:r>
              <a:rPr lang="en-US" altLang="ja-JP" sz="1200" b="1" dirty="0" smtClean="0">
                <a:solidFill>
                  <a:schemeClr val="accent2">
                    <a:lumMod val="50000"/>
                  </a:schemeClr>
                </a:solidFill>
                <a:latin typeface="ＭＳ Ｐ明朝" pitchFamily="18" charset="-128"/>
                <a:ea typeface="ＭＳ Ｐ明朝" pitchFamily="18" charset="-128"/>
              </a:rPr>
              <a:t>6</a:t>
            </a:r>
            <a:r>
              <a:rPr lang="ja-JP" altLang="en-US" sz="1200" b="1" dirty="0" smtClean="0">
                <a:solidFill>
                  <a:schemeClr val="accent2">
                    <a:lumMod val="50000"/>
                  </a:schemeClr>
                </a:solidFill>
                <a:latin typeface="ＭＳ Ｐ明朝" pitchFamily="18" charset="-128"/>
                <a:ea typeface="ＭＳ Ｐ明朝" pitchFamily="18" charset="-128"/>
              </a:rPr>
              <a:t>割以上の人が当てはまるとしている。</a:t>
            </a:r>
          </a:p>
        </p:txBody>
      </p:sp>
      <p:sp>
        <p:nvSpPr>
          <p:cNvPr id="12" name="正方形/長方形 11"/>
          <p:cNvSpPr/>
          <p:nvPr/>
        </p:nvSpPr>
        <p:spPr>
          <a:xfrm>
            <a:off x="2771800" y="260648"/>
            <a:ext cx="2376264"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［第三者機関の必要性］</a:t>
            </a:r>
            <a:endParaRPr lang="en-US" altLang="ja-JP" sz="1400" dirty="0">
              <a:ea typeface="HGP創英角ｺﾞｼｯｸUB" pitchFamily="50" charset="-128"/>
            </a:endParaRPr>
          </a:p>
        </p:txBody>
      </p:sp>
      <p:sp>
        <p:nvSpPr>
          <p:cNvPr id="18" name="正方形/長方形 17"/>
          <p:cNvSpPr/>
          <p:nvPr/>
        </p:nvSpPr>
        <p:spPr>
          <a:xfrm>
            <a:off x="107504" y="1052736"/>
            <a:ext cx="4968552" cy="707886"/>
          </a:xfrm>
          <a:prstGeom prst="rect">
            <a:avLst/>
          </a:prstGeom>
        </p:spPr>
        <p:txBody>
          <a:bodyPr wrap="square">
            <a:spAutoFit/>
          </a:bodyPr>
          <a:lstStyle/>
          <a:p>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Ｑ</a:t>
            </a:r>
            <a:r>
              <a:rPr lang="en-US" altLang="ja-JP" sz="1000" b="1" dirty="0" smtClean="0">
                <a:latin typeface="メイリオ" pitchFamily="50" charset="-128"/>
                <a:ea typeface="メイリオ" pitchFamily="50" charset="-128"/>
                <a:cs typeface="メイリオ" pitchFamily="50" charset="-128"/>
              </a:rPr>
              <a:t>】</a:t>
            </a:r>
            <a:r>
              <a:rPr lang="ja-JP" altLang="en-US" sz="1000" b="1" dirty="0" smtClean="0">
                <a:latin typeface="メイリオ" pitchFamily="50" charset="-128"/>
                <a:ea typeface="メイリオ" pitchFamily="50" charset="-128"/>
                <a:cs typeface="メイリオ" pitchFamily="50" charset="-128"/>
              </a:rPr>
              <a:t>東日本大震災以前（数年～１年前）と震災以降（約１年前以降）</a:t>
            </a:r>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　　　</a:t>
            </a:r>
            <a:r>
              <a:rPr lang="ja-JP" altLang="en-US" sz="1000" b="1" dirty="0" err="1" smtClean="0">
                <a:latin typeface="メイリオ" pitchFamily="50" charset="-128"/>
                <a:ea typeface="メイリオ" pitchFamily="50" charset="-128"/>
                <a:cs typeface="メイリオ" pitchFamily="50" charset="-128"/>
              </a:rPr>
              <a:t>とを</a:t>
            </a:r>
            <a:r>
              <a:rPr lang="ja-JP" altLang="en-US" sz="1000" b="1" dirty="0" smtClean="0">
                <a:latin typeface="メイリオ" pitchFamily="50" charset="-128"/>
                <a:ea typeface="メイリオ" pitchFamily="50" charset="-128"/>
                <a:cs typeface="メイリオ" pitchFamily="50" charset="-128"/>
              </a:rPr>
              <a:t>比較して、以下の食品に関する意識変化の度合いをお答えください。</a:t>
            </a:r>
            <a:endParaRPr lang="en-US" altLang="ja-JP" sz="1000" b="1" dirty="0" smtClean="0">
              <a:latin typeface="メイリオ" pitchFamily="50" charset="-128"/>
              <a:ea typeface="メイリオ" pitchFamily="50" charset="-128"/>
              <a:cs typeface="メイリオ" pitchFamily="50" charset="-128"/>
            </a:endParaRPr>
          </a:p>
          <a:p>
            <a:endParaRPr lang="en-US" altLang="ja-JP" sz="1000" b="1" dirty="0" smtClean="0">
              <a:latin typeface="メイリオ" pitchFamily="50" charset="-128"/>
              <a:ea typeface="メイリオ" pitchFamily="50" charset="-128"/>
              <a:cs typeface="メイリオ" pitchFamily="50" charset="-128"/>
            </a:endParaRPr>
          </a:p>
          <a:p>
            <a:r>
              <a:rPr lang="ja-JP" altLang="en-US" sz="1000" b="1" dirty="0" smtClean="0">
                <a:latin typeface="メイリオ" pitchFamily="50" charset="-128"/>
                <a:ea typeface="メイリオ" pitchFamily="50" charset="-128"/>
                <a:cs typeface="メイリオ" pitchFamily="50" charset="-128"/>
              </a:rPr>
              <a:t>＜工場を検査する第三者機関が必要だと感じるようになった＞</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3019048D-8794-45EE-9308-8DA3AB392190}" type="slidenum">
              <a:rPr lang="ja-JP" altLang="en-US"/>
              <a:pPr>
                <a:defRPr/>
              </a:pPr>
              <a:t>65</a:t>
            </a:fld>
            <a:endParaRPr lang="ja-JP" altLang="en-US" dirty="0"/>
          </a:p>
        </p:txBody>
      </p:sp>
      <p:sp>
        <p:nvSpPr>
          <p:cNvPr id="11" name="コンテンツ プレースホルダ 10"/>
          <p:cNvSpPr>
            <a:spLocks noGrp="1"/>
          </p:cNvSpPr>
          <p:nvPr>
            <p:ph idx="4294967295"/>
          </p:nvPr>
        </p:nvSpPr>
        <p:spPr>
          <a:xfrm>
            <a:off x="395536" y="1196752"/>
            <a:ext cx="7834064" cy="4929411"/>
          </a:xfrm>
        </p:spPr>
        <p:txBody>
          <a:bodyPr/>
          <a:lstStyle/>
          <a:p>
            <a:r>
              <a:rPr kumimoji="1" lang="ja-JP" altLang="en-US" sz="1600" b="1" dirty="0" smtClean="0">
                <a:latin typeface="メイリオ" pitchFamily="50" charset="-128"/>
                <a:ea typeface="メイリオ" pitchFamily="50" charset="-128"/>
                <a:cs typeface="メイリオ" pitchFamily="50" charset="-128"/>
              </a:rPr>
              <a:t>一般消費者対象調査結果より</a:t>
            </a:r>
            <a:endParaRPr kumimoji="1" lang="en-US" altLang="ja-JP" sz="1600" b="1"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うどんは前回調査同様、安定した喫食をされており、冷凍</a:t>
            </a:r>
            <a:r>
              <a:rPr lang="ja-JP" altLang="en-US" sz="1200" dirty="0" err="1" smtClean="0">
                <a:latin typeface="メイリオ" pitchFamily="50" charset="-128"/>
                <a:ea typeface="メイリオ" pitchFamily="50" charset="-128"/>
                <a:cs typeface="メイリオ" pitchFamily="50" charset="-128"/>
              </a:rPr>
              <a:t>めんの</a:t>
            </a:r>
            <a:r>
              <a:rPr lang="ja-JP" altLang="en-US" sz="1200" dirty="0" smtClean="0">
                <a:latin typeface="メイリオ" pitchFamily="50" charset="-128"/>
                <a:ea typeface="メイリオ" pitchFamily="50" charset="-128"/>
                <a:cs typeface="メイリオ" pitchFamily="50" charset="-128"/>
              </a:rPr>
              <a:t>占める割合は非常に高い（認知はトップ、喫食経験もトップと同レベル）</a:t>
            </a:r>
            <a:endParaRPr lang="en-US" altLang="ja-JP" sz="1200" dirty="0" smtClean="0">
              <a:latin typeface="メイリオ" pitchFamily="50" charset="-128"/>
              <a:ea typeface="メイリオ" pitchFamily="50" charset="-128"/>
              <a:cs typeface="メイリオ" pitchFamily="50" charset="-128"/>
            </a:endParaRPr>
          </a:p>
          <a:p>
            <a:pPr lvl="1"/>
            <a:r>
              <a:rPr kumimoji="1" lang="ja-JP" altLang="en-US" sz="1200" dirty="0" smtClean="0">
                <a:latin typeface="メイリオ" pitchFamily="50" charset="-128"/>
                <a:ea typeface="メイリオ" pitchFamily="50" charset="-128"/>
                <a:cs typeface="メイリオ" pitchFamily="50" charset="-128"/>
              </a:rPr>
              <a:t>一方、そば・ラーメン・スパゲティについては、</a:t>
            </a:r>
            <a:r>
              <a:rPr kumimoji="1" lang="ja-JP" altLang="en-US" sz="1200" dirty="0" err="1" smtClean="0">
                <a:latin typeface="メイリオ" pitchFamily="50" charset="-128"/>
                <a:ea typeface="メイリオ" pitchFamily="50" charset="-128"/>
                <a:cs typeface="メイリオ" pitchFamily="50" charset="-128"/>
              </a:rPr>
              <a:t>ほ</a:t>
            </a:r>
            <a:r>
              <a:rPr kumimoji="1" lang="ja-JP" altLang="en-US" sz="1200" dirty="0" smtClean="0">
                <a:latin typeface="メイリオ" pitchFamily="50" charset="-128"/>
                <a:ea typeface="メイリオ" pitchFamily="50" charset="-128"/>
                <a:cs typeface="メイリオ" pitchFamily="50" charset="-128"/>
              </a:rPr>
              <a:t>どん</a:t>
            </a:r>
            <a:r>
              <a:rPr kumimoji="1" lang="ja-JP" altLang="en-US" sz="1200" dirty="0" err="1" smtClean="0">
                <a:latin typeface="メイリオ" pitchFamily="50" charset="-128"/>
                <a:ea typeface="メイリオ" pitchFamily="50" charset="-128"/>
                <a:cs typeface="メイリオ" pitchFamily="50" charset="-128"/>
              </a:rPr>
              <a:t>ど</a:t>
            </a:r>
            <a:r>
              <a:rPr kumimoji="1" lang="ja-JP" altLang="en-US" sz="1200" dirty="0" smtClean="0">
                <a:latin typeface="メイリオ" pitchFamily="50" charset="-128"/>
                <a:ea typeface="メイリオ" pitchFamily="50" charset="-128"/>
                <a:cs typeface="メイリオ" pitchFamily="50" charset="-128"/>
              </a:rPr>
              <a:t>食べない層が増大しており、そばは他のタイプと比較しても最も低く、ラーメンはゆで麺と並んで低く、スパゲティは乾麺以外横並びで低い</a:t>
            </a:r>
            <a:endParaRPr kumimoji="1" lang="en-US" altLang="ja-JP" sz="1200" dirty="0" smtClean="0">
              <a:latin typeface="メイリオ" pitchFamily="50" charset="-128"/>
              <a:ea typeface="メイリオ" pitchFamily="50" charset="-128"/>
              <a:cs typeface="メイリオ" pitchFamily="50" charset="-128"/>
            </a:endParaRPr>
          </a:p>
          <a:p>
            <a:pPr lvl="1"/>
            <a:r>
              <a:rPr kumimoji="1" lang="ja-JP" altLang="en-US" sz="1200" dirty="0" smtClean="0">
                <a:latin typeface="メイリオ" pitchFamily="50" charset="-128"/>
                <a:ea typeface="メイリオ" pitchFamily="50" charset="-128"/>
                <a:cs typeface="メイリオ" pitchFamily="50" charset="-128"/>
              </a:rPr>
              <a:t>最もよく食べるのはうどんはゆで麺、そばとスパゲティは乾麺、ラーメンは即席麺</a:t>
            </a:r>
            <a:endParaRPr kumimoji="1" lang="en-US" altLang="ja-JP" sz="1200" dirty="0" smtClean="0">
              <a:latin typeface="メイリオ" pitchFamily="50" charset="-128"/>
              <a:ea typeface="メイリオ" pitchFamily="50" charset="-128"/>
              <a:cs typeface="メイリオ" pitchFamily="50" charset="-128"/>
            </a:endParaRPr>
          </a:p>
          <a:p>
            <a:pPr lvl="1"/>
            <a:r>
              <a:rPr kumimoji="1" lang="ja-JP" altLang="en-US" sz="1200" dirty="0" smtClean="0">
                <a:latin typeface="メイリオ" pitchFamily="50" charset="-128"/>
                <a:ea typeface="メイリオ" pitchFamily="50" charset="-128"/>
                <a:cs typeface="メイリオ" pitchFamily="50" charset="-128"/>
              </a:rPr>
              <a:t>どのタイプがおいしいかとなると、うどん・そば・ラーメンとも生麺、スパゲティは乾麺で、冷凍</a:t>
            </a:r>
            <a:r>
              <a:rPr kumimoji="1" lang="ja-JP" altLang="en-US" sz="1200" dirty="0" err="1" smtClean="0">
                <a:latin typeface="メイリオ" pitchFamily="50" charset="-128"/>
                <a:ea typeface="メイリオ" pitchFamily="50" charset="-128"/>
                <a:cs typeface="メイリオ" pitchFamily="50" charset="-128"/>
              </a:rPr>
              <a:t>めんは</a:t>
            </a:r>
            <a:r>
              <a:rPr kumimoji="1" lang="ja-JP" altLang="en-US" sz="1200" dirty="0" smtClean="0">
                <a:latin typeface="メイリオ" pitchFamily="50" charset="-128"/>
                <a:ea typeface="メイリオ" pitchFamily="50" charset="-128"/>
                <a:cs typeface="メイリオ" pitchFamily="50" charset="-128"/>
              </a:rPr>
              <a:t>うどんでは生麺の</a:t>
            </a:r>
            <a:r>
              <a:rPr kumimoji="1" lang="en-US" altLang="ja-JP" sz="1200" dirty="0" smtClean="0">
                <a:latin typeface="メイリオ" pitchFamily="50" charset="-128"/>
                <a:ea typeface="メイリオ" pitchFamily="50" charset="-128"/>
                <a:cs typeface="メイリオ" pitchFamily="50" charset="-128"/>
              </a:rPr>
              <a:t>7</a:t>
            </a:r>
            <a:r>
              <a:rPr kumimoji="1" lang="ja-JP" altLang="en-US" sz="1200" dirty="0" smtClean="0">
                <a:latin typeface="メイリオ" pitchFamily="50" charset="-128"/>
                <a:ea typeface="メイリオ" pitchFamily="50" charset="-128"/>
                <a:cs typeface="メイリオ" pitchFamily="50" charset="-128"/>
              </a:rPr>
              <a:t>割程度だが、他ではトップの</a:t>
            </a:r>
            <a:r>
              <a:rPr kumimoji="1" lang="en-US" altLang="ja-JP" sz="1200" dirty="0" smtClean="0">
                <a:latin typeface="メイリオ" pitchFamily="50" charset="-128"/>
                <a:ea typeface="メイリオ" pitchFamily="50" charset="-128"/>
                <a:cs typeface="メイリオ" pitchFamily="50" charset="-128"/>
              </a:rPr>
              <a:t>1</a:t>
            </a:r>
            <a:r>
              <a:rPr kumimoji="1" lang="ja-JP" altLang="en-US" sz="1200" dirty="0" smtClean="0">
                <a:latin typeface="メイリオ" pitchFamily="50" charset="-128"/>
                <a:ea typeface="メイリオ" pitchFamily="50" charset="-128"/>
                <a:cs typeface="メイリオ" pitchFamily="50" charset="-128"/>
              </a:rPr>
              <a:t>割程度で、経年変化もあまりみられない</a:t>
            </a:r>
            <a:endParaRPr kumimoji="1"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冷凍</a:t>
            </a:r>
            <a:r>
              <a:rPr lang="ja-JP" altLang="en-US" sz="1200" dirty="0" err="1" smtClean="0">
                <a:latin typeface="メイリオ" pitchFamily="50" charset="-128"/>
                <a:ea typeface="メイリオ" pitchFamily="50" charset="-128"/>
                <a:cs typeface="メイリオ" pitchFamily="50" charset="-128"/>
              </a:rPr>
              <a:t>めんの</a:t>
            </a:r>
            <a:r>
              <a:rPr lang="ja-JP" altLang="en-US" sz="1200" dirty="0" smtClean="0">
                <a:latin typeface="メイリオ" pitchFamily="50" charset="-128"/>
                <a:ea typeface="メイリオ" pitchFamily="50" charset="-128"/>
                <a:cs typeface="メイリオ" pitchFamily="50" charset="-128"/>
              </a:rPr>
              <a:t>イメージは、高いストック性と簡便性というメリット以外にも評価を上げている</a:t>
            </a:r>
            <a:endParaRPr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冷凍</a:t>
            </a:r>
            <a:r>
              <a:rPr lang="ja-JP" altLang="en-US" sz="1200" dirty="0" err="1" smtClean="0">
                <a:latin typeface="メイリオ" pitchFamily="50" charset="-128"/>
                <a:ea typeface="メイリオ" pitchFamily="50" charset="-128"/>
                <a:cs typeface="メイリオ" pitchFamily="50" charset="-128"/>
              </a:rPr>
              <a:t>めんの</a:t>
            </a:r>
            <a:r>
              <a:rPr lang="ja-JP" altLang="en-US" sz="1200" dirty="0" smtClean="0">
                <a:latin typeface="メイリオ" pitchFamily="50" charset="-128"/>
                <a:ea typeface="メイリオ" pitchFamily="50" charset="-128"/>
                <a:cs typeface="メイリオ" pitchFamily="50" charset="-128"/>
              </a:rPr>
              <a:t>特長のうち、水分勾配についてはやや魅力度が低いが、その他は</a:t>
            </a:r>
            <a:r>
              <a:rPr lang="en-US" altLang="ja-JP" sz="1200" dirty="0" smtClean="0">
                <a:latin typeface="メイリオ" pitchFamily="50" charset="-128"/>
                <a:ea typeface="メイリオ" pitchFamily="50" charset="-128"/>
                <a:cs typeface="メイリオ" pitchFamily="50" charset="-128"/>
              </a:rPr>
              <a:t>8</a:t>
            </a:r>
            <a:r>
              <a:rPr lang="ja-JP" altLang="en-US" sz="1200" dirty="0" smtClean="0">
                <a:latin typeface="メイリオ" pitchFamily="50" charset="-128"/>
                <a:ea typeface="メイリオ" pitchFamily="50" charset="-128"/>
                <a:cs typeface="メイリオ" pitchFamily="50" charset="-128"/>
              </a:rPr>
              <a:t>割前後と高い魅力を感じられている</a:t>
            </a:r>
            <a:endParaRPr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ただし経年で比較すると、魅力の度合いはやや減少傾向にある（魅力的でないという意見も減少しているので、認識が定着してきたといえる）</a:t>
            </a:r>
            <a:endParaRPr lang="en-US" altLang="ja-JP" sz="1200" dirty="0" smtClean="0">
              <a:latin typeface="メイリオ" pitchFamily="50" charset="-128"/>
              <a:ea typeface="メイリオ" pitchFamily="50" charset="-128"/>
              <a:cs typeface="メイリオ" pitchFamily="50" charset="-128"/>
            </a:endParaRPr>
          </a:p>
          <a:p>
            <a:pPr lvl="1"/>
            <a:r>
              <a:rPr kumimoji="1" lang="en-US" altLang="ja-JP" sz="1200" dirty="0" smtClean="0">
                <a:latin typeface="メイリオ" pitchFamily="50" charset="-128"/>
                <a:ea typeface="メイリオ" pitchFamily="50" charset="-128"/>
                <a:cs typeface="メイリオ" pitchFamily="50" charset="-128"/>
              </a:rPr>
              <a:t>RMK</a:t>
            </a:r>
            <a:r>
              <a:rPr kumimoji="1" lang="ja-JP" altLang="en-US" sz="1200" dirty="0" smtClean="0">
                <a:latin typeface="メイリオ" pitchFamily="50" charset="-128"/>
                <a:ea typeface="メイリオ" pitchFamily="50" charset="-128"/>
                <a:cs typeface="メイリオ" pitchFamily="50" charset="-128"/>
              </a:rPr>
              <a:t>マークの認知度はまだひくく、減少傾向も見られる</a:t>
            </a:r>
            <a:endParaRPr kumimoji="1" lang="en-US" altLang="ja-JP" sz="1200" dirty="0" smtClean="0">
              <a:latin typeface="メイリオ" pitchFamily="50" charset="-128"/>
              <a:ea typeface="メイリオ" pitchFamily="50" charset="-128"/>
              <a:cs typeface="メイリオ" pitchFamily="50" charset="-128"/>
            </a:endParaRPr>
          </a:p>
          <a:p>
            <a:pPr lvl="1"/>
            <a:r>
              <a:rPr lang="en-US" altLang="ja-JP" sz="1200" dirty="0" smtClean="0">
                <a:latin typeface="メイリオ" pitchFamily="50" charset="-128"/>
                <a:ea typeface="メイリオ" pitchFamily="50" charset="-128"/>
                <a:cs typeface="メイリオ" pitchFamily="50" charset="-128"/>
              </a:rPr>
              <a:t>RMK</a:t>
            </a:r>
            <a:r>
              <a:rPr lang="ja-JP" altLang="en-US" sz="1200" dirty="0" smtClean="0">
                <a:latin typeface="メイリオ" pitchFamily="50" charset="-128"/>
                <a:ea typeface="メイリオ" pitchFamily="50" charset="-128"/>
                <a:cs typeface="メイリオ" pitchFamily="50" charset="-128"/>
              </a:rPr>
              <a:t>マークの影響は</a:t>
            </a:r>
            <a:r>
              <a:rPr lang="en-US" altLang="ja-JP" sz="1200" dirty="0" smtClean="0">
                <a:latin typeface="メイリオ" pitchFamily="50" charset="-128"/>
                <a:ea typeface="メイリオ" pitchFamily="50" charset="-128"/>
                <a:cs typeface="メイリオ" pitchFamily="50" charset="-128"/>
              </a:rPr>
              <a:t>5</a:t>
            </a:r>
            <a:r>
              <a:rPr lang="ja-JP" altLang="en-US" sz="1200" dirty="0" smtClean="0">
                <a:latin typeface="メイリオ" pitchFamily="50" charset="-128"/>
                <a:ea typeface="メイリオ" pitchFamily="50" charset="-128"/>
                <a:cs typeface="メイリオ" pitchFamily="50" charset="-128"/>
              </a:rPr>
              <a:t>割程度で、女性と高齢層に影響が高い傾向が見られる</a:t>
            </a:r>
            <a:endParaRPr kumimoji="1"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冷凍</a:t>
            </a:r>
            <a:r>
              <a:rPr lang="ja-JP" altLang="en-US" sz="1200" dirty="0" err="1" smtClean="0">
                <a:latin typeface="メイリオ" pitchFamily="50" charset="-128"/>
                <a:ea typeface="メイリオ" pitchFamily="50" charset="-128"/>
                <a:cs typeface="メイリオ" pitchFamily="50" charset="-128"/>
              </a:rPr>
              <a:t>めんの</a:t>
            </a:r>
            <a:r>
              <a:rPr lang="ja-JP" altLang="en-US" sz="1200" dirty="0" smtClean="0">
                <a:latin typeface="メイリオ" pitchFamily="50" charset="-128"/>
                <a:ea typeface="メイリオ" pitchFamily="50" charset="-128"/>
                <a:cs typeface="メイリオ" pitchFamily="50" charset="-128"/>
              </a:rPr>
              <a:t>店舗利用は、絶対イヤというこだわり派と安全なら／おいしければ気にしない容認派が増加し二極化</a:t>
            </a:r>
            <a:endParaRPr lang="en-US" altLang="ja-JP" sz="1200" dirty="0" smtClean="0">
              <a:latin typeface="メイリオ" pitchFamily="50" charset="-128"/>
              <a:ea typeface="メイリオ" pitchFamily="50" charset="-128"/>
              <a:cs typeface="メイリオ" pitchFamily="50" charset="-128"/>
            </a:endParaRPr>
          </a:p>
        </p:txBody>
      </p:sp>
      <p:sp>
        <p:nvSpPr>
          <p:cNvPr id="13" name="Rectangle 14"/>
          <p:cNvSpPr txBox="1">
            <a:spLocks/>
          </p:cNvSpPr>
          <p:nvPr/>
        </p:nvSpPr>
        <p:spPr>
          <a:xfrm>
            <a:off x="899592" y="188640"/>
            <a:ext cx="2262187" cy="523875"/>
          </a:xfrm>
          <a:prstGeom prst="rect">
            <a:avLst/>
          </a:prstGeom>
          <a:noFill/>
        </p:spPr>
        <p:txBody>
          <a:bodyPr anchor="ctr">
            <a:spAutoFit/>
          </a:bodyPr>
          <a:lstStyle/>
          <a:p>
            <a:pPr fontAlgn="auto">
              <a:spcAft>
                <a:spcPts val="0"/>
              </a:spcAft>
              <a:defRPr/>
            </a:pPr>
            <a:r>
              <a:rPr lang="ja-JP" altLang="en-US" sz="2800" dirty="0">
                <a:latin typeface="HGP創英ﾌﾟﾚｾﾞﾝｽEB" pitchFamily="18" charset="-128"/>
                <a:ea typeface="HGP創英ﾌﾟﾚｾﾞﾝｽEB" pitchFamily="18" charset="-128"/>
                <a:cs typeface="+mj-cs"/>
              </a:rPr>
              <a:t>総評</a:t>
            </a:r>
            <a:endParaRPr lang="en-US" altLang="ja-JP" sz="2800" dirty="0">
              <a:latin typeface="HGP創英ﾌﾟﾚｾﾞﾝｽEB" pitchFamily="18" charset="-128"/>
              <a:ea typeface="HGP創英ﾌﾟﾚｾﾞﾝｽEB" pitchFamily="18" charset="-128"/>
              <a:cs typeface="+mj-cs"/>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10" name="スライド番号プレースホルダ 7"/>
          <p:cNvSpPr>
            <a:spLocks noGrp="1"/>
          </p:cNvSpPr>
          <p:nvPr>
            <p:ph type="sldNum" sz="quarter" idx="12"/>
          </p:nvPr>
        </p:nvSpPr>
        <p:spPr/>
        <p:txBody>
          <a:bodyPr/>
          <a:lstStyle/>
          <a:p>
            <a:pPr>
              <a:defRPr/>
            </a:pPr>
            <a:fld id="{3019048D-8794-45EE-9308-8DA3AB392190}" type="slidenum">
              <a:rPr lang="ja-JP" altLang="en-US"/>
              <a:pPr>
                <a:defRPr/>
              </a:pPr>
              <a:t>66</a:t>
            </a:fld>
            <a:endParaRPr lang="ja-JP" altLang="en-US" dirty="0"/>
          </a:p>
        </p:txBody>
      </p:sp>
      <p:sp>
        <p:nvSpPr>
          <p:cNvPr id="11" name="コンテンツ プレースホルダ 10"/>
          <p:cNvSpPr>
            <a:spLocks noGrp="1"/>
          </p:cNvSpPr>
          <p:nvPr>
            <p:ph idx="4294967295"/>
          </p:nvPr>
        </p:nvSpPr>
        <p:spPr>
          <a:xfrm>
            <a:off x="395536" y="1196752"/>
            <a:ext cx="7834064" cy="4929411"/>
          </a:xfrm>
        </p:spPr>
        <p:txBody>
          <a:bodyPr/>
          <a:lstStyle/>
          <a:p>
            <a:r>
              <a:rPr lang="ja-JP" altLang="en-US" sz="1600" b="1" dirty="0" smtClean="0">
                <a:latin typeface="メイリオ" pitchFamily="50" charset="-128"/>
                <a:ea typeface="メイリオ" pitchFamily="50" charset="-128"/>
                <a:cs typeface="メイリオ" pitchFamily="50" charset="-128"/>
              </a:rPr>
              <a:t>冷凍</a:t>
            </a:r>
            <a:r>
              <a:rPr lang="ja-JP" altLang="en-US" sz="1600" b="1" dirty="0" err="1" smtClean="0">
                <a:latin typeface="メイリオ" pitchFamily="50" charset="-128"/>
                <a:ea typeface="メイリオ" pitchFamily="50" charset="-128"/>
                <a:cs typeface="メイリオ" pitchFamily="50" charset="-128"/>
              </a:rPr>
              <a:t>めん喫</a:t>
            </a:r>
            <a:r>
              <a:rPr lang="ja-JP" altLang="en-US" sz="1600" b="1" dirty="0" smtClean="0">
                <a:latin typeface="メイリオ" pitchFamily="50" charset="-128"/>
                <a:ea typeface="メイリオ" pitchFamily="50" charset="-128"/>
                <a:cs typeface="メイリオ" pitchFamily="50" charset="-128"/>
              </a:rPr>
              <a:t>食者対象調査結果より</a:t>
            </a:r>
            <a:endParaRPr lang="en-US" altLang="ja-JP" sz="1600" b="1" dirty="0" smtClean="0">
              <a:latin typeface="メイリオ" pitchFamily="50" charset="-128"/>
              <a:ea typeface="メイリオ" pitchFamily="50" charset="-128"/>
              <a:cs typeface="メイリオ" pitchFamily="50" charset="-128"/>
            </a:endParaRPr>
          </a:p>
          <a:p>
            <a:pPr lvl="1"/>
            <a:r>
              <a:rPr kumimoji="1" lang="ja-JP" altLang="en-US" sz="1200" dirty="0" smtClean="0">
                <a:latin typeface="メイリオ" pitchFamily="50" charset="-128"/>
                <a:ea typeface="メイリオ" pitchFamily="50" charset="-128"/>
                <a:cs typeface="メイリオ" pitchFamily="50" charset="-128"/>
              </a:rPr>
              <a:t>カテゴリーはうどんの占める割合が減少しており、バリエーションの増加が伺える</a:t>
            </a:r>
            <a:endParaRPr kumimoji="1"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素材</a:t>
            </a:r>
            <a:r>
              <a:rPr lang="ja-JP" altLang="en-US" sz="1200" dirty="0" err="1" smtClean="0">
                <a:latin typeface="メイリオ" pitchFamily="50" charset="-128"/>
                <a:ea typeface="メイリオ" pitchFamily="50" charset="-128"/>
                <a:cs typeface="メイリオ" pitchFamily="50" charset="-128"/>
              </a:rPr>
              <a:t>めん</a:t>
            </a:r>
            <a:r>
              <a:rPr lang="ja-JP" altLang="en-US" sz="1200" dirty="0" smtClean="0">
                <a:latin typeface="メイリオ" pitchFamily="50" charset="-128"/>
                <a:ea typeface="メイリオ" pitchFamily="50" charset="-128"/>
                <a:cs typeface="メイリオ" pitchFamily="50" charset="-128"/>
              </a:rPr>
              <a:t>が</a:t>
            </a:r>
            <a:r>
              <a:rPr lang="en-US" altLang="ja-JP" sz="1200" dirty="0" smtClean="0">
                <a:latin typeface="メイリオ" pitchFamily="50" charset="-128"/>
                <a:ea typeface="メイリオ" pitchFamily="50" charset="-128"/>
                <a:cs typeface="メイリオ" pitchFamily="50" charset="-128"/>
              </a:rPr>
              <a:t>6</a:t>
            </a:r>
            <a:r>
              <a:rPr lang="ja-JP" altLang="en-US" sz="1200" dirty="0" smtClean="0">
                <a:latin typeface="メイリオ" pitchFamily="50" charset="-128"/>
                <a:ea typeface="メイリオ" pitchFamily="50" charset="-128"/>
                <a:cs typeface="メイリオ" pitchFamily="50" charset="-128"/>
              </a:rPr>
              <a:t>割以上だが、男性と高齢層ではセット</a:t>
            </a:r>
            <a:r>
              <a:rPr lang="ja-JP" altLang="en-US" sz="1200" dirty="0" err="1" smtClean="0">
                <a:latin typeface="メイリオ" pitchFamily="50" charset="-128"/>
                <a:ea typeface="メイリオ" pitchFamily="50" charset="-128"/>
                <a:cs typeface="メイリオ" pitchFamily="50" charset="-128"/>
              </a:rPr>
              <a:t>めんの</a:t>
            </a:r>
            <a:r>
              <a:rPr lang="ja-JP" altLang="en-US" sz="1200" dirty="0" smtClean="0">
                <a:latin typeface="メイリオ" pitchFamily="50" charset="-128"/>
                <a:ea typeface="メイリオ" pitchFamily="50" charset="-128"/>
                <a:cs typeface="メイリオ" pitchFamily="50" charset="-128"/>
              </a:rPr>
              <a:t>利用が比較的高い</a:t>
            </a:r>
            <a:endParaRPr lang="en-US" altLang="ja-JP" sz="1200" dirty="0" smtClean="0">
              <a:latin typeface="メイリオ" pitchFamily="50" charset="-128"/>
              <a:ea typeface="メイリオ" pitchFamily="50" charset="-128"/>
              <a:cs typeface="メイリオ" pitchFamily="50" charset="-128"/>
            </a:endParaRPr>
          </a:p>
          <a:p>
            <a:pPr lvl="1"/>
            <a:r>
              <a:rPr kumimoji="1" lang="ja-JP" altLang="en-US" sz="1200" dirty="0" smtClean="0">
                <a:latin typeface="メイリオ" pitchFamily="50" charset="-128"/>
                <a:ea typeface="メイリオ" pitchFamily="50" charset="-128"/>
                <a:cs typeface="メイリオ" pitchFamily="50" charset="-128"/>
              </a:rPr>
              <a:t>うどんは昼食６割：夕食</a:t>
            </a:r>
            <a:r>
              <a:rPr kumimoji="1" lang="en-US" altLang="ja-JP" sz="1200" dirty="0" smtClean="0">
                <a:latin typeface="メイリオ" pitchFamily="50" charset="-128"/>
                <a:ea typeface="メイリオ" pitchFamily="50" charset="-128"/>
                <a:cs typeface="メイリオ" pitchFamily="50" charset="-128"/>
              </a:rPr>
              <a:t>4</a:t>
            </a:r>
            <a:r>
              <a:rPr kumimoji="1" lang="ja-JP" altLang="en-US" sz="1200" dirty="0" smtClean="0">
                <a:latin typeface="メイリオ" pitchFamily="50" charset="-128"/>
                <a:ea typeface="メイリオ" pitchFamily="50" charset="-128"/>
                <a:cs typeface="メイリオ" pitchFamily="50" charset="-128"/>
              </a:rPr>
              <a:t>割に対して、そばは４割：</a:t>
            </a:r>
            <a:r>
              <a:rPr kumimoji="1" lang="en-US" altLang="ja-JP" sz="1200" dirty="0" smtClean="0">
                <a:latin typeface="メイリオ" pitchFamily="50" charset="-128"/>
                <a:ea typeface="メイリオ" pitchFamily="50" charset="-128"/>
                <a:cs typeface="メイリオ" pitchFamily="50" charset="-128"/>
              </a:rPr>
              <a:t>1.</a:t>
            </a:r>
            <a:r>
              <a:rPr kumimoji="1" lang="ja-JP" altLang="en-US" sz="1200" dirty="0" smtClean="0">
                <a:latin typeface="メイリオ" pitchFamily="50" charset="-128"/>
                <a:ea typeface="メイリオ" pitchFamily="50" charset="-128"/>
                <a:cs typeface="メイリオ" pitchFamily="50" charset="-128"/>
              </a:rPr>
              <a:t>５割、ラーメンとスパゲティは４割：</a:t>
            </a:r>
            <a:r>
              <a:rPr kumimoji="1" lang="en-US" altLang="ja-JP" sz="1200" dirty="0" smtClean="0">
                <a:latin typeface="メイリオ" pitchFamily="50" charset="-128"/>
                <a:ea typeface="メイリオ" pitchFamily="50" charset="-128"/>
                <a:cs typeface="メイリオ" pitchFamily="50" charset="-128"/>
              </a:rPr>
              <a:t>2</a:t>
            </a:r>
            <a:r>
              <a:rPr kumimoji="1" lang="ja-JP" altLang="en-US" sz="1200" dirty="0" smtClean="0">
                <a:latin typeface="メイリオ" pitchFamily="50" charset="-128"/>
                <a:ea typeface="メイリオ" pitchFamily="50" charset="-128"/>
                <a:cs typeface="メイリオ" pitchFamily="50" charset="-128"/>
              </a:rPr>
              <a:t>割</a:t>
            </a:r>
            <a:endParaRPr kumimoji="1"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朝食利用はうどん４％、スパゲティとそばは２％、ラーメンは</a:t>
            </a:r>
            <a:r>
              <a:rPr lang="en-US" altLang="ja-JP" sz="1200" dirty="0" smtClean="0">
                <a:latin typeface="メイリオ" pitchFamily="50" charset="-128"/>
                <a:ea typeface="メイリオ" pitchFamily="50" charset="-128"/>
                <a:cs typeface="メイリオ" pitchFamily="50" charset="-128"/>
              </a:rPr>
              <a:t>0.6</a:t>
            </a:r>
            <a:r>
              <a:rPr lang="ja-JP" altLang="en-US" sz="1200" dirty="0" smtClean="0">
                <a:latin typeface="メイリオ" pitchFamily="50" charset="-128"/>
                <a:ea typeface="メイリオ" pitchFamily="50" charset="-128"/>
                <a:cs typeface="メイリオ" pitchFamily="50" charset="-128"/>
              </a:rPr>
              <a:t>％と低く、理由も面倒さとボリュームがネック</a:t>
            </a:r>
            <a:endParaRPr lang="en-US" altLang="ja-JP" sz="1200" dirty="0" smtClean="0">
              <a:latin typeface="メイリオ" pitchFamily="50" charset="-128"/>
              <a:ea typeface="メイリオ" pitchFamily="50" charset="-128"/>
              <a:cs typeface="メイリオ" pitchFamily="50" charset="-128"/>
            </a:endParaRPr>
          </a:p>
          <a:p>
            <a:pPr lvl="1"/>
            <a:r>
              <a:rPr kumimoji="1" lang="ja-JP" altLang="en-US" sz="1200" dirty="0" smtClean="0">
                <a:latin typeface="メイリオ" pitchFamily="50" charset="-128"/>
                <a:ea typeface="メイリオ" pitchFamily="50" charset="-128"/>
                <a:cs typeface="メイリオ" pitchFamily="50" charset="-128"/>
              </a:rPr>
              <a:t>添加具材はどの麺類でも女性と高齢層で野菜の添加が比較的高い</a:t>
            </a:r>
            <a:endParaRPr kumimoji="1"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購入商品の選択理由は定番化もあり、経年比較しても各要素が全体的にアップしている</a:t>
            </a:r>
            <a:endParaRPr lang="en-US" altLang="ja-JP" sz="1200" dirty="0" smtClean="0">
              <a:latin typeface="メイリオ" pitchFamily="50" charset="-128"/>
              <a:ea typeface="メイリオ" pitchFamily="50" charset="-128"/>
              <a:cs typeface="メイリオ" pitchFamily="50" charset="-128"/>
            </a:endParaRPr>
          </a:p>
          <a:p>
            <a:pPr lvl="1"/>
            <a:r>
              <a:rPr kumimoji="1" lang="ja-JP" altLang="en-US" sz="1200" dirty="0" smtClean="0">
                <a:latin typeface="メイリオ" pitchFamily="50" charset="-128"/>
                <a:ea typeface="メイリオ" pitchFamily="50" charset="-128"/>
                <a:cs typeface="メイリオ" pitchFamily="50" charset="-128"/>
              </a:rPr>
              <a:t>購入時の比較対象はインスタントラーメンが多く、次いで冷食とレトルト</a:t>
            </a:r>
            <a:endParaRPr kumimoji="1"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ボリュームは少し少食化傾向が見られる</a:t>
            </a:r>
            <a:endParaRPr lang="en-US" altLang="ja-JP" sz="1200" dirty="0" smtClean="0">
              <a:latin typeface="メイリオ" pitchFamily="50" charset="-128"/>
              <a:ea typeface="メイリオ" pitchFamily="50" charset="-128"/>
              <a:cs typeface="メイリオ" pitchFamily="50" charset="-128"/>
            </a:endParaRPr>
          </a:p>
          <a:p>
            <a:pPr lvl="1"/>
            <a:r>
              <a:rPr kumimoji="1" lang="ja-JP" altLang="en-US" sz="1200" dirty="0" smtClean="0">
                <a:latin typeface="メイリオ" pitchFamily="50" charset="-128"/>
                <a:ea typeface="メイリオ" pitchFamily="50" charset="-128"/>
                <a:cs typeface="メイリオ" pitchFamily="50" charset="-128"/>
              </a:rPr>
              <a:t>一般と比較すると</a:t>
            </a:r>
            <a:r>
              <a:rPr kumimoji="1" lang="en-US" altLang="ja-JP" sz="1200" dirty="0" smtClean="0">
                <a:latin typeface="メイリオ" pitchFamily="50" charset="-128"/>
                <a:ea typeface="メイリオ" pitchFamily="50" charset="-128"/>
                <a:cs typeface="メイリオ" pitchFamily="50" charset="-128"/>
              </a:rPr>
              <a:t>RMK</a:t>
            </a:r>
            <a:r>
              <a:rPr kumimoji="1" lang="ja-JP" altLang="en-US" sz="1200" dirty="0" smtClean="0">
                <a:latin typeface="メイリオ" pitchFamily="50" charset="-128"/>
                <a:ea typeface="メイリオ" pitchFamily="50" charset="-128"/>
                <a:cs typeface="メイリオ" pitchFamily="50" charset="-128"/>
              </a:rPr>
              <a:t>マークの認知度は高いがまだトータルで見ると低い</a:t>
            </a:r>
            <a:endParaRPr kumimoji="1" lang="en-US" altLang="ja-JP" sz="1200" dirty="0" smtClean="0">
              <a:latin typeface="メイリオ" pitchFamily="50" charset="-128"/>
              <a:ea typeface="メイリオ" pitchFamily="50" charset="-128"/>
              <a:cs typeface="メイリオ" pitchFamily="50" charset="-128"/>
            </a:endParaRPr>
          </a:p>
          <a:p>
            <a:pPr lvl="1"/>
            <a:r>
              <a:rPr kumimoji="1" lang="en-US" altLang="ja-JP" sz="1200" dirty="0" smtClean="0">
                <a:latin typeface="メイリオ" pitchFamily="50" charset="-128"/>
                <a:ea typeface="メイリオ" pitchFamily="50" charset="-128"/>
                <a:cs typeface="メイリオ" pitchFamily="50" charset="-128"/>
              </a:rPr>
              <a:t>RMK</a:t>
            </a:r>
            <a:r>
              <a:rPr kumimoji="1" lang="ja-JP" altLang="en-US" sz="1200" dirty="0" smtClean="0">
                <a:latin typeface="メイリオ" pitchFamily="50" charset="-128"/>
                <a:ea typeface="メイリオ" pitchFamily="50" charset="-128"/>
                <a:cs typeface="メイリオ" pitchFamily="50" charset="-128"/>
              </a:rPr>
              <a:t>マークの影響や店舗利用については一般と同傾向</a:t>
            </a:r>
            <a:endParaRPr kumimoji="1" lang="en-US" altLang="ja-JP" sz="1200" dirty="0" smtClean="0">
              <a:latin typeface="メイリオ" pitchFamily="50" charset="-128"/>
              <a:ea typeface="メイリオ" pitchFamily="50" charset="-128"/>
              <a:cs typeface="メイリオ" pitchFamily="50" charset="-128"/>
            </a:endParaRPr>
          </a:p>
          <a:p>
            <a:pPr lvl="1"/>
            <a:endParaRPr kumimoji="1" lang="en-US" altLang="ja-JP" sz="1200" dirty="0" smtClean="0">
              <a:latin typeface="メイリオ" pitchFamily="50" charset="-128"/>
              <a:ea typeface="メイリオ" pitchFamily="50" charset="-128"/>
              <a:cs typeface="メイリオ" pitchFamily="50" charset="-128"/>
            </a:endParaRPr>
          </a:p>
          <a:p>
            <a:r>
              <a:rPr lang="ja-JP" altLang="en-US" sz="1600" b="1" dirty="0" smtClean="0">
                <a:latin typeface="メイリオ" pitchFamily="50" charset="-128"/>
                <a:ea typeface="メイリオ" pitchFamily="50" charset="-128"/>
                <a:cs typeface="メイリオ" pitchFamily="50" charset="-128"/>
              </a:rPr>
              <a:t>最近の食意識の変化について</a:t>
            </a:r>
            <a:endParaRPr lang="en-US" altLang="ja-JP" sz="1600" b="1" dirty="0" smtClean="0">
              <a:latin typeface="メイリオ" pitchFamily="50" charset="-128"/>
              <a:ea typeface="メイリオ" pitchFamily="50" charset="-128"/>
              <a:cs typeface="メイリオ" pitchFamily="50" charset="-128"/>
            </a:endParaRPr>
          </a:p>
          <a:p>
            <a:pPr lvl="1"/>
            <a:r>
              <a:rPr kumimoji="1" lang="ja-JP" altLang="en-US" sz="1200" dirty="0" smtClean="0">
                <a:latin typeface="メイリオ" pitchFamily="50" charset="-128"/>
                <a:ea typeface="メイリオ" pitchFamily="50" charset="-128"/>
                <a:cs typeface="メイリオ" pitchFamily="50" charset="-128"/>
              </a:rPr>
              <a:t>前回（</a:t>
            </a:r>
            <a:r>
              <a:rPr kumimoji="1" lang="en-US" altLang="ja-JP" sz="1200" dirty="0" smtClean="0">
                <a:latin typeface="メイリオ" pitchFamily="50" charset="-128"/>
                <a:ea typeface="メイリオ" pitchFamily="50" charset="-128"/>
                <a:cs typeface="メイリオ" pitchFamily="50" charset="-128"/>
              </a:rPr>
              <a:t>2009</a:t>
            </a:r>
            <a:r>
              <a:rPr kumimoji="1" lang="ja-JP" altLang="en-US" sz="1200" dirty="0" smtClean="0">
                <a:latin typeface="メイリオ" pitchFamily="50" charset="-128"/>
                <a:ea typeface="メイリオ" pitchFamily="50" charset="-128"/>
                <a:cs typeface="メイリオ" pitchFamily="50" charset="-128"/>
              </a:rPr>
              <a:t>年）調査時は食品偽装や中国産食品の問題などが話題になった時期で、全般に食の安全についての問題意識が高まっていた</a:t>
            </a:r>
            <a:endParaRPr kumimoji="1"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今回は震災後で、自由回答の不安の中心が原発事故による「放射性物質」が挙げられているように、</a:t>
            </a:r>
            <a:r>
              <a:rPr lang="en-US" altLang="ja-JP" sz="1200" dirty="0" smtClean="0">
                <a:latin typeface="メイリオ" pitchFamily="50" charset="-128"/>
                <a:ea typeface="メイリオ" pitchFamily="50" charset="-128"/>
                <a:cs typeface="メイリオ" pitchFamily="50" charset="-128"/>
              </a:rPr>
              <a:t>2009</a:t>
            </a:r>
            <a:r>
              <a:rPr lang="ja-JP" altLang="en-US" sz="1200" dirty="0" smtClean="0">
                <a:latin typeface="メイリオ" pitchFamily="50" charset="-128"/>
                <a:ea typeface="メイリオ" pitchFamily="50" charset="-128"/>
                <a:cs typeface="メイリオ" pitchFamily="50" charset="-128"/>
              </a:rPr>
              <a:t>年ほどではないものの、原材料の不安や産地、第三者機関の必要性などについては６～７割があてはまると回答</a:t>
            </a:r>
            <a:endParaRPr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また、無駄のない購入や残飯の減少などは、普遍的な努力意識が継続している感がある</a:t>
            </a:r>
            <a:endParaRPr lang="en-US" altLang="ja-JP" sz="1200" dirty="0" smtClean="0">
              <a:latin typeface="メイリオ" pitchFamily="50" charset="-128"/>
              <a:ea typeface="メイリオ" pitchFamily="50" charset="-128"/>
              <a:cs typeface="メイリオ" pitchFamily="50" charset="-128"/>
            </a:endParaRPr>
          </a:p>
          <a:p>
            <a:pPr lvl="1"/>
            <a:r>
              <a:rPr lang="ja-JP" altLang="en-US" sz="1200" dirty="0" smtClean="0">
                <a:latin typeface="メイリオ" pitchFamily="50" charset="-128"/>
                <a:ea typeface="メイリオ" pitchFamily="50" charset="-128"/>
                <a:cs typeface="メイリオ" pitchFamily="50" charset="-128"/>
              </a:rPr>
              <a:t>唯一メーカー不信については、</a:t>
            </a:r>
            <a:r>
              <a:rPr lang="en-US" altLang="ja-JP" sz="1200" dirty="0" smtClean="0">
                <a:latin typeface="メイリオ" pitchFamily="50" charset="-128"/>
                <a:ea typeface="メイリオ" pitchFamily="50" charset="-128"/>
                <a:cs typeface="メイリオ" pitchFamily="50" charset="-128"/>
              </a:rPr>
              <a:t>2009</a:t>
            </a:r>
            <a:r>
              <a:rPr lang="ja-JP" altLang="en-US" sz="1200" dirty="0" smtClean="0">
                <a:latin typeface="メイリオ" pitchFamily="50" charset="-128"/>
                <a:ea typeface="メイリオ" pitchFamily="50" charset="-128"/>
                <a:cs typeface="メイリオ" pitchFamily="50" charset="-128"/>
              </a:rPr>
              <a:t>年から大きく減少した</a:t>
            </a:r>
            <a:endParaRPr kumimoji="1" lang="en-US" altLang="ja-JP" sz="1200" dirty="0" smtClean="0">
              <a:latin typeface="メイリオ" pitchFamily="50" charset="-128"/>
              <a:ea typeface="メイリオ" pitchFamily="50" charset="-128"/>
              <a:cs typeface="メイリオ" pitchFamily="50" charset="-128"/>
            </a:endParaRPr>
          </a:p>
        </p:txBody>
      </p:sp>
      <p:sp>
        <p:nvSpPr>
          <p:cNvPr id="13" name="Rectangle 14"/>
          <p:cNvSpPr txBox="1">
            <a:spLocks/>
          </p:cNvSpPr>
          <p:nvPr/>
        </p:nvSpPr>
        <p:spPr>
          <a:xfrm>
            <a:off x="899592" y="188640"/>
            <a:ext cx="2262187" cy="523875"/>
          </a:xfrm>
          <a:prstGeom prst="rect">
            <a:avLst/>
          </a:prstGeom>
          <a:noFill/>
        </p:spPr>
        <p:txBody>
          <a:bodyPr anchor="ctr">
            <a:spAutoFit/>
          </a:bodyPr>
          <a:lstStyle/>
          <a:p>
            <a:pPr fontAlgn="auto">
              <a:spcAft>
                <a:spcPts val="0"/>
              </a:spcAft>
              <a:defRPr/>
            </a:pPr>
            <a:r>
              <a:rPr lang="ja-JP" altLang="en-US" sz="2800" dirty="0">
                <a:latin typeface="HGP創英ﾌﾟﾚｾﾞﾝｽEB" pitchFamily="18" charset="-128"/>
                <a:ea typeface="HGP創英ﾌﾟﾚｾﾞﾝｽEB" pitchFamily="18" charset="-128"/>
                <a:cs typeface="+mj-cs"/>
              </a:rPr>
              <a:t>総評</a:t>
            </a:r>
            <a:endParaRPr lang="en-US" altLang="ja-JP" sz="2800" dirty="0">
              <a:latin typeface="HGP創英ﾌﾟﾚｾﾞﾝｽEB" pitchFamily="18" charset="-128"/>
              <a:ea typeface="HGP創英ﾌﾟﾚｾﾞﾝｽEB" pitchFamily="18" charset="-128"/>
              <a:cs typeface="+mj-cs"/>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四角形吹き出し 12"/>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fontScale="92500" lnSpcReduction="10000"/>
          </a:bodyPr>
          <a:lstStyle/>
          <a:p>
            <a:pPr>
              <a:defRPr/>
            </a:pPr>
            <a:r>
              <a:rPr lang="en-US" altLang="ja-JP" sz="1200" b="1" dirty="0" smtClean="0">
                <a:solidFill>
                  <a:schemeClr val="accent2">
                    <a:lumMod val="50000"/>
                  </a:schemeClr>
                </a:solidFill>
                <a:latin typeface="ＭＳ Ｐ明朝" pitchFamily="18" charset="-128"/>
                <a:ea typeface="ＭＳ Ｐ明朝" pitchFamily="18" charset="-128"/>
              </a:rPr>
              <a:t>05</a:t>
            </a:r>
            <a:r>
              <a:rPr lang="ja-JP" altLang="en-US" sz="1200" b="1" dirty="0" smtClean="0">
                <a:solidFill>
                  <a:schemeClr val="accent2">
                    <a:lumMod val="50000"/>
                  </a:schemeClr>
                </a:solidFill>
                <a:latin typeface="ＭＳ Ｐ明朝" pitchFamily="18" charset="-128"/>
                <a:ea typeface="ＭＳ Ｐ明朝" pitchFamily="18" charset="-128"/>
              </a:rPr>
              <a:t>年から</a:t>
            </a:r>
            <a:r>
              <a:rPr lang="en-US" altLang="ja-JP" sz="1200" b="1" dirty="0" smtClean="0">
                <a:solidFill>
                  <a:schemeClr val="accent2">
                    <a:lumMod val="50000"/>
                  </a:schemeClr>
                </a:solidFill>
                <a:latin typeface="ＭＳ Ｐ明朝" pitchFamily="18" charset="-128"/>
                <a:ea typeface="ＭＳ Ｐ明朝" pitchFamily="18" charset="-128"/>
              </a:rPr>
              <a:t>09</a:t>
            </a:r>
            <a:r>
              <a:rPr lang="ja-JP" altLang="en-US" sz="1200" b="1" dirty="0" smtClean="0">
                <a:solidFill>
                  <a:schemeClr val="accent2">
                    <a:lumMod val="50000"/>
                  </a:schemeClr>
                </a:solidFill>
                <a:latin typeface="ＭＳ Ｐ明朝" pitchFamily="18" charset="-128"/>
                <a:ea typeface="ＭＳ Ｐ明朝" pitchFamily="18" charset="-128"/>
              </a:rPr>
              <a:t>年は微減程度だったが、</a:t>
            </a:r>
            <a:r>
              <a:rPr lang="en-US" altLang="ja-JP" sz="1200" b="1" dirty="0" smtClean="0">
                <a:solidFill>
                  <a:schemeClr val="accent2">
                    <a:lumMod val="50000"/>
                  </a:schemeClr>
                </a:solidFill>
                <a:latin typeface="ＭＳ Ｐ明朝" pitchFamily="18" charset="-128"/>
                <a:ea typeface="ＭＳ Ｐ明朝" pitchFamily="18" charset="-128"/>
              </a:rPr>
              <a:t>2012</a:t>
            </a:r>
            <a:r>
              <a:rPr lang="ja-JP" altLang="en-US" sz="1200" b="1" dirty="0" smtClean="0">
                <a:solidFill>
                  <a:schemeClr val="accent2">
                    <a:lumMod val="50000"/>
                  </a:schemeClr>
                </a:solidFill>
                <a:latin typeface="ＭＳ Ｐ明朝" pitchFamily="18" charset="-128"/>
                <a:ea typeface="ＭＳ Ｐ明朝" pitchFamily="18" charset="-128"/>
              </a:rPr>
              <a:t>年には全体に大きく頻度が下がっている。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高頻度層は</a:t>
            </a:r>
            <a:r>
              <a:rPr lang="en-US" altLang="ja-JP" sz="1200" b="1" dirty="0" smtClean="0">
                <a:solidFill>
                  <a:schemeClr val="accent2">
                    <a:lumMod val="50000"/>
                  </a:schemeClr>
                </a:solidFill>
                <a:latin typeface="ＭＳ Ｐ明朝" pitchFamily="18" charset="-128"/>
                <a:ea typeface="ＭＳ Ｐ明朝" pitchFamily="18" charset="-128"/>
              </a:rPr>
              <a:t>50</a:t>
            </a:r>
            <a:r>
              <a:rPr lang="ja-JP" altLang="en-US" sz="1200" b="1" dirty="0" smtClean="0">
                <a:solidFill>
                  <a:schemeClr val="accent2">
                    <a:lumMod val="50000"/>
                  </a:schemeClr>
                </a:solidFill>
                <a:latin typeface="ＭＳ Ｐ明朝" pitchFamily="18" charset="-128"/>
                <a:ea typeface="ＭＳ Ｐ明朝" pitchFamily="18" charset="-128"/>
              </a:rPr>
              <a:t>代以外に大きな年齢差は見られないが、ほとんど食べない層は年齢層が高いほど多くなる。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女性の方が若干頻度は高い。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地域差では東京が多く、愛知は頻度が低い。</a:t>
            </a:r>
            <a:endParaRPr lang="en-US" altLang="ja-JP" sz="1200" b="1" dirty="0" smtClean="0">
              <a:solidFill>
                <a:schemeClr val="accent2">
                  <a:lumMod val="50000"/>
                </a:schemeClr>
              </a:solidFill>
              <a:latin typeface="ＭＳ Ｐ明朝" pitchFamily="18" charset="-128"/>
              <a:ea typeface="ＭＳ Ｐ明朝" pitchFamily="18" charset="-128"/>
            </a:endParaRPr>
          </a:p>
        </p:txBody>
      </p:sp>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a:latin typeface="+mj-lt"/>
                <a:ea typeface="HGP創英角ｺﾞｼｯｸUB" pitchFamily="50" charset="-128"/>
                <a:cs typeface="+mj-cs"/>
              </a:rPr>
              <a:t>喫食</a:t>
            </a:r>
            <a:r>
              <a:rPr lang="ja-JP" altLang="en-US" sz="2800" dirty="0" smtClean="0">
                <a:latin typeface="+mj-lt"/>
                <a:ea typeface="HGP創英角ｺﾞｼｯｸUB" pitchFamily="50" charset="-128"/>
                <a:cs typeface="+mj-cs"/>
              </a:rPr>
              <a:t>頻度</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B2D16683-9677-416B-875E-2730B25D71EB}" type="slidenum">
              <a:rPr lang="ja-JP" altLang="en-US"/>
              <a:pPr>
                <a:defRPr/>
              </a:pPr>
              <a:t>7</a:t>
            </a:fld>
            <a:endParaRPr lang="ja-JP" altLang="en-US" dirty="0"/>
          </a:p>
        </p:txBody>
      </p:sp>
      <p:sp>
        <p:nvSpPr>
          <p:cNvPr id="15" name="正方形/長方形 14"/>
          <p:cNvSpPr/>
          <p:nvPr/>
        </p:nvSpPr>
        <p:spPr>
          <a:xfrm>
            <a:off x="214312" y="1199034"/>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6" name="正方形/長方形 15"/>
          <p:cNvSpPr/>
          <p:nvPr/>
        </p:nvSpPr>
        <p:spPr>
          <a:xfrm>
            <a:off x="179512" y="2708920"/>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8" name="表 17"/>
          <p:cNvGraphicFramePr>
            <a:graphicFrameLocks noGrp="1"/>
          </p:cNvGraphicFramePr>
          <p:nvPr/>
        </p:nvGraphicFramePr>
        <p:xfrm>
          <a:off x="251520" y="1436762"/>
          <a:ext cx="3505200" cy="1200150"/>
        </p:xfrm>
        <a:graphic>
          <a:graphicData uri="http://schemas.openxmlformats.org/drawingml/2006/table">
            <a:tbl>
              <a:tblPr/>
              <a:tblGrid>
                <a:gridCol w="1447800"/>
                <a:gridCol w="685800"/>
                <a:gridCol w="685800"/>
                <a:gridCol w="685800"/>
              </a:tblGrid>
              <a:tr h="171450">
                <a:tc>
                  <a:txBody>
                    <a:bodyPr/>
                    <a:lstStyle/>
                    <a:p>
                      <a:pPr algn="l" fontAlgn="ctr"/>
                      <a:endParaRPr lang="ja-JP" altLang="en-US" sz="7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7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7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7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71450">
                <a:tc>
                  <a:txBody>
                    <a:bodyPr/>
                    <a:lstStyle/>
                    <a:p>
                      <a:pPr algn="ctr" fontAlgn="ctr"/>
                      <a:r>
                        <a:rPr lang="ja-JP" altLang="en-US" sz="800" b="1" i="0" u="none" strike="noStrike" dirty="0" smtClean="0">
                          <a:solidFill>
                            <a:srgbClr val="000000"/>
                          </a:solidFill>
                          <a:latin typeface="ＭＳ Ｐゴシック"/>
                        </a:rPr>
                        <a:t>スパゲティ</a:t>
                      </a:r>
                      <a:endParaRPr lang="ja-JP" altLang="en-US" sz="8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1" i="0" u="none" strike="noStrike">
                          <a:solidFill>
                            <a:srgbClr val="000000"/>
                          </a:solidFill>
                          <a:latin typeface="ＭＳ Ｐゴシック"/>
                        </a:rPr>
                        <a:t>2012</a:t>
                      </a:r>
                      <a:r>
                        <a:rPr lang="ja-JP" altLang="en-US" sz="800" b="1"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9B8"/>
                    </a:solidFill>
                  </a:tcPr>
                </a:tc>
              </a:tr>
              <a:tr h="171450">
                <a:tc>
                  <a:txBody>
                    <a:bodyPr/>
                    <a:lstStyle/>
                    <a:p>
                      <a:pPr algn="ctr" fontAlgn="ct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週間に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22.3%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18.6%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a:t>
                      </a:r>
                      <a:r>
                        <a:rPr lang="en-US" altLang="ja-JP" sz="800" b="0" i="0" u="none" strike="noStrike">
                          <a:solidFill>
                            <a:srgbClr val="000000"/>
                          </a:solidFill>
                          <a:latin typeface="ＭＳ Ｐゴシック"/>
                        </a:rPr>
                        <a:t>3</a:t>
                      </a:r>
                      <a:r>
                        <a:rPr lang="ja-JP" altLang="en-US" sz="800" b="0" i="0" u="none" strike="noStrike">
                          <a:solidFill>
                            <a:srgbClr val="000000"/>
                          </a:solidFill>
                          <a:latin typeface="ＭＳ Ｐゴシック"/>
                        </a:rPr>
                        <a:t>週間に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37.6%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32.1%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ヶ月に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26.8%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24.8%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en-US" altLang="ja-JP" sz="800" b="0" i="0" u="none" strike="noStrike">
                          <a:solidFill>
                            <a:srgbClr val="000000"/>
                          </a:solidFill>
                          <a:latin typeface="ＭＳ Ｐゴシック"/>
                        </a:rPr>
                        <a:t>2</a:t>
                      </a:r>
                      <a:r>
                        <a:rPr lang="ja-JP" altLang="en-US" sz="800" b="0" i="0" u="none" strike="noStrike">
                          <a:solidFill>
                            <a:srgbClr val="000000"/>
                          </a:solidFill>
                          <a:latin typeface="ＭＳ Ｐゴシック"/>
                        </a:rPr>
                        <a:t>～</a:t>
                      </a:r>
                      <a:r>
                        <a:rPr lang="en-US" altLang="ja-JP" sz="800" b="0" i="0" u="none" strike="noStrike">
                          <a:solidFill>
                            <a:srgbClr val="000000"/>
                          </a:solidFill>
                          <a:latin typeface="ＭＳ Ｐゴシック"/>
                        </a:rPr>
                        <a:t>3</a:t>
                      </a:r>
                      <a:r>
                        <a:rPr lang="ja-JP" altLang="en-US" sz="800" b="0" i="0" u="none" strike="noStrike">
                          <a:solidFill>
                            <a:srgbClr val="000000"/>
                          </a:solidFill>
                          <a:latin typeface="ＭＳ Ｐゴシック"/>
                        </a:rPr>
                        <a:t>ヶ月に</a:t>
                      </a:r>
                      <a:r>
                        <a:rPr lang="en-US" altLang="ja-JP" sz="800" b="0" i="0" u="none" strike="noStrike">
                          <a:solidFill>
                            <a:srgbClr val="000000"/>
                          </a:solidFill>
                          <a:latin typeface="ＭＳ Ｐゴシック"/>
                        </a:rPr>
                        <a:t>1</a:t>
                      </a:r>
                      <a:r>
                        <a:rPr lang="ja-JP" altLang="en-US" sz="800" b="0" i="0" u="none" strike="noStrike">
                          <a:solidFill>
                            <a:srgbClr val="000000"/>
                          </a:solidFill>
                          <a:latin typeface="ＭＳ Ｐゴシック"/>
                        </a:rPr>
                        <a:t>回程度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9.4%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a:solidFill>
                            <a:srgbClr val="000000"/>
                          </a:solidFill>
                          <a:latin typeface="ＭＳ Ｐゴシック"/>
                        </a:rPr>
                        <a:t>14.1%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1450">
                <a:tc>
                  <a:txBody>
                    <a:bodyPr/>
                    <a:lstStyle/>
                    <a:p>
                      <a:pPr algn="ctr" fontAlgn="ctr"/>
                      <a:r>
                        <a:rPr lang="ja-JP" altLang="en-US" sz="800" b="0" i="0" u="none" strike="noStrike" dirty="0">
                          <a:solidFill>
                            <a:srgbClr val="000000"/>
                          </a:solidFill>
                          <a:latin typeface="ＭＳ Ｐゴシック"/>
                        </a:rPr>
                        <a:t>それ以下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1" i="0" u="none" strike="noStrike" dirty="0">
                          <a:solidFill>
                            <a:srgbClr val="000000"/>
                          </a:solidFill>
                          <a:latin typeface="ＭＳ Ｐゴシック"/>
                        </a:rPr>
                        <a:t>10.4%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9" name="グラフ 18"/>
          <p:cNvGraphicFramePr/>
          <p:nvPr/>
        </p:nvGraphicFramePr>
        <p:xfrm>
          <a:off x="4355976" y="1484784"/>
          <a:ext cx="4464496" cy="2190750"/>
        </p:xfrm>
        <a:graphic>
          <a:graphicData uri="http://schemas.openxmlformats.org/drawingml/2006/chart">
            <c:chart xmlns:c="http://schemas.openxmlformats.org/drawingml/2006/chart" xmlns:r="http://schemas.openxmlformats.org/officeDocument/2006/relationships" r:id="rId3"/>
          </a:graphicData>
        </a:graphic>
      </p:graphicFrame>
      <p:sp>
        <p:nvSpPr>
          <p:cNvPr id="22" name="正方形/長方形 21"/>
          <p:cNvSpPr/>
          <p:nvPr/>
        </p:nvSpPr>
        <p:spPr>
          <a:xfrm>
            <a:off x="2627784" y="260648"/>
            <a:ext cx="2160240"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［スパゲティ］</a:t>
            </a:r>
            <a:endParaRPr lang="en-US" altLang="ja-JP" sz="1400" dirty="0">
              <a:ea typeface="HGP創英角ｺﾞｼｯｸUB" pitchFamily="50" charset="-128"/>
            </a:endParaRPr>
          </a:p>
        </p:txBody>
      </p:sp>
      <p:graphicFrame>
        <p:nvGraphicFramePr>
          <p:cNvPr id="14" name="表 13"/>
          <p:cNvGraphicFramePr>
            <a:graphicFrameLocks noGrp="1"/>
          </p:cNvGraphicFramePr>
          <p:nvPr/>
        </p:nvGraphicFramePr>
        <p:xfrm>
          <a:off x="251520" y="3068960"/>
          <a:ext cx="3528394" cy="3551976"/>
        </p:xfrm>
        <a:graphic>
          <a:graphicData uri="http://schemas.openxmlformats.org/drawingml/2006/table">
            <a:tbl>
              <a:tblPr/>
              <a:tblGrid>
                <a:gridCol w="363217"/>
                <a:gridCol w="363217"/>
                <a:gridCol w="400280"/>
                <a:gridCol w="400280"/>
                <a:gridCol w="400280"/>
                <a:gridCol w="400280"/>
                <a:gridCol w="400280"/>
                <a:gridCol w="400280"/>
                <a:gridCol w="400280"/>
              </a:tblGrid>
              <a:tr h="224440">
                <a:tc gridSpan="2">
                  <a:txBody>
                    <a:bodyPr/>
                    <a:lstStyle/>
                    <a:p>
                      <a:pPr algn="ctr" fontAlgn="ctr"/>
                      <a:r>
                        <a:rPr lang="ja-JP" altLang="en-US" sz="700" b="1" i="0" u="none" strike="noStrike" dirty="0" smtClean="0">
                          <a:solidFill>
                            <a:srgbClr val="000000"/>
                          </a:solidFill>
                          <a:latin typeface="ＭＳ Ｐゴシック"/>
                        </a:rPr>
                        <a:t>スパゲティ</a:t>
                      </a:r>
                      <a:endParaRPr lang="ja-JP" altLang="en-US" sz="700" b="1"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週間に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回以上</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a:t>
                      </a:r>
                      <a:r>
                        <a:rPr lang="ja-JP" altLang="en-US" sz="700" b="0" i="0" u="none" strike="noStrike">
                          <a:solidFill>
                            <a:srgbClr val="000000"/>
                          </a:solidFill>
                          <a:latin typeface="ＭＳ Ｐゴシック"/>
                        </a:rPr>
                        <a:t>～</a:t>
                      </a:r>
                      <a:r>
                        <a:rPr lang="en-US" altLang="ja-JP" sz="700" b="0" i="0" u="none" strike="noStrike">
                          <a:solidFill>
                            <a:srgbClr val="000000"/>
                          </a:solidFill>
                          <a:latin typeface="ＭＳ Ｐゴシック"/>
                        </a:rPr>
                        <a:t>3</a:t>
                      </a:r>
                      <a:r>
                        <a:rPr lang="ja-JP" altLang="en-US" sz="700" b="0" i="0" u="none" strike="noStrike">
                          <a:solidFill>
                            <a:srgbClr val="000000"/>
                          </a:solidFill>
                          <a:latin typeface="ＭＳ Ｐゴシック"/>
                        </a:rPr>
                        <a:t>週間に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ヶ月に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700" b="0" i="0" u="none" strike="noStrike">
                          <a:solidFill>
                            <a:srgbClr val="000000"/>
                          </a:solidFill>
                          <a:latin typeface="ＭＳ Ｐゴシック"/>
                        </a:rPr>
                        <a:t>2</a:t>
                      </a:r>
                      <a:r>
                        <a:rPr lang="ja-JP" altLang="en-US" sz="700" b="0" i="0" u="none" strike="noStrike">
                          <a:solidFill>
                            <a:srgbClr val="000000"/>
                          </a:solidFill>
                          <a:latin typeface="ＭＳ Ｐゴシック"/>
                        </a:rPr>
                        <a:t>～</a:t>
                      </a:r>
                      <a:r>
                        <a:rPr lang="en-US" altLang="ja-JP" sz="700" b="0" i="0" u="none" strike="noStrike">
                          <a:solidFill>
                            <a:srgbClr val="000000"/>
                          </a:solidFill>
                          <a:latin typeface="ＭＳ Ｐゴシック"/>
                        </a:rPr>
                        <a:t>3</a:t>
                      </a:r>
                      <a:r>
                        <a:rPr lang="ja-JP" altLang="en-US" sz="700" b="0" i="0" u="none" strike="noStrike">
                          <a:solidFill>
                            <a:srgbClr val="000000"/>
                          </a:solidFill>
                          <a:latin typeface="ＭＳ Ｐゴシック"/>
                        </a:rPr>
                        <a:t>ヶ月に</a:t>
                      </a:r>
                      <a:r>
                        <a:rPr lang="en-US" altLang="ja-JP" sz="700" b="0" i="0" u="none" strike="noStrike">
                          <a:solidFill>
                            <a:srgbClr val="000000"/>
                          </a:solidFill>
                          <a:latin typeface="ＭＳ Ｐゴシック"/>
                        </a:rPr>
                        <a:t>1</a:t>
                      </a:r>
                      <a:r>
                        <a:rPr lang="ja-JP" altLang="en-US" sz="700" b="0" i="0" u="none" strike="noStrike">
                          <a:solidFill>
                            <a:srgbClr val="000000"/>
                          </a:solidFill>
                          <a:latin typeface="ＭＳ Ｐゴシック"/>
                        </a:rPr>
                        <a:t>回程度</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それ以下</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700" b="0" i="0" u="none" strike="noStrike">
                          <a:solidFill>
                            <a:srgbClr val="000000"/>
                          </a:solidFill>
                          <a:latin typeface="ＭＳ Ｐゴシック"/>
                        </a:rPr>
                        <a:t>この麺は食べたことがない</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4664">
                <a:tc rowSpan="2" gridSpan="2">
                  <a:txBody>
                    <a:bodyPr/>
                    <a:lstStyle/>
                    <a:p>
                      <a:pPr algn="ctr" fontAlgn="ctr"/>
                      <a:r>
                        <a:rPr lang="ja-JP" altLang="en-US" sz="7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6">
                  <a:txBody>
                    <a:bodyPr/>
                    <a:lstStyle/>
                    <a:p>
                      <a:pPr algn="ctr" fontAlgn="t"/>
                      <a:r>
                        <a:rPr lang="ja-JP" altLang="en-US" sz="7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4">
                  <a:txBody>
                    <a:bodyPr/>
                    <a:lstStyle/>
                    <a:p>
                      <a:pPr algn="ctr" fontAlgn="t"/>
                      <a:r>
                        <a:rPr lang="ja-JP" altLang="en-US" sz="7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7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ja-JP" altLang="en-US" sz="7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4664">
                <a:tc rowSpan="12">
                  <a:txBody>
                    <a:bodyPr/>
                    <a:lstStyle/>
                    <a:p>
                      <a:pPr algn="ctr" fontAlgn="t"/>
                      <a:r>
                        <a:rPr lang="ja-JP" altLang="en-US" sz="7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700" b="0" i="0" u="none" strike="noStrike">
                          <a:solidFill>
                            <a:srgbClr val="000000"/>
                          </a:solidFill>
                          <a:latin typeface="ＭＳ Ｐゴシック"/>
                        </a:rPr>
                        <a:t>20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30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40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50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60</a:t>
                      </a:r>
                      <a:r>
                        <a:rPr lang="ja-JP" altLang="en-US" sz="7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13.5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4664">
                <a:tc vMerge="1">
                  <a:txBody>
                    <a:bodyPr/>
                    <a:lstStyle/>
                    <a:p>
                      <a:endParaRPr kumimoji="1" lang="ja-JP" altLang="en-US"/>
                    </a:p>
                  </a:txBody>
                  <a:tcPr/>
                </a:tc>
                <a:tc rowSpan="2">
                  <a:txBody>
                    <a:bodyPr/>
                    <a:lstStyle/>
                    <a:p>
                      <a:pPr algn="ctr" fontAlgn="ctr"/>
                      <a:r>
                        <a:rPr lang="en-US" altLang="ja-JP" sz="700" b="0" i="0" u="none" strike="noStrike">
                          <a:solidFill>
                            <a:srgbClr val="000000"/>
                          </a:solidFill>
                          <a:latin typeface="ＭＳ Ｐゴシック"/>
                        </a:rPr>
                        <a:t>70</a:t>
                      </a:r>
                      <a:r>
                        <a:rPr lang="ja-JP" altLang="en-US" sz="7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7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466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7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23.1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27.4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17.3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21" name="グラフ 20"/>
          <p:cNvGraphicFramePr/>
          <p:nvPr/>
        </p:nvGraphicFramePr>
        <p:xfrm>
          <a:off x="3971925" y="3573016"/>
          <a:ext cx="5172075" cy="2790825"/>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四角形吹き出し 14"/>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冷凍</a:t>
            </a:r>
            <a:r>
              <a:rPr lang="ja-JP" altLang="en-US" sz="1200" b="1" dirty="0" err="1" smtClean="0">
                <a:solidFill>
                  <a:schemeClr val="accent2">
                    <a:lumMod val="50000"/>
                  </a:schemeClr>
                </a:solidFill>
                <a:latin typeface="ＭＳ Ｐ明朝" pitchFamily="18" charset="-128"/>
                <a:ea typeface="ＭＳ Ｐ明朝" pitchFamily="18" charset="-128"/>
              </a:rPr>
              <a:t>めんが</a:t>
            </a:r>
            <a:r>
              <a:rPr lang="ja-JP" altLang="en-US" sz="1200" b="1" dirty="0" smtClean="0">
                <a:solidFill>
                  <a:schemeClr val="accent2">
                    <a:lumMod val="50000"/>
                  </a:schemeClr>
                </a:solidFill>
                <a:latin typeface="ＭＳ Ｐ明朝" pitchFamily="18" charset="-128"/>
                <a:ea typeface="ＭＳ Ｐ明朝" pitchFamily="18" charset="-128"/>
              </a:rPr>
              <a:t>最も高いが、他のタイプも総じて高い認知率となっている。</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属性別では冷凍</a:t>
            </a:r>
            <a:r>
              <a:rPr lang="ja-JP" altLang="en-US" sz="1200" b="1" dirty="0" err="1" smtClean="0">
                <a:solidFill>
                  <a:schemeClr val="accent2">
                    <a:lumMod val="50000"/>
                  </a:schemeClr>
                </a:solidFill>
                <a:latin typeface="ＭＳ Ｐ明朝" pitchFamily="18" charset="-128"/>
                <a:ea typeface="ＭＳ Ｐ明朝" pitchFamily="18" charset="-128"/>
              </a:rPr>
              <a:t>めんは</a:t>
            </a:r>
            <a:r>
              <a:rPr lang="ja-JP" altLang="en-US" sz="1200" b="1" dirty="0" smtClean="0">
                <a:solidFill>
                  <a:schemeClr val="accent2">
                    <a:lumMod val="50000"/>
                  </a:schemeClr>
                </a:solidFill>
                <a:latin typeface="ＭＳ Ｐ明朝" pitchFamily="18" charset="-128"/>
                <a:ea typeface="ＭＳ Ｐ明朝" pitchFamily="18" charset="-128"/>
              </a:rPr>
              <a:t>ゆで</a:t>
            </a:r>
            <a:r>
              <a:rPr lang="ja-JP" altLang="en-US" sz="1200" b="1" dirty="0" err="1" smtClean="0">
                <a:solidFill>
                  <a:schemeClr val="accent2">
                    <a:lumMod val="50000"/>
                  </a:schemeClr>
                </a:solidFill>
                <a:latin typeface="ＭＳ Ｐ明朝" pitchFamily="18" charset="-128"/>
                <a:ea typeface="ＭＳ Ｐ明朝" pitchFamily="18" charset="-128"/>
              </a:rPr>
              <a:t>めんに</a:t>
            </a:r>
            <a:r>
              <a:rPr lang="ja-JP" altLang="en-US" sz="1200" b="1" dirty="0" smtClean="0">
                <a:solidFill>
                  <a:schemeClr val="accent2">
                    <a:lumMod val="50000"/>
                  </a:schemeClr>
                </a:solidFill>
                <a:latin typeface="ＭＳ Ｐ明朝" pitchFamily="18" charset="-128"/>
                <a:ea typeface="ＭＳ Ｐ明朝" pitchFamily="18" charset="-128"/>
              </a:rPr>
              <a:t>近い差が見られ、女性及び</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代と</a:t>
            </a:r>
            <a:r>
              <a:rPr lang="en-US" altLang="ja-JP" sz="1200" b="1" dirty="0" smtClean="0">
                <a:solidFill>
                  <a:schemeClr val="accent2">
                    <a:lumMod val="50000"/>
                  </a:schemeClr>
                </a:solidFill>
                <a:latin typeface="ＭＳ Ｐ明朝" pitchFamily="18" charset="-128"/>
                <a:ea typeface="ＭＳ Ｐ明朝" pitchFamily="18" charset="-128"/>
              </a:rPr>
              <a:t>40</a:t>
            </a:r>
            <a:r>
              <a:rPr lang="ja-JP" altLang="en-US" sz="1200" b="1" dirty="0" smtClean="0">
                <a:solidFill>
                  <a:schemeClr val="accent2">
                    <a:lumMod val="50000"/>
                  </a:schemeClr>
                </a:solidFill>
                <a:latin typeface="ＭＳ Ｐ明朝" pitchFamily="18" charset="-128"/>
                <a:ea typeface="ＭＳ Ｐ明朝" pitchFamily="18" charset="-128"/>
              </a:rPr>
              <a:t>代で特に高い。</a:t>
            </a:r>
          </a:p>
        </p:txBody>
      </p:sp>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タイプ別認知率</a:t>
            </a:r>
            <a:endParaRPr lang="en-US" altLang="ja-JP" sz="2800" dirty="0">
              <a:latin typeface="+mj-lt"/>
              <a:ea typeface="HGP創英角ｺﾞｼｯｸUB" pitchFamily="50" charset="-128"/>
              <a:cs typeface="+mj-cs"/>
            </a:endParaRPr>
          </a:p>
        </p:txBody>
      </p:sp>
      <p:sp>
        <p:nvSpPr>
          <p:cNvPr id="16" name="正方形/長方形 15"/>
          <p:cNvSpPr/>
          <p:nvPr/>
        </p:nvSpPr>
        <p:spPr>
          <a:xfrm>
            <a:off x="214312" y="1271042"/>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7" name="正方形/長方形 16"/>
          <p:cNvSpPr/>
          <p:nvPr/>
        </p:nvSpPr>
        <p:spPr>
          <a:xfrm>
            <a:off x="179512" y="2855218"/>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9" name="表 8"/>
          <p:cNvGraphicFramePr>
            <a:graphicFrameLocks noGrp="1"/>
          </p:cNvGraphicFramePr>
          <p:nvPr/>
        </p:nvGraphicFramePr>
        <p:xfrm>
          <a:off x="179513" y="3140968"/>
          <a:ext cx="4032450" cy="3443118"/>
        </p:xfrm>
        <a:graphic>
          <a:graphicData uri="http://schemas.openxmlformats.org/drawingml/2006/table">
            <a:tbl>
              <a:tblPr/>
              <a:tblGrid>
                <a:gridCol w="448050"/>
                <a:gridCol w="448050"/>
                <a:gridCol w="448050"/>
                <a:gridCol w="448050"/>
                <a:gridCol w="448050"/>
                <a:gridCol w="448050"/>
                <a:gridCol w="448050"/>
                <a:gridCol w="448050"/>
                <a:gridCol w="448050"/>
              </a:tblGrid>
              <a:tr h="263407">
                <a:tc gridSpan="2">
                  <a:txBody>
                    <a:bodyPr/>
                    <a:lstStyle/>
                    <a:p>
                      <a:pPr algn="ctr" fontAlgn="ctr"/>
                      <a:r>
                        <a:rPr lang="ja-JP" altLang="en-US" sz="800" b="1" i="0" u="none" strike="noStrike" dirty="0">
                          <a:solidFill>
                            <a:srgbClr val="000000"/>
                          </a:solidFill>
                          <a:latin typeface="+mn-ea"/>
                          <a:ea typeface="+mn-ea"/>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mn-ea"/>
                          <a:ea typeface="+mn-ea"/>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mn-ea"/>
                          <a:ea typeface="+mn-ea"/>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mn-ea"/>
                          <a:ea typeface="+mn-ea"/>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mn-ea"/>
                          <a:ea typeface="+mn-ea"/>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mn-ea"/>
                          <a:ea typeface="+mn-ea"/>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mn-ea"/>
                          <a:ea typeface="+mn-ea"/>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dirty="0" smtClean="0">
                          <a:solidFill>
                            <a:srgbClr val="000000"/>
                          </a:solidFill>
                          <a:latin typeface="+mn-ea"/>
                          <a:ea typeface="+mn-ea"/>
                        </a:rPr>
                        <a:t>タイプ</a:t>
                      </a:r>
                      <a:endParaRPr lang="en-US" altLang="ja-JP" sz="800" b="0" i="0" u="none" strike="noStrike" dirty="0" smtClean="0">
                        <a:solidFill>
                          <a:srgbClr val="000000"/>
                        </a:solidFill>
                        <a:latin typeface="+mn-ea"/>
                        <a:ea typeface="+mn-ea"/>
                      </a:endParaRPr>
                    </a:p>
                    <a:p>
                      <a:pPr algn="ctr" fontAlgn="ctr"/>
                      <a:r>
                        <a:rPr lang="ja-JP" altLang="en-US" sz="800" b="0" i="0" u="none" strike="noStrike" dirty="0" smtClean="0">
                          <a:solidFill>
                            <a:srgbClr val="000000"/>
                          </a:solidFill>
                          <a:latin typeface="+mn-ea"/>
                          <a:ea typeface="+mn-ea"/>
                        </a:rPr>
                        <a:t>不明</a:t>
                      </a:r>
                      <a:endParaRPr lang="ja-JP" altLang="en-US" sz="800" b="0" i="0" u="none" strike="noStrike" dirty="0">
                        <a:solidFill>
                          <a:srgbClr val="000000"/>
                        </a:solidFill>
                        <a:latin typeface="+mn-ea"/>
                        <a:ea typeface="+mn-e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50519">
                <a:tc rowSpan="2" gridSpan="2">
                  <a:txBody>
                    <a:bodyPr/>
                    <a:lstStyle/>
                    <a:p>
                      <a:pPr algn="ctr" fontAlgn="ctr"/>
                      <a:r>
                        <a:rPr lang="ja-JP" altLang="en-US" sz="800" b="0" i="0" u="none" strike="noStrike" dirty="0">
                          <a:solidFill>
                            <a:srgbClr val="000000"/>
                          </a:solidFill>
                          <a:latin typeface="+mn-ea"/>
                          <a:ea typeface="+mn-ea"/>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dirty="0">
                          <a:solidFill>
                            <a:srgbClr val="000000"/>
                          </a:solidFill>
                          <a:latin typeface="+mn-ea"/>
                          <a:ea typeface="+mn-ea"/>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941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981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991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1014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810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dirty="0">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75.4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64.9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mn-ea"/>
                          <a:ea typeface="+mn-ea"/>
                        </a:rPr>
                        <a:t>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6">
                  <a:txBody>
                    <a:bodyPr/>
                    <a:lstStyle/>
                    <a:p>
                      <a:pPr algn="ctr" fontAlgn="t"/>
                      <a:r>
                        <a:rPr lang="ja-JP" altLang="en-US" sz="800" b="0" i="0" u="none" strike="noStrike" dirty="0">
                          <a:solidFill>
                            <a:srgbClr val="000000"/>
                          </a:solidFill>
                          <a:latin typeface="+mn-ea"/>
                          <a:ea typeface="+mn-ea"/>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mn-ea"/>
                          <a:ea typeface="+mn-ea"/>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dirty="0">
                          <a:solidFill>
                            <a:srgbClr val="000000"/>
                          </a:solidFill>
                          <a:latin typeface="+mn-ea"/>
                          <a:ea typeface="+mn-ea"/>
                        </a:rPr>
                        <a:t>480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501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391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76.9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78.5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62.7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mn-ea"/>
                          <a:ea typeface="+mn-ea"/>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201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203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205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79.8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mn-ea"/>
                          <a:ea typeface="+mn-ea"/>
                        </a:rPr>
                        <a:t>78.2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69.0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0.4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mn-ea"/>
                          <a:ea typeface="+mn-ea"/>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260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294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289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308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245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69.9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mn-ea"/>
                          <a:ea typeface="+mn-ea"/>
                        </a:rPr>
                        <a:t>77.7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65.9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4">
                  <a:txBody>
                    <a:bodyPr/>
                    <a:lstStyle/>
                    <a:p>
                      <a:pPr algn="ctr" fontAlgn="t"/>
                      <a:r>
                        <a:rPr lang="ja-JP" altLang="en-US" sz="800" b="0" i="0" u="none" strike="noStrike">
                          <a:solidFill>
                            <a:srgbClr val="000000"/>
                          </a:solidFill>
                          <a:latin typeface="+mn-ea"/>
                          <a:ea typeface="+mn-ea"/>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mn-ea"/>
                          <a:ea typeface="+mn-ea"/>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427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mn-ea"/>
                          <a:ea typeface="+mn-ea"/>
                        </a:rPr>
                        <a:t>461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20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68.4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mn-ea"/>
                          <a:ea typeface="+mn-ea"/>
                        </a:rPr>
                        <a:t>73.9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64.1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3.2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mn-ea"/>
                          <a:ea typeface="+mn-ea"/>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514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530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mn-ea"/>
                          <a:ea typeface="+mn-ea"/>
                        </a:rPr>
                        <a:t>553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82.4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mn-ea"/>
                          <a:ea typeface="+mn-ea"/>
                        </a:rPr>
                        <a:t>88.6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65.7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0.3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12">
                  <a:txBody>
                    <a:bodyPr/>
                    <a:lstStyle/>
                    <a:p>
                      <a:pPr algn="ctr" fontAlgn="t"/>
                      <a:r>
                        <a:rPr lang="ja-JP" altLang="en-US" sz="800" b="0" i="0" u="none" strike="noStrike">
                          <a:solidFill>
                            <a:srgbClr val="000000"/>
                          </a:solidFill>
                          <a:latin typeface="+mn-ea"/>
                          <a:ea typeface="+mn-ea"/>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mn-ea"/>
                          <a:ea typeface="+mn-ea"/>
                        </a:rPr>
                        <a:t>20</a:t>
                      </a:r>
                      <a:r>
                        <a:rPr lang="ja-JP" altLang="en-US" sz="800" b="0" i="0" u="none" strike="noStrike">
                          <a:solidFill>
                            <a:srgbClr val="000000"/>
                          </a:solidFill>
                          <a:latin typeface="+mn-ea"/>
                          <a:ea typeface="+mn-ea"/>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145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69.7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63.9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mn-ea"/>
                          <a:ea typeface="+mn-ea"/>
                        </a:rPr>
                        <a:t>30</a:t>
                      </a:r>
                      <a:r>
                        <a:rPr lang="ja-JP" altLang="en-US" sz="800" b="0" i="0" u="none" strike="noStrike">
                          <a:solidFill>
                            <a:srgbClr val="000000"/>
                          </a:solidFill>
                          <a:latin typeface="+mn-ea"/>
                          <a:ea typeface="+mn-ea"/>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mn-ea"/>
                          <a:ea typeface="+mn-ea"/>
                        </a:rPr>
                        <a:t>187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76.9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89.9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mn-ea"/>
                          <a:ea typeface="+mn-ea"/>
                        </a:rPr>
                        <a:t>40</a:t>
                      </a:r>
                      <a:r>
                        <a:rPr lang="ja-JP" altLang="en-US" sz="800" b="0" i="0" u="none" strike="noStrike">
                          <a:solidFill>
                            <a:srgbClr val="000000"/>
                          </a:solidFill>
                          <a:latin typeface="+mn-ea"/>
                          <a:ea typeface="+mn-ea"/>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180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79.3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mn-ea"/>
                          <a:ea typeface="+mn-ea"/>
                        </a:rPr>
                        <a:t>72.6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mn-ea"/>
                          <a:ea typeface="+mn-ea"/>
                        </a:rPr>
                        <a:t>50</a:t>
                      </a:r>
                      <a:r>
                        <a:rPr lang="ja-JP" altLang="en-US" sz="800" b="0" i="0" u="none" strike="noStrike">
                          <a:solidFill>
                            <a:srgbClr val="000000"/>
                          </a:solidFill>
                          <a:latin typeface="+mn-ea"/>
                          <a:ea typeface="+mn-ea"/>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76.4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78.8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62.5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mn-ea"/>
                          <a:ea typeface="+mn-ea"/>
                        </a:rPr>
                        <a:t>60</a:t>
                      </a:r>
                      <a:r>
                        <a:rPr lang="ja-JP" altLang="en-US" sz="800" b="0" i="0" u="none" strike="noStrike">
                          <a:solidFill>
                            <a:srgbClr val="000000"/>
                          </a:solidFill>
                          <a:latin typeface="+mn-ea"/>
                          <a:ea typeface="+mn-ea"/>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158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166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76.0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80.8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mn-ea"/>
                          <a:ea typeface="+mn-ea"/>
                        </a:rPr>
                        <a:t>61.5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mn-ea"/>
                          <a:ea typeface="+mn-ea"/>
                        </a:rPr>
                        <a:t>70</a:t>
                      </a:r>
                      <a:r>
                        <a:rPr lang="ja-JP" altLang="en-US" sz="800" b="0" i="0" u="none" strike="noStrike">
                          <a:solidFill>
                            <a:srgbClr val="000000"/>
                          </a:solidFill>
                          <a:latin typeface="+mn-ea"/>
                          <a:ea typeface="+mn-ea"/>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mn-ea"/>
                          <a:ea typeface="+mn-ea"/>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mn-ea"/>
                          <a:ea typeface="+mn-ea"/>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159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162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113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mn-ea"/>
                          <a:ea typeface="+mn-ea"/>
                        </a:rPr>
                        <a:t>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mn-ea"/>
                          <a:ea typeface="+mn-ea"/>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mn-ea"/>
                          <a:ea typeface="+mn-ea"/>
                        </a:rPr>
                        <a:t>74.0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77.9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72.1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mn-ea"/>
                          <a:ea typeface="+mn-ea"/>
                        </a:rPr>
                        <a:t>54.3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mn-ea"/>
                          <a:ea typeface="+mn-ea"/>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0" name="表 9"/>
          <p:cNvGraphicFramePr>
            <a:graphicFrameLocks noGrp="1"/>
          </p:cNvGraphicFramePr>
          <p:nvPr/>
        </p:nvGraphicFramePr>
        <p:xfrm>
          <a:off x="251520" y="1561728"/>
          <a:ext cx="3251200" cy="1219200"/>
        </p:xfrm>
        <a:graphic>
          <a:graphicData uri="http://schemas.openxmlformats.org/drawingml/2006/table">
            <a:tbl>
              <a:tblPr/>
              <a:tblGrid>
                <a:gridCol w="1193800"/>
                <a:gridCol w="685800"/>
                <a:gridCol w="685800"/>
                <a:gridCol w="685800"/>
              </a:tblGrid>
              <a:tr h="266700">
                <a:tc>
                  <a:txBody>
                    <a:bodyPr/>
                    <a:lstStyle/>
                    <a:p>
                      <a:pPr algn="l" fontAlgn="ctr"/>
                      <a:endParaRPr lang="ja-JP" altLang="en-US" sz="8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dirty="0">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52400">
                <a:tc>
                  <a:txBody>
                    <a:bodyPr/>
                    <a:lstStyle/>
                    <a:p>
                      <a:pPr algn="ctr" fontAlgn="ctr"/>
                      <a:r>
                        <a:rPr lang="ja-JP" altLang="en-US" sz="800" b="1" i="0" u="none" strike="noStrike">
                          <a:solidFill>
                            <a:srgbClr val="000000"/>
                          </a:solidFill>
                          <a:latin typeface="ＭＳ Ｐゴシック"/>
                        </a:rPr>
                        <a:t>うどん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89.1%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94.6%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78.6%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85.3%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89.9%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79.4%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83.9%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64.9%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タイプ不明</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dirty="0">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1" name="グラフ 10"/>
          <p:cNvGraphicFramePr/>
          <p:nvPr/>
        </p:nvGraphicFramePr>
        <p:xfrm>
          <a:off x="4427984" y="1052736"/>
          <a:ext cx="4591050" cy="20882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グラフ 11"/>
          <p:cNvGraphicFramePr/>
          <p:nvPr/>
        </p:nvGraphicFramePr>
        <p:xfrm>
          <a:off x="4543425" y="3140968"/>
          <a:ext cx="4493071" cy="3600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正方形/長方形 17"/>
          <p:cNvSpPr/>
          <p:nvPr/>
        </p:nvSpPr>
        <p:spPr>
          <a:xfrm>
            <a:off x="363589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［うどん］</a:t>
            </a:r>
            <a:endParaRPr lang="en-US" altLang="ja-JP" sz="1400" dirty="0">
              <a:ea typeface="HGP創英角ｺﾞｼｯｸUB" pitchFamily="50" charset="-128"/>
            </a:endParaRPr>
          </a:p>
        </p:txBody>
      </p:sp>
      <p:sp>
        <p:nvSpPr>
          <p:cNvPr id="19" name="正方形/長方形 18"/>
          <p:cNvSpPr/>
          <p:nvPr/>
        </p:nvSpPr>
        <p:spPr>
          <a:xfrm>
            <a:off x="2051720" y="1201688"/>
            <a:ext cx="2448272" cy="461665"/>
          </a:xfrm>
          <a:prstGeom prst="rect">
            <a:avLst/>
          </a:prstGeom>
        </p:spPr>
        <p:txBody>
          <a:bodyPr wrap="square">
            <a:spAutoFit/>
          </a:bodyPr>
          <a:lstStyle/>
          <a:p>
            <a:pPr>
              <a:defRPr/>
            </a:pPr>
            <a:r>
              <a:rPr lang="en-US" altLang="ja-JP" sz="800" dirty="0" smtClean="0">
                <a:solidFill>
                  <a:schemeClr val="accent2">
                    <a:lumMod val="50000"/>
                  </a:schemeClr>
                </a:solidFill>
                <a:latin typeface="ＭＳ Ｐ明朝" pitchFamily="18" charset="-128"/>
                <a:ea typeface="ＭＳ Ｐ明朝" pitchFamily="18" charset="-128"/>
              </a:rPr>
              <a:t>※2012</a:t>
            </a:r>
            <a:r>
              <a:rPr lang="ja-JP" altLang="en-US" sz="800" dirty="0" smtClean="0">
                <a:solidFill>
                  <a:schemeClr val="accent2">
                    <a:lumMod val="50000"/>
                  </a:schemeClr>
                </a:solidFill>
                <a:latin typeface="ＭＳ Ｐ明朝" pitchFamily="18" charset="-128"/>
                <a:ea typeface="ＭＳ Ｐ明朝" pitchFamily="18" charset="-128"/>
              </a:rPr>
              <a:t>年より高齢者などサンプル数を増やし、タイプがわからないという選択肢を追加した影響があるので経年比較は増減でなくタイプ比率のみ</a:t>
            </a:r>
            <a:endParaRPr lang="en-US" altLang="ja-JP" sz="800" dirty="0" smtClean="0">
              <a:solidFill>
                <a:schemeClr val="accent2">
                  <a:lumMod val="50000"/>
                </a:schemeClr>
              </a:solidFill>
              <a:latin typeface="ＭＳ Ｐ明朝" pitchFamily="18" charset="-128"/>
              <a:ea typeface="ＭＳ Ｐ明朝" pitchFamily="18" charset="-128"/>
            </a:endParaRPr>
          </a:p>
        </p:txBody>
      </p:sp>
      <p:sp>
        <p:nvSpPr>
          <p:cNvPr id="13" name="正方形/長方形 12"/>
          <p:cNvSpPr/>
          <p:nvPr/>
        </p:nvSpPr>
        <p:spPr>
          <a:xfrm>
            <a:off x="107504" y="950531"/>
            <a:ext cx="4572000" cy="246221"/>
          </a:xfrm>
          <a:prstGeom prst="rect">
            <a:avLst/>
          </a:prstGeom>
        </p:spPr>
        <p:txBody>
          <a:bodyPr>
            <a:spAutoFit/>
          </a:bodyPr>
          <a:lstStyle/>
          <a:p>
            <a:r>
              <a:rPr lang="en-US" altLang="ja-JP" sz="1000" b="1" dirty="0" smtClean="0"/>
              <a:t>【</a:t>
            </a:r>
            <a:r>
              <a:rPr lang="ja-JP" altLang="en-US" sz="1000" b="1" dirty="0" smtClean="0"/>
              <a:t>Ｑ</a:t>
            </a:r>
            <a:r>
              <a:rPr lang="en-US" altLang="ja-JP" sz="1000" b="1" dirty="0" smtClean="0"/>
              <a:t>】</a:t>
            </a:r>
            <a:r>
              <a:rPr lang="ja-JP" altLang="en-US" sz="1000" b="1" dirty="0" smtClean="0"/>
              <a:t>以下の麺類について、「知っているタイプ」を全てチェックしてください。</a:t>
            </a:r>
            <a:endParaRPr lang="ja-JP" altLang="en-US" sz="1000" b="1"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0" y="0"/>
            <a:ext cx="9144000" cy="6858000"/>
          </a:xfrm>
          <a:prstGeom prst="rect">
            <a:avLst/>
          </a:prstGeom>
          <a:no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ja-JP" altLang="en-US"/>
          </a:p>
        </p:txBody>
      </p:sp>
      <p:sp>
        <p:nvSpPr>
          <p:cNvPr id="8" name="Rectangle 14"/>
          <p:cNvSpPr txBox="1">
            <a:spLocks/>
          </p:cNvSpPr>
          <p:nvPr/>
        </p:nvSpPr>
        <p:spPr>
          <a:xfrm>
            <a:off x="827584" y="188640"/>
            <a:ext cx="6477000" cy="519113"/>
          </a:xfrm>
          <a:prstGeom prst="rect">
            <a:avLst/>
          </a:prstGeom>
          <a:noFill/>
        </p:spPr>
        <p:txBody>
          <a:bodyPr anchor="ctr">
            <a:spAutoFit/>
          </a:bodyPr>
          <a:lstStyle/>
          <a:p>
            <a:pPr fontAlgn="auto">
              <a:spcAft>
                <a:spcPts val="0"/>
              </a:spcAft>
              <a:defRPr/>
            </a:pPr>
            <a:r>
              <a:rPr lang="ja-JP" altLang="en-US" sz="2800" dirty="0" smtClean="0">
                <a:latin typeface="+mj-lt"/>
                <a:ea typeface="HGP創英角ｺﾞｼｯｸUB" pitchFamily="50" charset="-128"/>
                <a:cs typeface="+mj-cs"/>
              </a:rPr>
              <a:t>タイプ別認知率</a:t>
            </a:r>
            <a:endParaRPr lang="en-US" altLang="ja-JP" sz="2800" dirty="0">
              <a:latin typeface="+mj-lt"/>
              <a:ea typeface="HGP創英角ｺﾞｼｯｸUB" pitchFamily="50" charset="-128"/>
              <a:cs typeface="+mj-cs"/>
            </a:endParaRPr>
          </a:p>
        </p:txBody>
      </p:sp>
      <p:sp>
        <p:nvSpPr>
          <p:cNvPr id="10" name="スライド番号プレースホルダ 7"/>
          <p:cNvSpPr>
            <a:spLocks noGrp="1"/>
          </p:cNvSpPr>
          <p:nvPr>
            <p:ph type="sldNum" sz="quarter" idx="12"/>
          </p:nvPr>
        </p:nvSpPr>
        <p:spPr/>
        <p:txBody>
          <a:bodyPr/>
          <a:lstStyle/>
          <a:p>
            <a:pPr>
              <a:defRPr/>
            </a:pPr>
            <a:fld id="{274ACD8B-A780-4F7B-873B-8AF2DE02A3EC}" type="slidenum">
              <a:rPr lang="ja-JP" altLang="en-US"/>
              <a:pPr>
                <a:defRPr/>
              </a:pPr>
              <a:t>9</a:t>
            </a:fld>
            <a:endParaRPr lang="ja-JP" altLang="en-US" dirty="0"/>
          </a:p>
        </p:txBody>
      </p:sp>
      <p:sp>
        <p:nvSpPr>
          <p:cNvPr id="14" name="正方形/長方形 13"/>
          <p:cNvSpPr/>
          <p:nvPr/>
        </p:nvSpPr>
        <p:spPr>
          <a:xfrm>
            <a:off x="214312" y="1240135"/>
            <a:ext cx="18374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経年比較（</a:t>
            </a:r>
            <a:r>
              <a:rPr lang="en-US" altLang="ja-JP" sz="1200" dirty="0" smtClean="0"/>
              <a:t>2005/09/12</a:t>
            </a:r>
            <a:r>
              <a:rPr lang="ja-JP" altLang="en-US" sz="1200" dirty="0" smtClean="0"/>
              <a:t>）</a:t>
            </a:r>
            <a:endParaRPr lang="ja-JP" altLang="en-US" sz="1200" dirty="0"/>
          </a:p>
        </p:txBody>
      </p:sp>
      <p:sp>
        <p:nvSpPr>
          <p:cNvPr id="15" name="正方形/長方形 14"/>
          <p:cNvSpPr/>
          <p:nvPr/>
        </p:nvSpPr>
        <p:spPr>
          <a:xfrm>
            <a:off x="179512" y="2855218"/>
            <a:ext cx="1872208" cy="285750"/>
          </a:xfrm>
          <a:prstGeom prst="rect">
            <a:avLst/>
          </a:prstGeom>
        </p:spPr>
        <p:style>
          <a:lnRef idx="2">
            <a:schemeClr val="accent2"/>
          </a:lnRef>
          <a:fillRef idx="1">
            <a:schemeClr val="lt1"/>
          </a:fillRef>
          <a:effectRef idx="0">
            <a:schemeClr val="accent2"/>
          </a:effectRef>
          <a:fontRef idx="minor">
            <a:schemeClr val="dk1"/>
          </a:fontRef>
        </p:style>
        <p:txBody>
          <a:bodyPr anchor="ctr"/>
          <a:lstStyle/>
          <a:p>
            <a:pPr algn="ctr">
              <a:defRPr/>
            </a:pPr>
            <a:r>
              <a:rPr lang="ja-JP" altLang="en-US" sz="1200" dirty="0" smtClean="0"/>
              <a:t>属性別比較（</a:t>
            </a:r>
            <a:r>
              <a:rPr lang="en-US" altLang="ja-JP" sz="1200" dirty="0" smtClean="0"/>
              <a:t>2012</a:t>
            </a:r>
            <a:r>
              <a:rPr lang="ja-JP" altLang="en-US" sz="1200" dirty="0" smtClean="0"/>
              <a:t>）</a:t>
            </a:r>
            <a:endParaRPr lang="ja-JP" altLang="en-US" sz="1200" dirty="0"/>
          </a:p>
        </p:txBody>
      </p:sp>
      <p:graphicFrame>
        <p:nvGraphicFramePr>
          <p:cNvPr id="11" name="グラフ 10"/>
          <p:cNvGraphicFramePr/>
          <p:nvPr/>
        </p:nvGraphicFramePr>
        <p:xfrm>
          <a:off x="4427984" y="1268760"/>
          <a:ext cx="4591050" cy="17240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表 11"/>
          <p:cNvGraphicFramePr>
            <a:graphicFrameLocks noGrp="1"/>
          </p:cNvGraphicFramePr>
          <p:nvPr/>
        </p:nvGraphicFramePr>
        <p:xfrm>
          <a:off x="251520" y="1580778"/>
          <a:ext cx="3251200" cy="1200150"/>
        </p:xfrm>
        <a:graphic>
          <a:graphicData uri="http://schemas.openxmlformats.org/drawingml/2006/table">
            <a:tbl>
              <a:tblPr/>
              <a:tblGrid>
                <a:gridCol w="1193800"/>
                <a:gridCol w="685800"/>
                <a:gridCol w="685800"/>
                <a:gridCol w="685800"/>
              </a:tblGrid>
              <a:tr h="266700">
                <a:tc>
                  <a:txBody>
                    <a:bodyPr/>
                    <a:lstStyle/>
                    <a:p>
                      <a:pPr algn="l" fontAlgn="ctr"/>
                      <a:endParaRPr lang="ja-JP" altLang="en-US" sz="8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N=800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ctr"/>
                      <a:r>
                        <a:rPr lang="en-US" sz="800" b="0" i="0" u="none" strike="noStrike">
                          <a:solidFill>
                            <a:srgbClr val="000000"/>
                          </a:solidFill>
                          <a:latin typeface="ＭＳ Ｐゴシック"/>
                        </a:rPr>
                        <a:t>N=1248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1" i="0" u="none" strike="noStrike">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2005</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2009</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ctr"/>
                      <a:r>
                        <a:rPr lang="en-US" altLang="ja-JP" sz="800" b="0" i="0" u="none" strike="noStrike">
                          <a:solidFill>
                            <a:srgbClr val="000000"/>
                          </a:solidFill>
                          <a:latin typeface="ＭＳ Ｐゴシック"/>
                        </a:rPr>
                        <a:t>2012</a:t>
                      </a:r>
                      <a:r>
                        <a:rPr lang="ja-JP" altLang="en-US" sz="800" b="0" i="0" u="none" strike="noStrike">
                          <a:solidFill>
                            <a:srgbClr val="000000"/>
                          </a:solidFill>
                          <a:latin typeface="ＭＳ Ｐゴシック"/>
                        </a:rPr>
                        <a:t>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DDC"/>
                    </a:solidFill>
                  </a:tcPr>
                </a:tc>
              </a:tr>
              <a:tr h="133350">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80.9%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90.8%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80.3%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47.8%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en-US" altLang="ja-JP" sz="800" b="0" i="0" u="none" strike="noStrike">
                          <a:solidFill>
                            <a:srgbClr val="000000"/>
                          </a:solidFill>
                          <a:latin typeface="ＭＳ Ｐゴシック"/>
                        </a:rPr>
                        <a:t>70.4%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78.1%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3350">
                <a:tc>
                  <a:txBody>
                    <a:bodyPr/>
                    <a:lstStyle/>
                    <a:p>
                      <a:pPr algn="ctr" fontAlgn="ctr"/>
                      <a:r>
                        <a:rPr lang="ja-JP" altLang="en-US" sz="800" b="0" i="0" u="none" strike="noStrike">
                          <a:solidFill>
                            <a:srgbClr val="000000"/>
                          </a:solidFill>
                          <a:latin typeface="ＭＳ Ｐゴシック"/>
                        </a:rPr>
                        <a:t>タイプ不明</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6" name="表 15"/>
          <p:cNvGraphicFramePr>
            <a:graphicFrameLocks noGrp="1"/>
          </p:cNvGraphicFramePr>
          <p:nvPr/>
        </p:nvGraphicFramePr>
        <p:xfrm>
          <a:off x="179513" y="3140968"/>
          <a:ext cx="4104459" cy="3424303"/>
        </p:xfrm>
        <a:graphic>
          <a:graphicData uri="http://schemas.openxmlformats.org/drawingml/2006/table">
            <a:tbl>
              <a:tblPr/>
              <a:tblGrid>
                <a:gridCol w="456051"/>
                <a:gridCol w="456051"/>
                <a:gridCol w="456051"/>
                <a:gridCol w="456051"/>
                <a:gridCol w="456051"/>
                <a:gridCol w="456051"/>
                <a:gridCol w="456051"/>
                <a:gridCol w="456051"/>
                <a:gridCol w="456051"/>
              </a:tblGrid>
              <a:tr h="263407">
                <a:tc gridSpan="2">
                  <a:txBody>
                    <a:bodyPr/>
                    <a:lstStyle/>
                    <a:p>
                      <a:pPr algn="ctr" fontAlgn="ctr"/>
                      <a:r>
                        <a:rPr lang="ja-JP" altLang="en-US" sz="800" b="1" i="0" u="none" strike="noStrike" dirty="0">
                          <a:solidFill>
                            <a:srgbClr val="000000"/>
                          </a:solidFill>
                          <a:latin typeface="ＭＳ Ｐゴシック"/>
                        </a:rPr>
                        <a:t>そば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なま麺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ゆで麺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冷凍麺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a:solidFill>
                            <a:srgbClr val="000000"/>
                          </a:solidFill>
                          <a:latin typeface="ＭＳ Ｐゴシック"/>
                        </a:rPr>
                        <a:t>即席麺</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c>
                  <a:txBody>
                    <a:bodyPr/>
                    <a:lstStyle/>
                    <a:p>
                      <a:pPr algn="ctr" fontAlgn="ctr"/>
                      <a:r>
                        <a:rPr lang="ja-JP" altLang="en-US" sz="800" b="0" i="0" u="none" strike="noStrike" dirty="0" smtClean="0">
                          <a:solidFill>
                            <a:srgbClr val="000000"/>
                          </a:solidFill>
                          <a:latin typeface="ＭＳ Ｐゴシック"/>
                        </a:rPr>
                        <a:t>タイプ</a:t>
                      </a:r>
                      <a:endParaRPr lang="en-US" altLang="ja-JP" sz="800" b="0" i="0" u="none" strike="noStrike" dirty="0" smtClean="0">
                        <a:solidFill>
                          <a:srgbClr val="000000"/>
                        </a:solidFill>
                        <a:latin typeface="ＭＳ Ｐゴシック"/>
                      </a:endParaRPr>
                    </a:p>
                    <a:p>
                      <a:pPr algn="ctr" fontAlgn="ctr"/>
                      <a:r>
                        <a:rPr lang="ja-JP" altLang="en-US" sz="800" b="0" i="0" u="none" strike="noStrike" dirty="0" smtClean="0">
                          <a:solidFill>
                            <a:srgbClr val="000000"/>
                          </a:solidFill>
                          <a:latin typeface="ＭＳ Ｐゴシック"/>
                        </a:rPr>
                        <a:t>不明</a:t>
                      </a:r>
                      <a:endParaRPr lang="ja-JP" altLang="en-US" sz="800" b="0" i="0" u="none" strike="noStrike" dirty="0">
                        <a:solidFill>
                          <a:srgbClr val="000000"/>
                        </a:solidFill>
                        <a:latin typeface="ＭＳ Ｐゴシック"/>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99"/>
                    </a:solidFill>
                  </a:tcPr>
                </a:tc>
              </a:tr>
              <a:tr h="131704">
                <a:tc rowSpan="2" gridSpan="2">
                  <a:txBody>
                    <a:bodyPr/>
                    <a:lstStyle/>
                    <a:p>
                      <a:pPr algn="ctr" fontAlgn="ctr"/>
                      <a:r>
                        <a:rPr lang="ja-JP" altLang="en-US" sz="800" b="0" i="0" u="none" strike="noStrike">
                          <a:solidFill>
                            <a:srgbClr val="000000"/>
                          </a:solidFill>
                          <a:latin typeface="ＭＳ Ｐゴシック"/>
                        </a:rPr>
                        <a:t>全体</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h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1248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916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889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544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700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6">
                  <a:txBody>
                    <a:bodyPr/>
                    <a:lstStyle/>
                    <a:p>
                      <a:pPr algn="ctr" fontAlgn="t"/>
                      <a:r>
                        <a:rPr lang="ja-JP" altLang="en-US" sz="800" b="0" i="0" u="none" strike="noStrike">
                          <a:solidFill>
                            <a:srgbClr val="000000"/>
                          </a:solidFill>
                          <a:latin typeface="ＭＳ Ｐゴシック"/>
                        </a:rPr>
                        <a:t>都道府県</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東京都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493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24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愛知県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252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190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75.4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2.8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大阪府</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372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233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196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40.9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4">
                  <a:txBody>
                    <a:bodyPr/>
                    <a:lstStyle/>
                    <a:p>
                      <a:pPr algn="ctr" fontAlgn="t"/>
                      <a:r>
                        <a:rPr lang="ja-JP" altLang="en-US" sz="800" b="0" i="0" u="none" strike="noStrike">
                          <a:solidFill>
                            <a:srgbClr val="000000"/>
                          </a:solidFill>
                          <a:latin typeface="ＭＳ Ｐゴシック"/>
                        </a:rPr>
                        <a:t>性別</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ja-JP" altLang="en-US" sz="800" b="0" i="0" u="none" strike="noStrike">
                          <a:solidFill>
                            <a:srgbClr val="000000"/>
                          </a:solidFill>
                          <a:latin typeface="ＭＳ Ｐゴシック"/>
                        </a:rPr>
                        <a:t>男性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398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233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68.3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57.4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55.8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ja-JP" altLang="en-US" sz="800" b="0" i="0" u="none" strike="noStrike">
                          <a:solidFill>
                            <a:srgbClr val="000000"/>
                          </a:solidFill>
                          <a:latin typeface="ＭＳ Ｐゴシック"/>
                        </a:rPr>
                        <a:t>女性</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624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518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461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311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352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19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83.0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49.8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56.4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r h="131704">
                <a:tc rowSpan="12">
                  <a:txBody>
                    <a:bodyPr/>
                    <a:lstStyle/>
                    <a:p>
                      <a:pPr algn="ctr" fontAlgn="t"/>
                      <a:r>
                        <a:rPr lang="ja-JP" altLang="en-US" sz="800" b="0" i="0" u="none" strike="noStrike">
                          <a:solidFill>
                            <a:srgbClr val="000000"/>
                          </a:solidFill>
                          <a:latin typeface="ＭＳ Ｐゴシック"/>
                        </a:rPr>
                        <a:t>年齢</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rowSpan="2">
                  <a:txBody>
                    <a:bodyPr/>
                    <a:lstStyle/>
                    <a:p>
                      <a:pPr algn="ctr" fontAlgn="ctr"/>
                      <a:r>
                        <a:rPr lang="en-US" altLang="ja-JP" sz="800" b="0" i="0" u="none" strike="noStrike">
                          <a:solidFill>
                            <a:srgbClr val="000000"/>
                          </a:solidFill>
                          <a:latin typeface="ＭＳ Ｐゴシック"/>
                        </a:rPr>
                        <a:t>20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15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67.8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45.2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58.7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30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71.6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67.3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40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151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78.4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73.6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54.8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50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160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126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92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107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76.9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60.6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44.2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51.4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60</a:t>
                      </a:r>
                      <a:r>
                        <a:rPr lang="ja-JP" altLang="en-US" sz="800" b="0" i="0" u="none" strike="noStrike">
                          <a:solidFill>
                            <a:srgbClr val="000000"/>
                          </a:solidFill>
                          <a:latin typeface="ＭＳ Ｐゴシック"/>
                        </a:rPr>
                        <a:t>代</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155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156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138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76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110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74.5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75.0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66.3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36.5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52.9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r>
              <a:tr h="131704">
                <a:tc vMerge="1">
                  <a:txBody>
                    <a:bodyPr/>
                    <a:lstStyle/>
                    <a:p>
                      <a:endParaRPr kumimoji="1" lang="ja-JP" altLang="en-US"/>
                    </a:p>
                  </a:txBody>
                  <a:tcPr/>
                </a:tc>
                <a:tc rowSpan="2">
                  <a:txBody>
                    <a:bodyPr/>
                    <a:lstStyle/>
                    <a:p>
                      <a:pPr algn="ctr" fontAlgn="ctr"/>
                      <a:r>
                        <a:rPr lang="en-US" altLang="ja-JP" sz="800" b="0" i="0" u="none" strike="noStrike">
                          <a:solidFill>
                            <a:srgbClr val="000000"/>
                          </a:solidFill>
                          <a:latin typeface="ＭＳ Ｐゴシック"/>
                        </a:rPr>
                        <a:t>70</a:t>
                      </a:r>
                      <a:r>
                        <a:rPr lang="ja-JP" altLang="en-US" sz="800" b="0" i="0" u="none" strike="noStrike">
                          <a:solidFill>
                            <a:srgbClr val="000000"/>
                          </a:solidFill>
                          <a:latin typeface="ＭＳ Ｐゴシック"/>
                        </a:rPr>
                        <a:t>代以上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CCFFCC"/>
                    </a:solidFill>
                  </a:tcPr>
                </a:tc>
                <a:tc>
                  <a:txBody>
                    <a:bodyPr/>
                    <a:lstStyle/>
                    <a:p>
                      <a:pPr algn="ctr" fontAlgn="ctr"/>
                      <a:r>
                        <a:rPr lang="en-US" altLang="ja-JP" sz="800" b="0" i="0" u="none" strike="noStrike">
                          <a:solidFill>
                            <a:srgbClr val="000000"/>
                          </a:solidFill>
                          <a:latin typeface="ＭＳ Ｐゴシック"/>
                        </a:rPr>
                        <a:t>208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CCFFFF"/>
                    </a:solidFill>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146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134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67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a:solidFill>
                            <a:srgbClr val="000000"/>
                          </a:solidFill>
                          <a:latin typeface="ＭＳ Ｐゴシック"/>
                        </a:rPr>
                        <a:t>82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ja-JP" sz="800" b="0" i="0" u="none" strike="noStrike" dirty="0">
                          <a:solidFill>
                            <a:srgbClr val="000000"/>
                          </a:solidFill>
                          <a:latin typeface="ＭＳ Ｐゴシック"/>
                        </a:rPr>
                        <a:t>9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r>
              <a:tr h="131704">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800" b="0" i="0" u="none" strike="noStrike">
                          <a:solidFill>
                            <a:srgbClr val="000000"/>
                          </a:solidFill>
                          <a:latin typeface="ＭＳ Ｐゴシック"/>
                        </a:rPr>
                        <a:t>100.0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FF"/>
                    </a:solidFill>
                  </a:tcPr>
                </a:tc>
                <a:tc>
                  <a:txBody>
                    <a:bodyPr/>
                    <a:lstStyle/>
                    <a:p>
                      <a:pPr algn="ctr" fontAlgn="ctr"/>
                      <a:r>
                        <a:rPr lang="en-US" altLang="ja-JP" sz="800" b="0" i="0" u="none" strike="noStrike">
                          <a:solidFill>
                            <a:srgbClr val="000000"/>
                          </a:solidFill>
                          <a:latin typeface="ＭＳ Ｐゴシック"/>
                        </a:rPr>
                        <a:t>70.2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70.2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64.4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32.2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latin typeface="ＭＳ Ｐゴシック"/>
                        </a:rPr>
                        <a:t>39.4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latin typeface="ＭＳ Ｐゴシック"/>
                        </a:rPr>
                        <a:t>4.3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r>
            </a:tbl>
          </a:graphicData>
        </a:graphic>
      </p:graphicFrame>
      <p:graphicFrame>
        <p:nvGraphicFramePr>
          <p:cNvPr id="17" name="グラフ 16"/>
          <p:cNvGraphicFramePr/>
          <p:nvPr/>
        </p:nvGraphicFramePr>
        <p:xfrm>
          <a:off x="4427984" y="3140968"/>
          <a:ext cx="4600575" cy="3312368"/>
        </p:xfrm>
        <a:graphic>
          <a:graphicData uri="http://schemas.openxmlformats.org/drawingml/2006/chart">
            <c:chart xmlns:c="http://schemas.openxmlformats.org/drawingml/2006/chart" xmlns:r="http://schemas.openxmlformats.org/officeDocument/2006/relationships" r:id="rId4"/>
          </a:graphicData>
        </a:graphic>
      </p:graphicFrame>
      <p:sp>
        <p:nvSpPr>
          <p:cNvPr id="19" name="正方形/長方形 18"/>
          <p:cNvSpPr/>
          <p:nvPr/>
        </p:nvSpPr>
        <p:spPr>
          <a:xfrm>
            <a:off x="3635896" y="260648"/>
            <a:ext cx="1944216" cy="307777"/>
          </a:xfrm>
          <a:prstGeom prst="rect">
            <a:avLst/>
          </a:prstGeom>
        </p:spPr>
        <p:txBody>
          <a:bodyPr wrap="square">
            <a:spAutoFit/>
          </a:bodyPr>
          <a:lstStyle/>
          <a:p>
            <a:pPr fontAlgn="auto">
              <a:spcAft>
                <a:spcPts val="0"/>
              </a:spcAft>
              <a:defRPr/>
            </a:pPr>
            <a:r>
              <a:rPr lang="ja-JP" altLang="en-US" sz="1400" dirty="0" smtClean="0">
                <a:ea typeface="HGP創英角ｺﾞｼｯｸUB" pitchFamily="50" charset="-128"/>
              </a:rPr>
              <a:t>［そば］</a:t>
            </a:r>
            <a:endParaRPr lang="en-US" altLang="ja-JP" sz="1400" dirty="0">
              <a:ea typeface="HGP創英角ｺﾞｼｯｸUB" pitchFamily="50" charset="-128"/>
            </a:endParaRPr>
          </a:p>
        </p:txBody>
      </p:sp>
      <p:sp>
        <p:nvSpPr>
          <p:cNvPr id="20" name="四角形吹き出し 19"/>
          <p:cNvSpPr/>
          <p:nvPr/>
        </p:nvSpPr>
        <p:spPr>
          <a:xfrm>
            <a:off x="5148064" y="0"/>
            <a:ext cx="3995936" cy="1052736"/>
          </a:xfrm>
          <a:prstGeom prst="wedgeRectCallout">
            <a:avLst>
              <a:gd name="adj1" fmla="val -58749"/>
              <a:gd name="adj2" fmla="val 33832"/>
            </a:avLst>
          </a:prstGeom>
          <a:solidFill>
            <a:schemeClr val="accent2">
              <a:lumMod val="20000"/>
              <a:lumOff val="80000"/>
            </a:schemeClr>
          </a:solidFill>
          <a:ln w="28575">
            <a:solidFill>
              <a:srgbClr val="C00000"/>
            </a:solid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rtlCol="0" anchor="ctr">
            <a:normAutofit/>
          </a:bodyPr>
          <a:lstStyle/>
          <a:p>
            <a:pPr>
              <a:defRPr/>
            </a:pPr>
            <a:r>
              <a:rPr lang="ja-JP" altLang="en-US" sz="1200" b="1" dirty="0" smtClean="0">
                <a:solidFill>
                  <a:schemeClr val="accent2">
                    <a:lumMod val="50000"/>
                  </a:schemeClr>
                </a:solidFill>
                <a:latin typeface="ＭＳ Ｐ明朝" pitchFamily="18" charset="-128"/>
                <a:ea typeface="ＭＳ Ｐ明朝" pitchFamily="18" charset="-128"/>
              </a:rPr>
              <a:t>過去と同様、他のタイプと比較して冷凍</a:t>
            </a:r>
            <a:r>
              <a:rPr lang="ja-JP" altLang="en-US" sz="1200" b="1" dirty="0" err="1" smtClean="0">
                <a:solidFill>
                  <a:schemeClr val="accent2">
                    <a:lumMod val="50000"/>
                  </a:schemeClr>
                </a:solidFill>
                <a:latin typeface="ＭＳ Ｐ明朝" pitchFamily="18" charset="-128"/>
                <a:ea typeface="ＭＳ Ｐ明朝" pitchFamily="18" charset="-128"/>
              </a:rPr>
              <a:t>めんの</a:t>
            </a:r>
            <a:r>
              <a:rPr lang="ja-JP" altLang="en-US" sz="1200" b="1" dirty="0" smtClean="0">
                <a:solidFill>
                  <a:schemeClr val="accent2">
                    <a:lumMod val="50000"/>
                  </a:schemeClr>
                </a:solidFill>
                <a:latin typeface="ＭＳ Ｐ明朝" pitchFamily="18" charset="-128"/>
                <a:ea typeface="ＭＳ Ｐ明朝" pitchFamily="18" charset="-128"/>
              </a:rPr>
              <a:t>認知率が低い。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属性別でも他のタイプと比較して最も低く、高齢層で特に低い。</a:t>
            </a:r>
            <a:endParaRPr lang="en-US" altLang="ja-JP" sz="1200" b="1" dirty="0" smtClean="0">
              <a:solidFill>
                <a:schemeClr val="accent2">
                  <a:lumMod val="50000"/>
                </a:schemeClr>
              </a:solidFill>
              <a:latin typeface="ＭＳ Ｐ明朝" pitchFamily="18" charset="-128"/>
              <a:ea typeface="ＭＳ Ｐ明朝" pitchFamily="18" charset="-128"/>
            </a:endParaRPr>
          </a:p>
          <a:p>
            <a:pPr>
              <a:defRPr/>
            </a:pPr>
            <a:r>
              <a:rPr lang="ja-JP" altLang="en-US" sz="1200" b="1" dirty="0" smtClean="0">
                <a:solidFill>
                  <a:schemeClr val="accent2">
                    <a:lumMod val="50000"/>
                  </a:schemeClr>
                </a:solidFill>
                <a:latin typeface="ＭＳ Ｐ明朝" pitchFamily="18" charset="-128"/>
                <a:ea typeface="ＭＳ Ｐ明朝" pitchFamily="18" charset="-128"/>
              </a:rPr>
              <a:t>比較的高い女性及び</a:t>
            </a:r>
            <a:r>
              <a:rPr lang="en-US" altLang="ja-JP" sz="1200" b="1" dirty="0" smtClean="0">
                <a:solidFill>
                  <a:schemeClr val="accent2">
                    <a:lumMod val="50000"/>
                  </a:schemeClr>
                </a:solidFill>
                <a:latin typeface="ＭＳ Ｐ明朝" pitchFamily="18" charset="-128"/>
                <a:ea typeface="ＭＳ Ｐ明朝" pitchFamily="18" charset="-128"/>
              </a:rPr>
              <a:t>30</a:t>
            </a:r>
            <a:r>
              <a:rPr lang="ja-JP" altLang="en-US" sz="1200" b="1" dirty="0" smtClean="0">
                <a:solidFill>
                  <a:schemeClr val="accent2">
                    <a:lumMod val="50000"/>
                  </a:schemeClr>
                </a:solidFill>
                <a:latin typeface="ＭＳ Ｐ明朝" pitchFamily="18" charset="-128"/>
                <a:ea typeface="ＭＳ Ｐ明朝" pitchFamily="18" charset="-128"/>
              </a:rPr>
              <a:t>代</a:t>
            </a:r>
            <a:r>
              <a:rPr lang="en-US" altLang="ja-JP" sz="1200" b="1" dirty="0" smtClean="0">
                <a:solidFill>
                  <a:schemeClr val="accent2">
                    <a:lumMod val="50000"/>
                  </a:schemeClr>
                </a:solidFill>
                <a:latin typeface="ＭＳ Ｐ明朝" pitchFamily="18" charset="-128"/>
                <a:ea typeface="ＭＳ Ｐ明朝" pitchFamily="18" charset="-128"/>
              </a:rPr>
              <a:t>40</a:t>
            </a:r>
            <a:r>
              <a:rPr lang="ja-JP" altLang="en-US" sz="1200" b="1" dirty="0" smtClean="0">
                <a:solidFill>
                  <a:schemeClr val="accent2">
                    <a:lumMod val="50000"/>
                  </a:schemeClr>
                </a:solidFill>
                <a:latin typeface="ＭＳ Ｐ明朝" pitchFamily="18" charset="-128"/>
                <a:ea typeface="ＭＳ Ｐ明朝" pitchFamily="18" charset="-128"/>
              </a:rPr>
              <a:t>代でも</a:t>
            </a:r>
            <a:r>
              <a:rPr lang="en-US" altLang="ja-JP" sz="1200" b="1" dirty="0" smtClean="0">
                <a:solidFill>
                  <a:schemeClr val="accent2">
                    <a:lumMod val="50000"/>
                  </a:schemeClr>
                </a:solidFill>
                <a:latin typeface="ＭＳ Ｐ明朝" pitchFamily="18" charset="-128"/>
                <a:ea typeface="ＭＳ Ｐ明朝" pitchFamily="18" charset="-128"/>
              </a:rPr>
              <a:t>5</a:t>
            </a:r>
            <a:r>
              <a:rPr lang="ja-JP" altLang="en-US" sz="1200" b="1" dirty="0" smtClean="0">
                <a:solidFill>
                  <a:schemeClr val="accent2">
                    <a:lumMod val="50000"/>
                  </a:schemeClr>
                </a:solidFill>
                <a:latin typeface="ＭＳ Ｐ明朝" pitchFamily="18" charset="-128"/>
                <a:ea typeface="ＭＳ Ｐ明朝" pitchFamily="18" charset="-128"/>
              </a:rPr>
              <a:t>割前後となっている。</a:t>
            </a:r>
          </a:p>
        </p:txBody>
      </p:sp>
    </p:spTree>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3757</TotalTime>
  <Words>22715</Words>
  <Application>Microsoft Office PowerPoint</Application>
  <PresentationFormat>画面に合わせる (4:3)</PresentationFormat>
  <Paragraphs>15069</Paragraphs>
  <Slides>66</Slides>
  <Notes>66</Notes>
  <HiddenSlides>0</HiddenSlides>
  <MMClips>0</MMClips>
  <ScaleCrop>false</ScaleCrop>
  <HeadingPairs>
    <vt:vector size="4" baseType="variant">
      <vt:variant>
        <vt:lpstr>テーマ</vt:lpstr>
      </vt:variant>
      <vt:variant>
        <vt:i4>1</vt:i4>
      </vt:variant>
      <vt:variant>
        <vt:lpstr>スライド タイトル</vt:lpstr>
      </vt:variant>
      <vt:variant>
        <vt:i4>66</vt:i4>
      </vt:variant>
    </vt:vector>
  </HeadingPairs>
  <TitlesOfParts>
    <vt:vector size="67" baseType="lpstr">
      <vt:lpstr>Office テーマ</vt:lpstr>
      <vt:lpstr>スライド 1</vt:lpstr>
      <vt:lpstr>スライド 2</vt:lpstr>
      <vt:lpstr>スライド 3</vt:lpstr>
      <vt:lpstr>スライド 4</vt:lpstr>
      <vt:lpstr>スライド 5</vt:lpstr>
      <vt:lpstr>スライド 6</vt:lpstr>
      <vt:lpstr>スライド 7</vt:lpstr>
      <vt:lpstr>スライド 8</vt:lpstr>
      <vt:lpstr>スライド 9</vt:lpstr>
      <vt:lpstr>スライド 10</vt:lpstr>
      <vt:lpstr>スライド 11</vt:lpstr>
      <vt:lpstr>スライド 12</vt:lpstr>
      <vt:lpstr>スライド 13</vt:lpstr>
      <vt:lpstr>スライド 14</vt:lpstr>
      <vt:lpstr>スライド 15</vt:lpstr>
      <vt:lpstr>スライド 16</vt:lpstr>
      <vt:lpstr>スライド 17</vt:lpstr>
      <vt:lpstr>スライド 18</vt:lpstr>
      <vt:lpstr>スライド 19</vt:lpstr>
      <vt:lpstr>スライド 20</vt:lpstr>
      <vt:lpstr>スライド 21</vt:lpstr>
      <vt:lpstr>スライド 22</vt:lpstr>
      <vt:lpstr>スライド 23</vt:lpstr>
      <vt:lpstr>スライド 24</vt:lpstr>
      <vt:lpstr>スライド 25</vt:lpstr>
      <vt:lpstr>スライド 26</vt:lpstr>
      <vt:lpstr>スライド 27</vt:lpstr>
      <vt:lpstr>スライド 28</vt:lpstr>
      <vt:lpstr>スライド 29</vt:lpstr>
      <vt:lpstr>スライド 30</vt:lpstr>
      <vt:lpstr>スライド 31</vt:lpstr>
      <vt:lpstr>スライド 32</vt:lpstr>
      <vt:lpstr>スライド 33</vt:lpstr>
      <vt:lpstr>スライド 34</vt:lpstr>
      <vt:lpstr>スライド 35</vt:lpstr>
      <vt:lpstr>スライド 36</vt:lpstr>
      <vt:lpstr>スライド 37</vt:lpstr>
      <vt:lpstr>スライド 38</vt:lpstr>
      <vt:lpstr>スライド 39</vt:lpstr>
      <vt:lpstr>スライド 40</vt:lpstr>
      <vt:lpstr>スライド 41</vt:lpstr>
      <vt:lpstr>スライド 42</vt:lpstr>
      <vt:lpstr>スライド 43</vt:lpstr>
      <vt:lpstr>スライド 44</vt:lpstr>
      <vt:lpstr>スライド 45</vt:lpstr>
      <vt:lpstr>スライド 46</vt:lpstr>
      <vt:lpstr>スライド 47</vt:lpstr>
      <vt:lpstr>スライド 48</vt:lpstr>
      <vt:lpstr>スライド 49</vt:lpstr>
      <vt:lpstr>スライド 50</vt:lpstr>
      <vt:lpstr>スライド 51</vt:lpstr>
      <vt:lpstr>スライド 52</vt:lpstr>
      <vt:lpstr>スライド 53</vt:lpstr>
      <vt:lpstr>スライド 54</vt:lpstr>
      <vt:lpstr>スライド 55</vt:lpstr>
      <vt:lpstr>スライド 56</vt:lpstr>
      <vt:lpstr>スライド 57</vt:lpstr>
      <vt:lpstr>スライド 58</vt:lpstr>
      <vt:lpstr>スライド 59</vt:lpstr>
      <vt:lpstr>スライド 60</vt:lpstr>
      <vt:lpstr>スライド 61</vt:lpstr>
      <vt:lpstr>スライド 62</vt:lpstr>
      <vt:lpstr>スライド 63</vt:lpstr>
      <vt:lpstr>スライド 64</vt:lpstr>
      <vt:lpstr>スライド 65</vt:lpstr>
      <vt:lpstr>スライド 66</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スライド 1</dc:title>
  <dc:creator>Kenji</dc:creator>
  <cp:lastModifiedBy>k'dynabook</cp:lastModifiedBy>
  <cp:revision>262</cp:revision>
  <dcterms:created xsi:type="dcterms:W3CDTF">2008-09-25T06:48:02Z</dcterms:created>
  <dcterms:modified xsi:type="dcterms:W3CDTF">2012-02-28T14:04:35Z</dcterms:modified>
</cp:coreProperties>
</file>