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70"/>
  </p:notesMasterIdLst>
  <p:sldIdLst>
    <p:sldId id="256" r:id="rId2"/>
    <p:sldId id="257" r:id="rId3"/>
    <p:sldId id="320" r:id="rId4"/>
    <p:sldId id="368" r:id="rId5"/>
    <p:sldId id="360" r:id="rId6"/>
    <p:sldId id="361" r:id="rId7"/>
    <p:sldId id="369" r:id="rId8"/>
    <p:sldId id="370" r:id="rId9"/>
    <p:sldId id="259" r:id="rId10"/>
    <p:sldId id="258" r:id="rId11"/>
    <p:sldId id="260" r:id="rId12"/>
    <p:sldId id="261" r:id="rId13"/>
    <p:sldId id="262" r:id="rId14"/>
    <p:sldId id="263" r:id="rId15"/>
    <p:sldId id="264" r:id="rId16"/>
    <p:sldId id="324" r:id="rId17"/>
    <p:sldId id="325" r:id="rId18"/>
    <p:sldId id="326" r:id="rId19"/>
    <p:sldId id="327" r:id="rId20"/>
    <p:sldId id="328" r:id="rId21"/>
    <p:sldId id="329" r:id="rId22"/>
    <p:sldId id="271" r:id="rId23"/>
    <p:sldId id="330" r:id="rId24"/>
    <p:sldId id="331" r:id="rId25"/>
    <p:sldId id="332" r:id="rId26"/>
    <p:sldId id="275" r:id="rId27"/>
    <p:sldId id="276" r:id="rId28"/>
    <p:sldId id="333" r:id="rId29"/>
    <p:sldId id="334" r:id="rId30"/>
    <p:sldId id="335" r:id="rId31"/>
    <p:sldId id="280" r:id="rId32"/>
    <p:sldId id="336" r:id="rId33"/>
    <p:sldId id="282" r:id="rId34"/>
    <p:sldId id="337" r:id="rId35"/>
    <p:sldId id="338" r:id="rId36"/>
    <p:sldId id="339" r:id="rId37"/>
    <p:sldId id="340" r:id="rId38"/>
    <p:sldId id="287" r:id="rId39"/>
    <p:sldId id="288" r:id="rId40"/>
    <p:sldId id="289" r:id="rId41"/>
    <p:sldId id="364" r:id="rId42"/>
    <p:sldId id="365" r:id="rId43"/>
    <p:sldId id="291" r:id="rId44"/>
    <p:sldId id="293" r:id="rId45"/>
    <p:sldId id="292" r:id="rId46"/>
    <p:sldId id="290" r:id="rId47"/>
    <p:sldId id="294" r:id="rId48"/>
    <p:sldId id="341" r:id="rId49"/>
    <p:sldId id="342" r:id="rId50"/>
    <p:sldId id="343" r:id="rId51"/>
    <p:sldId id="358" r:id="rId52"/>
    <p:sldId id="298" r:id="rId53"/>
    <p:sldId id="357" r:id="rId54"/>
    <p:sldId id="299" r:id="rId55"/>
    <p:sldId id="344" r:id="rId56"/>
    <p:sldId id="345" r:id="rId57"/>
    <p:sldId id="346" r:id="rId58"/>
    <p:sldId id="303" r:id="rId59"/>
    <p:sldId id="304" r:id="rId60"/>
    <p:sldId id="305" r:id="rId61"/>
    <p:sldId id="306" r:id="rId62"/>
    <p:sldId id="307" r:id="rId63"/>
    <p:sldId id="308" r:id="rId64"/>
    <p:sldId id="362" r:id="rId65"/>
    <p:sldId id="363" r:id="rId66"/>
    <p:sldId id="309" r:id="rId67"/>
    <p:sldId id="371" r:id="rId68"/>
    <p:sldId id="366" r:id="rId6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71" autoAdjust="0"/>
    <p:restoredTop sz="86421" autoAdjust="0"/>
  </p:normalViewPr>
  <p:slideViewPr>
    <p:cSldViewPr snapToGrid="0" snapToObjects="1" showGuides="1">
      <p:cViewPr>
        <p:scale>
          <a:sx n="100" d="100"/>
          <a:sy n="100" d="100"/>
        </p:scale>
        <p:origin x="-516" y="-192"/>
      </p:cViewPr>
      <p:guideLst>
        <p:guide orient="horz" pos="2166"/>
        <p:guide orient="horz" pos="2432"/>
        <p:guide orient="horz" pos="4247"/>
        <p:guide orient="horz" pos="527"/>
        <p:guide orient="horz" pos="4110"/>
        <p:guide orient="horz" pos="754"/>
        <p:guide orient="horz" pos="1027"/>
        <p:guide orient="horz" pos="1026"/>
        <p:guide orient="horz" pos="2296"/>
        <p:guide orient="horz" pos="1661"/>
        <p:guide pos="2880"/>
        <p:guide pos="5511"/>
        <p:guide pos="113"/>
        <p:guide pos="3470"/>
        <p:guide pos="5556"/>
        <p:guide pos="748"/>
        <p:guide pos="110"/>
      </p:guideLst>
    </p:cSldViewPr>
  </p:slideViewPr>
  <p:outlineViewPr>
    <p:cViewPr>
      <p:scale>
        <a:sx n="33" d="100"/>
        <a:sy n="33" d="100"/>
      </p:scale>
      <p:origin x="0" y="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03424-E6C5-4D63-92CB-48734547D316}" type="datetimeFigureOut">
              <a:rPr kumimoji="1" lang="ja-JP" altLang="en-US" smtClean="0"/>
              <a:t>2018/6/7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9C513-44D9-4495-82A4-54CAEC0A11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47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9C513-44D9-4495-82A4-54CAEC0A117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73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41808"/>
            <a:ext cx="7772400" cy="2304256"/>
          </a:xfrm>
        </p:spPr>
        <p:txBody>
          <a:bodyPr>
            <a:normAutofit/>
          </a:bodyPr>
          <a:lstStyle>
            <a:lvl1pPr>
              <a:defRPr sz="3200" b="1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1521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2232572"/>
            <a:ext cx="9144000" cy="0"/>
          </a:xfrm>
          <a:prstGeom prst="line">
            <a:avLst/>
          </a:prstGeom>
          <a:ln w="95250" cmpd="thickThin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 userDrawn="1"/>
        </p:nvCxnSpPr>
        <p:spPr>
          <a:xfrm>
            <a:off x="-10684" y="4509120"/>
            <a:ext cx="9144000" cy="0"/>
          </a:xfrm>
          <a:prstGeom prst="line">
            <a:avLst/>
          </a:prstGeom>
          <a:ln w="95250" cmpd="thinThick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55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27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45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634"/>
            <a:ext cx="9144000" cy="395090"/>
          </a:xfrm>
        </p:spPr>
        <p:txBody>
          <a:bodyPr>
            <a:normAutofit/>
          </a:bodyPr>
          <a:lstStyle>
            <a:lvl1pPr algn="l">
              <a:defRPr sz="1800" b="0">
                <a:latin typeface="HGPｺﾞｼｯｸM" panose="020B0600000000000000" pitchFamily="50" charset="-128"/>
                <a:ea typeface="HGPｺﾞｼｯｸM" panose="020B0600000000000000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820472" y="6669360"/>
            <a:ext cx="331160" cy="188640"/>
          </a:xfrm>
        </p:spPr>
        <p:txBody>
          <a:bodyPr/>
          <a:lstStyle>
            <a:lvl1pPr>
              <a:defRPr sz="900"/>
            </a:lvl1pPr>
          </a:lstStyle>
          <a:p>
            <a:fld id="{D5A9E360-BD98-4A81-A743-0577CB30CE9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458200"/>
            <a:ext cx="9144000" cy="0"/>
          </a:xfrm>
          <a:prstGeom prst="line">
            <a:avLst/>
          </a:prstGeom>
          <a:ln w="95250" cmpd="thickThin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1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2726064"/>
            <a:ext cx="7772400" cy="1362075"/>
          </a:xfrm>
        </p:spPr>
        <p:txBody>
          <a:bodyPr anchor="ctr">
            <a:normAutofit/>
          </a:bodyPr>
          <a:lstStyle>
            <a:lvl1pPr algn="ctr">
              <a:defRPr sz="3200" b="0" cap="all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11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82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21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8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55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4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9E360-BD98-4A81-A743-0577CB30C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12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emf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emf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emf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emf"/><Relationship Id="rId5" Type="http://schemas.openxmlformats.org/officeDocument/2006/relationships/image" Target="../media/image141.emf"/><Relationship Id="rId4" Type="http://schemas.openxmlformats.org/officeDocument/2006/relationships/image" Target="../media/image1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emf"/><Relationship Id="rId5" Type="http://schemas.openxmlformats.org/officeDocument/2006/relationships/image" Target="../media/image155.emf"/><Relationship Id="rId4" Type="http://schemas.openxmlformats.org/officeDocument/2006/relationships/image" Target="../media/image15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5" Type="http://schemas.openxmlformats.org/officeDocument/2006/relationships/image" Target="../media/image159.emf"/><Relationship Id="rId4" Type="http://schemas.openxmlformats.org/officeDocument/2006/relationships/image" Target="../media/image15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emf"/><Relationship Id="rId5" Type="http://schemas.openxmlformats.org/officeDocument/2006/relationships/image" Target="../media/image163.emf"/><Relationship Id="rId4" Type="http://schemas.openxmlformats.org/officeDocument/2006/relationships/image" Target="../media/image16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emf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emf"/><Relationship Id="rId5" Type="http://schemas.openxmlformats.org/officeDocument/2006/relationships/image" Target="../media/image168.emf"/><Relationship Id="rId4" Type="http://schemas.openxmlformats.org/officeDocument/2006/relationships/image" Target="../media/image16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emf"/><Relationship Id="rId5" Type="http://schemas.openxmlformats.org/officeDocument/2006/relationships/image" Target="../media/image173.emf"/><Relationship Id="rId4" Type="http://schemas.openxmlformats.org/officeDocument/2006/relationships/image" Target="../media/image17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emf"/><Relationship Id="rId5" Type="http://schemas.openxmlformats.org/officeDocument/2006/relationships/image" Target="../media/image177.emf"/><Relationship Id="rId4" Type="http://schemas.openxmlformats.org/officeDocument/2006/relationships/image" Target="../media/image176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emf"/><Relationship Id="rId5" Type="http://schemas.openxmlformats.org/officeDocument/2006/relationships/image" Target="../media/image181.emf"/><Relationship Id="rId4" Type="http://schemas.openxmlformats.org/officeDocument/2006/relationships/image" Target="../media/image18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6.emf"/><Relationship Id="rId5" Type="http://schemas.openxmlformats.org/officeDocument/2006/relationships/image" Target="../media/image185.emf"/><Relationship Id="rId4" Type="http://schemas.openxmlformats.org/officeDocument/2006/relationships/image" Target="../media/image184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emf"/><Relationship Id="rId2" Type="http://schemas.openxmlformats.org/officeDocument/2006/relationships/image" Target="../media/image1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emf"/><Relationship Id="rId5" Type="http://schemas.openxmlformats.org/officeDocument/2006/relationships/image" Target="../media/image193.emf"/><Relationship Id="rId4" Type="http://schemas.openxmlformats.org/officeDocument/2006/relationships/image" Target="../media/image19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emf"/><Relationship Id="rId2" Type="http://schemas.openxmlformats.org/officeDocument/2006/relationships/image" Target="../media/image1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emf"/><Relationship Id="rId5" Type="http://schemas.openxmlformats.org/officeDocument/2006/relationships/image" Target="../media/image198.emf"/><Relationship Id="rId4" Type="http://schemas.openxmlformats.org/officeDocument/2006/relationships/image" Target="../media/image19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emf"/><Relationship Id="rId7" Type="http://schemas.openxmlformats.org/officeDocument/2006/relationships/image" Target="../media/image204.emf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emf"/><Relationship Id="rId5" Type="http://schemas.openxmlformats.org/officeDocument/2006/relationships/image" Target="../media/image202.emf"/><Relationship Id="rId4" Type="http://schemas.openxmlformats.org/officeDocument/2006/relationships/image" Target="../media/image20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emf"/><Relationship Id="rId2" Type="http://schemas.openxmlformats.org/officeDocument/2006/relationships/image" Target="../media/image2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emf"/><Relationship Id="rId5" Type="http://schemas.openxmlformats.org/officeDocument/2006/relationships/image" Target="../media/image208.emf"/><Relationship Id="rId4" Type="http://schemas.openxmlformats.org/officeDocument/2006/relationships/image" Target="../media/image20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emf"/><Relationship Id="rId5" Type="http://schemas.openxmlformats.org/officeDocument/2006/relationships/image" Target="../media/image212.emf"/><Relationship Id="rId4" Type="http://schemas.openxmlformats.org/officeDocument/2006/relationships/image" Target="../media/image21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2.emf"/><Relationship Id="rId5" Type="http://schemas.openxmlformats.org/officeDocument/2006/relationships/image" Target="../media/image221.emf"/><Relationship Id="rId4" Type="http://schemas.openxmlformats.org/officeDocument/2006/relationships/image" Target="../media/image22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emf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及び各タイプ麺類に関する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ユーザー調査報告書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800" dirty="0" smtClean="0"/>
              <a:t>2018</a:t>
            </a:r>
            <a:r>
              <a:rPr lang="en-US" altLang="ja-JP" sz="1400" dirty="0" smtClean="0"/>
              <a:t/>
            </a:r>
            <a:br>
              <a:rPr lang="en-US" altLang="ja-JP" sz="1400" dirty="0" smtClean="0"/>
            </a:b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7730" y="6470154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日本冷凍</a:t>
            </a:r>
            <a:r>
              <a:rPr lang="ja-JP" altLang="en-US" sz="1200" b="1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協会</a:t>
            </a:r>
            <a:endParaRPr kumimoji="1"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978096" y="4038160"/>
            <a:ext cx="3168352" cy="288032"/>
          </a:xfrm>
          <a:prstGeom prst="rect">
            <a:avLst/>
          </a:prstGeom>
          <a:solidFill>
            <a:srgbClr val="FFFFCC"/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</a:t>
            </a:r>
            <a:r>
              <a:rPr kumimoji="1" lang="en-US" altLang="ja-JP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1248</a:t>
            </a:r>
            <a:r>
              <a:rPr kumimoji="1" lang="ja-JP" altLang="en-US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</a:t>
            </a:r>
            <a:r>
              <a:rPr kumimoji="1" lang="en-US" altLang="ja-JP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kumimoji="1" lang="ja-JP" altLang="en-US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kumimoji="1" lang="ja-JP" altLang="en-US" sz="1000" b="1" dirty="0" err="1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ユーザー</a:t>
            </a:r>
            <a:r>
              <a:rPr kumimoji="1" lang="en-US" altLang="ja-JP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336</a:t>
            </a:r>
            <a:r>
              <a:rPr kumimoji="1" lang="ja-JP" altLang="en-US" sz="1000" b="1" dirty="0" smtClean="0">
                <a:solidFill>
                  <a:schemeClr val="accent6">
                    <a:lumMod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</a:t>
            </a:r>
            <a:endParaRPr kumimoji="1" lang="ja-JP" altLang="en-US" sz="1000" b="1" dirty="0">
              <a:solidFill>
                <a:schemeClr val="accent6">
                  <a:lumMod val="50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08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喫食頻度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929" y="474097"/>
            <a:ext cx="3284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：あなたは、以下の麺類をどれくらいの頻度で食べますか？（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2001" y="836088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001" y="118638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0" b="3533"/>
          <a:stretch/>
        </p:blipFill>
        <p:spPr bwMode="auto">
          <a:xfrm>
            <a:off x="4755600" y="6613352"/>
            <a:ext cx="4204800" cy="1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テキスト ボックス 21"/>
          <p:cNvSpPr txBox="1"/>
          <p:nvPr/>
        </p:nvSpPr>
        <p:spPr>
          <a:xfrm>
            <a:off x="107504" y="2461390"/>
            <a:ext cx="20168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「それ以下」には「この麺は食べたことがない」を含みます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29" y="1147112"/>
            <a:ext cx="412357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8" y="3429000"/>
            <a:ext cx="4021162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年より徐々に減少傾向。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週間に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程度以上の割合（上位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ボックス）が約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は大阪が高い。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は高齢層ほど高い。</a:t>
            </a:r>
            <a:endParaRPr kumimoji="1" lang="ja-JP" altLang="en-US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8915"/>
            <a:ext cx="3729600" cy="104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喫食頻度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2001" y="835215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29" y="474097"/>
            <a:ext cx="3284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：あなたは、以下の麺類をどれくらいの頻度で食べますか？（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0" b="3533"/>
          <a:stretch/>
        </p:blipFill>
        <p:spPr bwMode="auto">
          <a:xfrm>
            <a:off x="4755600" y="6613352"/>
            <a:ext cx="4204800" cy="1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07504" y="2461390"/>
            <a:ext cx="20168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「それ以下」には「この麺は食べたことがない」を含みます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0" y="1147112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22" y="3430096"/>
            <a:ext cx="4101078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96369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4572000" y="-1"/>
            <a:ext cx="4572000" cy="116752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年より徐々に減少傾向。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・ほとんど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食べない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それ以下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割合が約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割強。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は東京都が高い。</a:t>
            </a:r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</a:t>
            </a:r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は男性が高い。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は高齢層ほど高い。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ヶ月に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回程度以下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下位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割強と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頻度が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低い。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8915"/>
            <a:ext cx="3729600" cy="104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喫食頻度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2001" y="839407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29" y="474097"/>
            <a:ext cx="3284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：あなたは、以下の麺類をどれくらいの頻度で食べますか？（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0" b="3533"/>
          <a:stretch/>
        </p:blipFill>
        <p:spPr bwMode="auto">
          <a:xfrm>
            <a:off x="4755600" y="6613352"/>
            <a:ext cx="4204800" cy="1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07504" y="2461390"/>
            <a:ext cx="20168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「それ以下」には「この麺は食べたことがない」を含みます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年より徐々に減少傾向。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週間に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回程度以上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割弱。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は男性が高い。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8" y="1145774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22" y="3433936"/>
            <a:ext cx="4101078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9" y="1418915"/>
            <a:ext cx="3729600" cy="104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喫食頻度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72001" y="835215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lang="en-US" altLang="ja-JP" sz="1050" b="1" dirty="0" smtClean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に減少傾向。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は東ほど高い。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8929" y="474097"/>
            <a:ext cx="32848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：あなたは、以下の麺類をどれくらいの頻度で食べますか？（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90" b="3533"/>
          <a:stretch/>
        </p:blipFill>
        <p:spPr bwMode="auto">
          <a:xfrm>
            <a:off x="4755600" y="6613352"/>
            <a:ext cx="4204800" cy="1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07504" y="2461390"/>
            <a:ext cx="201689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「それ以下」には「この麺は食べたことがない」を含みます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73" y="1147112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42" y="3429000"/>
            <a:ext cx="4101078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8915"/>
            <a:ext cx="3729600" cy="104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3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130" y="471389"/>
            <a:ext cx="3807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：以下の麺類について、「知っているタイプ」を全てチェックしてください。（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比べ全タイプで減少。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・ゆで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以上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・大阪府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や女性や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代は特に高く、ゆで麺を抜いて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5" y="1370507"/>
            <a:ext cx="4120984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5" y="3396225"/>
            <a:ext cx="4129576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86032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年と比べ冷凍麺のみ上昇。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位。他タイプと比べ冷凍麺は低い。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は東京が高い。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82592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130" y="471389"/>
            <a:ext cx="3807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：以下の麺類について、「知っているタイプ」を全てチェックしてください。（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5" y="1366393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34" y="3396225"/>
            <a:ext cx="4204552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9" y="3191805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0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年と比べ全タイプで減少。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・即席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位。他タイプと比べゆで麺、冷凍麺が低い。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842055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130" y="471389"/>
            <a:ext cx="3807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：以下の麺類について、「知っているタイプ」を全てチェックしてください。（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49" y="1388235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49" y="3396225"/>
            <a:ext cx="4204552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8113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年と比べ全タイプで減少。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は東ほど高い。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841178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lang="en-US" altLang="ja-JP" sz="1050" b="1" dirty="0" smtClean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130" y="471389"/>
            <a:ext cx="3807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：以下の麺類について、「知っているタイプ」を全てチェックしてください。（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5" y="1386784"/>
            <a:ext cx="4202651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34" y="3396225"/>
            <a:ext cx="4204552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8" y="3183421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82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タイプ別喫食経験率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比べ全タイプで減少。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・ゆで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位、乾麺が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は西ほど高い。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4415" y="476575"/>
            <a:ext cx="4099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：以下の麺類について、「食べたことがあるタイプ」を全てチェックしてください。（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01" y="1375688"/>
            <a:ext cx="4120984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05" y="3397364"/>
            <a:ext cx="4129576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3178113"/>
            <a:ext cx="41749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4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4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タイプ別喫食経験率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比べ全タイプで減少。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、冷凍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麺は他タイプに比べ一番低い。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は愛知が低い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代が低く、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415" y="476575"/>
            <a:ext cx="4099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：以下の麺類について、「食べたことがあるタイプ」を全てチェックしてください。（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8" y="1377630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34" y="3396225"/>
            <a:ext cx="4206047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2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27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2968" y="2374134"/>
            <a:ext cx="3744416" cy="1152128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ja-JP" altLang="en-US" sz="11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536" y="780529"/>
            <a:ext cx="914400" cy="2880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調査目的</a:t>
            </a:r>
            <a:endParaRPr kumimoji="1" lang="ja-JP" altLang="en-US" sz="12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4984" y="1101673"/>
            <a:ext cx="79880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「乾麺」「生麺」「茹で麺」「冷凍</a:t>
            </a:r>
            <a:r>
              <a:rPr lang="ja-JP" altLang="en-US" sz="1300" b="1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」「即席麺」に関する、一般消費者の喫食状況や使い分け実態を調査解明する。</a:t>
            </a:r>
          </a:p>
          <a:p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特に冷凍</a:t>
            </a:r>
            <a:r>
              <a:rPr lang="ja-JP" altLang="en-US" sz="1300" b="1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</a:t>
            </a:r>
            <a:r>
              <a:rPr lang="ja-JP" altLang="en-US" sz="13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関しては、既存ユーザー（冷凍めん喫食者）を対象に、利用実態を確認する。</a:t>
            </a:r>
            <a:endParaRPr kumimoji="1" lang="ja-JP" altLang="en-US" sz="13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76921" y="2097135"/>
            <a:ext cx="2236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《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一般</a:t>
            </a:r>
            <a:r>
              <a:rPr lang="ja-JP" altLang="en-US" sz="1200" b="1" dirty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消費者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1248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名対象項目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》</a:t>
            </a:r>
            <a:endParaRPr lang="en-US" altLang="ja-JP" sz="1200" b="1" dirty="0">
              <a:solidFill>
                <a:srgbClr val="C0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8553" y="2574939"/>
            <a:ext cx="3668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調査手法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インターネットモニターに対するアンケート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調査時期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en-US" altLang="ja-JP" sz="900" dirty="0" smtClean="0">
                <a:latin typeface="HGPｺﾞｼｯｸM" pitchFamily="50" charset="-128"/>
                <a:ea typeface="HGPｺﾞｼｯｸM" pitchFamily="50" charset="-128"/>
              </a:rPr>
              <a:t>2018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en-US" altLang="ja-JP" sz="900" dirty="0" smtClean="0"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900" dirty="0" smtClean="0">
                <a:latin typeface="HGPｺﾞｼｯｸM" pitchFamily="50" charset="-128"/>
                <a:ea typeface="HGPｺﾞｼｯｸM" pitchFamily="50" charset="-128"/>
              </a:rPr>
              <a:t>30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日～</a:t>
            </a:r>
            <a:r>
              <a:rPr lang="en-US" altLang="ja-JP" sz="900" dirty="0" smtClean="0"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900" dirty="0" smtClean="0"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日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回答者総数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：「一般消費者対象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」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1248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名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居住エリア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：東京、愛知、大阪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年齢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代～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70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代以上まで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性別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：男女半数ずつ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1862" y="2396650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調査概要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918658" y="2379123"/>
            <a:ext cx="3744416" cy="1152128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ja-JP" altLang="en-US" sz="11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577232" y="2102124"/>
            <a:ext cx="2427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《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冷凍</a:t>
            </a:r>
            <a:r>
              <a:rPr lang="ja-JP" altLang="en-US" sz="1200" b="1" dirty="0" err="1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めん喫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食者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336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名対象項目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》</a:t>
            </a:r>
            <a:endParaRPr lang="en-US" altLang="ja-JP" sz="1200" b="1" dirty="0">
              <a:solidFill>
                <a:srgbClr val="C0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974243" y="2579928"/>
            <a:ext cx="3668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調査手法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インターネットモニターに対するアンケート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調査時期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2018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30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日～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日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回答者総数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「冷凍</a:t>
            </a:r>
            <a:r>
              <a:rPr lang="ja-JP" altLang="en-US" sz="900" dirty="0" err="1" smtClean="0">
                <a:latin typeface="HGPｺﾞｼｯｸM" pitchFamily="50" charset="-128"/>
                <a:ea typeface="HGPｺﾞｼｯｸM" pitchFamily="50" charset="-128"/>
              </a:rPr>
              <a:t>めん喫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食者対象」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336</a:t>
            </a:r>
            <a:r>
              <a:rPr lang="ja-JP" altLang="en-US" sz="900" dirty="0" smtClean="0">
                <a:latin typeface="HGPｺﾞｼｯｸM" pitchFamily="50" charset="-128"/>
                <a:ea typeface="HGPｺﾞｼｯｸM" pitchFamily="50" charset="-128"/>
              </a:rPr>
              <a:t>名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居住エリア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：東京、愛知、大阪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年齢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20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代～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70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代以上まで</a:t>
            </a:r>
            <a:endParaRPr lang="en-US" altLang="ja-JP" sz="900" dirty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性別</a:t>
            </a:r>
            <a:r>
              <a:rPr lang="en-US" altLang="ja-JP" sz="900" dirty="0">
                <a:latin typeface="HGPｺﾞｼｯｸM" pitchFamily="50" charset="-128"/>
                <a:ea typeface="HGPｺﾞｼｯｸM" pitchFamily="50" charset="-128"/>
              </a:rPr>
              <a:t>	</a:t>
            </a:r>
            <a:r>
              <a:rPr lang="ja-JP" altLang="en-US" sz="900" dirty="0">
                <a:latin typeface="HGPｺﾞｼｯｸM" pitchFamily="50" charset="-128"/>
                <a:ea typeface="HGPｺﾞｼｯｸM" pitchFamily="50" charset="-128"/>
              </a:rPr>
              <a:t>：男女半数ずつ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67552" y="2401639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調査概要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765585" y="6241811"/>
            <a:ext cx="3799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《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一般</a:t>
            </a:r>
            <a:r>
              <a:rPr lang="ja-JP" altLang="en-US" sz="1200" b="1" dirty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消費者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1248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名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/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冷凍</a:t>
            </a:r>
            <a:r>
              <a:rPr lang="ja-JP" altLang="en-US" sz="1200" b="1" dirty="0" err="1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めん喫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食者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336</a:t>
            </a:r>
            <a:r>
              <a:rPr lang="ja-JP" altLang="en-US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名共通項目</a:t>
            </a:r>
            <a:r>
              <a:rPr lang="en-US" altLang="ja-JP" sz="1200" b="1" dirty="0" smtClean="0">
                <a:solidFill>
                  <a:srgbClr val="C00000"/>
                </a:solidFill>
                <a:latin typeface="HGPｺﾞｼｯｸM" pitchFamily="50" charset="-128"/>
                <a:ea typeface="HGPｺﾞｼｯｸM" pitchFamily="50" charset="-128"/>
              </a:rPr>
              <a:t>》</a:t>
            </a:r>
            <a:endParaRPr lang="en-US" altLang="ja-JP" sz="1200" b="1" dirty="0">
              <a:solidFill>
                <a:srgbClr val="C0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95457" y="3651616"/>
            <a:ext cx="2999439" cy="2554545"/>
            <a:chOff x="755120" y="3289666"/>
            <a:chExt cx="2999439" cy="2554545"/>
          </a:xfrm>
        </p:grpSpPr>
        <p:sp>
          <p:nvSpPr>
            <p:cNvPr id="26" name="テキスト ボックス 25"/>
            <p:cNvSpPr txBox="1"/>
            <p:nvPr/>
          </p:nvSpPr>
          <p:spPr>
            <a:xfrm>
              <a:off x="755120" y="3289666"/>
              <a:ext cx="2821606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■喫食頻度・・・・・・・・・・・・・・・・・・・・・・・・・・・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■タイプ別認知率・・・・・・・・・・・・・・・・・・・・・・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■タイプ別喫食経験率・・・・・・・・・・・・・・・・・・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■最頻喫食タイプ・・・・・・・・・・・・・・・・・・・・・・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・・・</a:t>
              </a:r>
              <a:endPara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めん最頻喫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食の理由・・・・・・・・・・・・・・・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endPara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■タイプ別選好度・・・・・・・・・・・・・・・・・・・・・・・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endPara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イメージ（良い点）・・・・・・・・・・・・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イメージ（悪い点）・・・・・・・・・・・・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特長別魅力度・・・・・・・・・・・・・・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特長理解後の魅力度変化・・・・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</a:t>
              </a:r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RMK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マークの認知率・・・・・・・・・・・・・・・・・・・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</a:t>
              </a:r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RMK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マーク認識後の影響度・・・・・・・・・・・・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■魅力を感じる名称・・・・・・・・・・・・・・・・・・・・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情報源・・・・・・・・・・・・・・・・・・・・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</a:p>
            <a:p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■飲食店での冷凍</a:t>
              </a:r>
              <a:r>
                <a:rPr lang="ja-JP" altLang="en-US" sz="1000" dirty="0" err="1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許容・・・・・・・・・・・・・・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・・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endPara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3419146" y="3289666"/>
              <a:ext cx="335413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13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17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21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25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26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30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31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32</a:t>
              </a:r>
            </a:p>
            <a:p>
              <a:pPr algn="r"/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37</a:t>
              </a:r>
              <a:endPara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38</a:t>
              </a: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39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40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41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r"/>
              <a:r>
                <a:rPr lang="en-US" altLang="ja-JP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42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r"/>
              <a:endPara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8053011" y="3732958"/>
            <a:ext cx="33541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44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45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46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51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52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53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57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58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59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61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62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63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64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r"/>
            <a:r>
              <a: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65</a:t>
            </a:r>
            <a:endParaRPr kumimoji="1" lang="ja-JP" altLang="en-US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347270" y="3728560"/>
            <a:ext cx="283282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■喫食カテゴリー・・・・・・・・・・・・・・・・・・・・・・・・・・・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■喫食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1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タイプ・・・・・・・・・・・・・・・・・・・・・・・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喫食シーン・・・・・・・・・・・・・・・・・・・・・・・・・・・・・・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朝食での冷凍</a:t>
            </a:r>
            <a:r>
              <a:rPr lang="ja-JP" altLang="en-US" sz="1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めん非喫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理由・・・・・・・・・・・・・・</a:t>
            </a:r>
            <a:endParaRPr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■調理方法・・・・・・・・・・・・・・・・・・・・・・・・・・・・・・・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調理時添加具材・・・・・・・・・・・・・・・・・・・・・・・・・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購入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商品の選択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理由・・・・・・・・・・・・・・・・・・・・・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購入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時の比較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カテゴリー・・・・・・・・・・・・・・・・・・・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一食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当たりの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ボリューム感・・・・・・・・・・・・・・・・・・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認知率・・・・・・・・・・・・・・・・・・・・・・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マーク認知者の影響・・・・・・・・・・・・・・・・・・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マーク認識後の影響・・・・・・・・・・・・・・・・・・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■魅力を感じる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名称・・・・・・・・・・・・・・・・・・・・・・・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■冷凍</a:t>
            </a:r>
            <a:r>
              <a:rPr lang="ja-JP" altLang="en-US" sz="1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情報源・・・・・・・・・・・・・・・・・・・・・・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■飲食店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での冷凍</a:t>
            </a:r>
            <a:r>
              <a:rPr lang="ja-JP" altLang="en-US" sz="10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許容・・・・・・・・・・・・・・・・・・</a:t>
            </a:r>
            <a:endParaRPr kumimoji="1" lang="ja-JP" altLang="en-US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53589" y="6486872"/>
            <a:ext cx="25843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■冷凍</a:t>
            </a:r>
            <a:r>
              <a:rPr lang="ja-JP" altLang="en-US" sz="1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内容・・・・・・・・・・・・・・・・・・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31706" y="6486872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67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76313" y="6392210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776313" y="1765414"/>
            <a:ext cx="3017477" cy="246221"/>
            <a:chOff x="-3804510" y="5279983"/>
            <a:chExt cx="3017477" cy="246221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-3804510" y="5279983"/>
              <a:ext cx="281359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■総評・・・・・・・・・・・・・・・・・・・・・・・・・・・・・・・・・・・</a:t>
              </a:r>
              <a:endParaRPr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-1047041" y="5279983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</a:p>
          </p:txBody>
        </p:sp>
      </p:grpSp>
      <p:sp>
        <p:nvSpPr>
          <p:cNvPr id="35" name="角丸四角形 34"/>
          <p:cNvSpPr/>
          <p:nvPr/>
        </p:nvSpPr>
        <p:spPr>
          <a:xfrm>
            <a:off x="501087" y="5553075"/>
            <a:ext cx="365687" cy="113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5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501087" y="5695138"/>
            <a:ext cx="365687" cy="113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5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2854577" y="6574516"/>
            <a:ext cx="365687" cy="113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5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5054037" y="5629275"/>
            <a:ext cx="365687" cy="113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5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054037" y="5771338"/>
            <a:ext cx="365687" cy="1134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5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89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タイプ別喫食経験率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19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42055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47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比べ冷凍麺以外のタイプで減少。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・即席麺が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位。冷凍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は他タイプと比べ一番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低い。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415" y="476575"/>
            <a:ext cx="4099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：以下の麺類について、「食べたことがあるタイプ」を全てチェックしてください。（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4" y="1365511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60" y="3409548"/>
            <a:ext cx="4206047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8113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タイプ別喫食経験率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20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2253" y="1124744"/>
            <a:ext cx="2884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年度より高齢者などのサンプル数を増やし、「タイプ不明」という選択肢を追加。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経年比較のグラフは</a:t>
            </a:r>
            <a:r>
              <a:rPr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年度以降のみ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42055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と比べ全タイプで減少。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年と比べると冷凍麺の上昇率が高い。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415" y="476575"/>
            <a:ext cx="40991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：以下の麺類について、「食べたことがあるタイプ」を全てチェックしてください。（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72001" y="118551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91" y="1386261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53" y="3388193"/>
            <a:ext cx="4206047" cy="312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4238614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2" y="1461273"/>
            <a:ext cx="4237200" cy="117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最頻喫食タイプ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979" y="456878"/>
            <a:ext cx="4423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：「最もよく食べているタイプ」「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番目によく食べているタイプ」についてお答えください。（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0" y="110772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0" y="312098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・最も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よく食べているタイプはゆで麺が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位、乾麺が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冷凍麺について）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は西ほど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69" y="3595116"/>
            <a:ext cx="4119341" cy="3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" y="3336243"/>
            <a:ext cx="3564000" cy="34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910" y="1364597"/>
            <a:ext cx="42037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4117"/>
            <a:ext cx="3564000" cy="17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65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最頻喫食タイプ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・最も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よく食べているタイプは乾麺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位、ゆで麺が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979" y="456878"/>
            <a:ext cx="4423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：「最もよく食べているタイプ」「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番目によく食べているタイプ」についてお答えください。（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0" y="3346216"/>
            <a:ext cx="3564000" cy="340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17" y="3580732"/>
            <a:ext cx="4204285" cy="3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497" y="1374159"/>
            <a:ext cx="4200525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1299"/>
            <a:ext cx="3564000" cy="17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正方形/長方形 20"/>
          <p:cNvSpPr/>
          <p:nvPr/>
        </p:nvSpPr>
        <p:spPr>
          <a:xfrm>
            <a:off x="172000" y="110772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72000" y="312098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7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最頻喫食タイプ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・最も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よく食べているタイプは即席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位、乾麺が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・最も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よく食べているタイプでゆで麺、冷凍麺は増加。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の違いによって大きな差はみられない。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979" y="456878"/>
            <a:ext cx="4423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：「最もよく食べているタイプ」「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番目によく食べているタイプ」についてお答えください。（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0" y="3336242"/>
            <a:ext cx="3564000" cy="340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97" y="3582256"/>
            <a:ext cx="4204285" cy="3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97" y="1358791"/>
            <a:ext cx="42037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23746"/>
            <a:ext cx="3564000" cy="17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72000" y="110772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72000" y="312098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6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最頻喫食タイプ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4572000" y="-1"/>
            <a:ext cx="4572000" cy="1121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・最も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タイプは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乾麺が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位、ゆで麺が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最も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よく食べている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タイプは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年より増加傾向。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979" y="456878"/>
            <a:ext cx="44230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：「最もよく食べているタイプ」「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番目によく食べているタイプ」についてお答えください。（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0" y="3332199"/>
            <a:ext cx="3564000" cy="34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3573112"/>
            <a:ext cx="4204285" cy="326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1364596"/>
            <a:ext cx="42037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0" y="1323962"/>
            <a:ext cx="3564000" cy="176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72000" y="110772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72000" y="312098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8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3" y="1066268"/>
            <a:ext cx="4377858" cy="57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めん最頻喫</a:t>
            </a:r>
            <a:r>
              <a:rPr kumimoji="1" lang="ja-JP" altLang="en-US" dirty="0" smtClean="0"/>
              <a:t>食の理由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77" y="475928"/>
            <a:ext cx="33938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：最もよく食べている理由について“いくつでも”お答えください。（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72000" y="0"/>
            <a:ext cx="4572000" cy="15567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保存性」「簡便性」「値頃感」が高い。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・他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タイプと比べうどんは「保存性」「値頃感」「品質」が高い。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・他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タイプと比べスパゲティは「簡便性」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「種類豊富」「適量感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保存性・・・「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長期間保存が利く」「買い置きが出来る」</a:t>
            </a:r>
            <a:endParaRPr lang="en-US" altLang="ja-JP" sz="8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簡便性・・・「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調理の手間がなく、手軽」「調理時間がかからない」</a:t>
            </a:r>
            <a:endParaRPr lang="en-US" altLang="ja-JP" sz="8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値頃感・・・「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価格が手頃」　　　　　　　　　　　　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おいしさ・・・「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自分で作るよりおいしい」</a:t>
            </a:r>
            <a:endParaRPr lang="en-US" altLang="ja-JP" sz="8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ゴミ少ない・「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調理の際にでるゴミが少ない」　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適量感・・・「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量</a:t>
            </a:r>
            <a:r>
              <a:rPr lang="en-US" altLang="ja-JP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ボリューム</a:t>
            </a:r>
            <a:r>
              <a:rPr lang="en-US" altLang="ja-JP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がちょうど良い</a:t>
            </a:r>
            <a:r>
              <a:rPr lang="ja-JP" altLang="en-US" sz="8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endParaRPr lang="en-US" altLang="ja-JP" sz="8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種類豊富・「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種類が豊富でいろいろ選べる」</a:t>
            </a:r>
            <a:r>
              <a:rPr lang="ja-JP" altLang="en-US" sz="8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80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8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品質・・・・・「</a:t>
            </a:r>
            <a:r>
              <a:rPr lang="ja-JP" altLang="en-US" sz="8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品質が良い」</a:t>
            </a:r>
            <a:endParaRPr lang="en-US" altLang="ja-JP" sz="8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8087" y="639738"/>
            <a:ext cx="19350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7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最も食べると答えた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人</a:t>
            </a:r>
            <a:endParaRPr kumimoji="1" lang="ja-JP" altLang="en-US" sz="700" dirty="0"/>
          </a:p>
        </p:txBody>
      </p:sp>
      <p:sp>
        <p:nvSpPr>
          <p:cNvPr id="5" name="正方形/長方形 4"/>
          <p:cNvSpPr/>
          <p:nvPr/>
        </p:nvSpPr>
        <p:spPr>
          <a:xfrm>
            <a:off x="3684294" y="3311272"/>
            <a:ext cx="1440160" cy="2960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43" y="3375580"/>
            <a:ext cx="5012170" cy="28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タイプ別選好度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54" y="477044"/>
            <a:ext cx="3663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：以下の麺類では、それぞれどのタイプがおいしいと思われますか？（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位、ゆで麺が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は西ほど高い。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836080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11863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88" y="1366376"/>
            <a:ext cx="4120984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72" y="3487071"/>
            <a:ext cx="4119109" cy="30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86389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2" y="1603334"/>
            <a:ext cx="3729600" cy="10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9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タイプ別選好度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27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位、乾麺が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位、ゆで麺が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・属性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の違いによって大きな差はみられない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841414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454" y="477044"/>
            <a:ext cx="3663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：以下の麺類では、それぞれどのタイプがおいしいと思われますか？（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5" y="1351627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90" y="3497025"/>
            <a:ext cx="4203518" cy="30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7245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9095"/>
            <a:ext cx="3729600" cy="109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2001" y="11863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タイプ別選好度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位、即席麺が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位、ゆで麺が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・属性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の違いによって大きな差はみられない。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841414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454" y="477044"/>
            <a:ext cx="3663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：以下の麺類では、それぞれどのタイプがおいしいと思われますか？（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8" y="1343374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92" y="3497025"/>
            <a:ext cx="4203518" cy="30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29471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1" y="1603334"/>
            <a:ext cx="3729600" cy="10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2001" y="11863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3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512" y="620688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19312"/>
              </p:ext>
            </p:extLst>
          </p:nvPr>
        </p:nvGraphicFramePr>
        <p:xfrm>
          <a:off x="310223" y="1432153"/>
          <a:ext cx="850992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437"/>
                <a:gridCol w="7363490"/>
              </a:tblGrid>
              <a:tr h="385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年と比べて、２～３週間に１回程度以上の喫食頻度が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減少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。（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71.9%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49.5%)</a:t>
                      </a:r>
                    </a:p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週間に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回程度以上の喫食頻度が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割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と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種類の麺類の中で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番高い。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年と比べて、２～３週間に１回程度以上の喫食頻度が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減少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。（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48.7%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33.0%)</a:t>
                      </a:r>
                    </a:p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週間に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回程度以上の喫食頻度が約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割と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種類の麺類の中で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番低い。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年と比べて、２～３週間に１回程度以上の喫食頻度が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減少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。（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76.4%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47.8%)</a:t>
                      </a:r>
                    </a:p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週間に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回程度以上の喫食頻度が約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割弱と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種類の麺類の中で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番目に高い。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4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年と比べて、２～３週間に１回程度以上の喫食頻度が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減少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。（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59.9%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40.0%)</a:t>
                      </a:r>
                    </a:p>
                    <a:p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～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週間に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回程度以上の喫食頻度が約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割と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4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種類の麺類の中で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番目に高い。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63803" y="919353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〈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麺類喫食頻度について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1565" y="1133888"/>
            <a:ext cx="5881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全体的に喫食頻度が減少傾向。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種類の麺類の中で、もっとも喫食頻度が高いのはうどん。</a:t>
            </a:r>
            <a:endParaRPr lang="ja-JP" altLang="en-US" sz="1200" dirty="0">
              <a:solidFill>
                <a:srgbClr val="CC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03" y="3834759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〈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タイプ別認知率について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1565" y="4049294"/>
            <a:ext cx="894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冷凍麺の認知率が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番高いのはうどん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(66.2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％）。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年から、うどんの冷凍麺認知率は年々減少傾向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(2005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85.1%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→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66.2%)</a:t>
            </a:r>
            <a:r>
              <a:rPr lang="ja-JP" altLang="en-US" sz="1200" b="1" dirty="0" err="1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200" b="1" dirty="0" smtClean="0">
              <a:solidFill>
                <a:srgbClr val="CC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以外の麺類には大きな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変化はない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　男性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と比べ、女性の方が各麺類とも認知率が高い。</a:t>
            </a:r>
            <a:endParaRPr lang="ja-JP" altLang="en-US" sz="1200" dirty="0">
              <a:solidFill>
                <a:srgbClr val="CC0000"/>
              </a:solidFill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488099"/>
              </p:ext>
            </p:extLst>
          </p:nvPr>
        </p:nvGraphicFramePr>
        <p:xfrm>
          <a:off x="310472" y="4538155"/>
          <a:ext cx="8510002" cy="134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88"/>
                <a:gridCol w="1442198"/>
                <a:gridCol w="1973872"/>
                <a:gridCol w="1973872"/>
                <a:gridCol w="1973872"/>
              </a:tblGrid>
              <a:tr h="222576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認知率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位タイプ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冷凍麺認知率　順位（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位中）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冷凍麺認知率　経年変化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冷凍麺認知率　男女比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ゆで麺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(66.3%)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位（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66.2%)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(63.4%)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(37.0%)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en-US" altLang="ja-JP" sz="1000" b="1" dirty="0" smtClean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やや高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即席麺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(64.2%)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(38.2%)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やや高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(75.2%)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(35.6%)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2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タイプ別選好度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なま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位、冷凍麺が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・乾麺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年より徐々に減少傾向。他タイプが増加傾向。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・属性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の違いによって大きな差はみられない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841413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8454" y="477044"/>
            <a:ext cx="36631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：以下の麺類では、それぞれどのタイプがおいしいと思われますか？（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8"/>
          <a:stretch/>
        </p:blipFill>
        <p:spPr bwMode="auto">
          <a:xfrm>
            <a:off x="4745935" y="6618496"/>
            <a:ext cx="4203946" cy="15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8" y="1346814"/>
            <a:ext cx="4199973" cy="174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35" y="3497025"/>
            <a:ext cx="4203518" cy="30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7544"/>
            <a:ext cx="3716743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8" y="1604015"/>
            <a:ext cx="3729600" cy="103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2001" y="11863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5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72001" y="119886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イメージ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30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6131" y="475928"/>
            <a:ext cx="40190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イメージについて当てはまるものを“いくつでも”お答えください。（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・良い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点は「保存性」が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位、「簡便性」が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は女性が「保存性」「簡便性」のイメージが高い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保存性・・・「</a:t>
            </a:r>
            <a:r>
              <a:rPr lang="ja-JP" altLang="en-US" sz="800" dirty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長期間保存が利く」「買い置きが出来る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endParaRPr lang="en-US" altLang="ja-JP" sz="800" dirty="0" smtClean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簡便性・・・「</a:t>
            </a:r>
            <a:r>
              <a:rPr lang="ja-JP" altLang="en-US" sz="800" dirty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調理の手間がなく、手軽」「調理時間がかからない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</a:t>
            </a:r>
            <a:endParaRPr lang="en-US" altLang="ja-JP" sz="800" dirty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83671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良い点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086810" y="3193544"/>
            <a:ext cx="1665956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" y="1384236"/>
            <a:ext cx="4377600" cy="54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70" y="1198868"/>
            <a:ext cx="3616443" cy="18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5" y="3504225"/>
            <a:ext cx="4029078" cy="30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72001" y="1204201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イメージ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31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572000" y="-1"/>
            <a:ext cx="4572000" cy="1204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点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「場所をとる」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位。「ひとつもない」が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位、「価格高」が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ひとつもない」が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年から増加傾向。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は男性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が「ひとつもない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」が高く、女性が「場所をとる」が高い。</a:t>
            </a:r>
            <a:endParaRPr lang="en-US" altLang="ja-JP" sz="800" dirty="0" smtClean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場所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をとる・・・「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冷蔵庫の中で場所をとる」　　ひとつ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もない・・・「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上記で当てはまるものはひとつもない」</a:t>
            </a:r>
            <a:endParaRPr lang="en-US" altLang="ja-JP" sz="800" dirty="0" smtClean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800" dirty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価格高・・・「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価格が高い」　　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安全性不安・・・「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食品添加物など、安全性に不安がある」</a:t>
            </a:r>
            <a:endParaRPr lang="en-US" altLang="ja-JP" sz="800" dirty="0" smtClean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836736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悪</a:t>
            </a:r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い点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086810" y="3193544"/>
            <a:ext cx="1665956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131" y="475928"/>
            <a:ext cx="40190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イメージについて当てはまるものを“いくつでも”お答えください。（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083" y="1256623"/>
            <a:ext cx="3616443" cy="18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48" y="3504225"/>
            <a:ext cx="4029078" cy="302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4201"/>
            <a:ext cx="4377600" cy="54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特長別魅力度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54" y="466403"/>
            <a:ext cx="3499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特長についてどれくらい魅力に感じますか？（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2001" y="836712"/>
            <a:ext cx="2455783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打ち立て・茹で立て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118700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・魅力的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に感じる層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割前後で推移。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9" b="4990"/>
          <a:stretch/>
        </p:blipFill>
        <p:spPr bwMode="auto">
          <a:xfrm>
            <a:off x="4635863" y="6629764"/>
            <a:ext cx="4204800" cy="1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0" y="1187008"/>
            <a:ext cx="4204800" cy="182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0" y="3094239"/>
            <a:ext cx="4204800" cy="34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7896"/>
            <a:ext cx="3776400" cy="10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56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特長別魅力度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72001" y="841556"/>
            <a:ext cx="2455783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急速凍結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より魅力的に感じる層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は減少傾向。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は高齢層ほど高い。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454" y="466403"/>
            <a:ext cx="3499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特長についてどれくらい魅力に感じますか？（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9" b="4990"/>
          <a:stretch/>
        </p:blipFill>
        <p:spPr bwMode="auto">
          <a:xfrm>
            <a:off x="4635863" y="6629764"/>
            <a:ext cx="4204800" cy="1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700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8" y="1182950"/>
            <a:ext cx="4204800" cy="17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8" y="3089986"/>
            <a:ext cx="4204800" cy="34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74662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059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特長別魅力度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72001" y="836223"/>
            <a:ext cx="2455783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水分勾配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より魅力的に感じる層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は減少。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454" y="466403"/>
            <a:ext cx="3499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特長についてどれくらい魅力に感じますか？（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9" b="4990"/>
          <a:stretch/>
        </p:blipFill>
        <p:spPr bwMode="auto">
          <a:xfrm>
            <a:off x="4607288" y="6629764"/>
            <a:ext cx="4204800" cy="1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69329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88" y="1149047"/>
            <a:ext cx="4204800" cy="17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0" y="3088688"/>
            <a:ext cx="4204800" cy="346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69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特長別魅力度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72001" y="836712"/>
            <a:ext cx="2455783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保存料不要で長持ち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年より魅力的に感じる層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は減少傾向。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454" y="466403"/>
            <a:ext cx="3499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特長についてどれくらい魅力に感じますか？（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9" b="4990"/>
          <a:stretch/>
        </p:blipFill>
        <p:spPr bwMode="auto">
          <a:xfrm>
            <a:off x="4616813" y="6629764"/>
            <a:ext cx="4204800" cy="1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173979"/>
            <a:ext cx="4204800" cy="177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4" y="3097324"/>
            <a:ext cx="4204800" cy="34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1" y="1469818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41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1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特長別魅力度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72001" y="836712"/>
            <a:ext cx="2455783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いつでもすぐ本物を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年より魅力的に感じる層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は減少傾向。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8454" y="466403"/>
            <a:ext cx="3499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特長についてどれくらい魅力に感じますか？（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09" b="4990"/>
          <a:stretch/>
        </p:blipFill>
        <p:spPr bwMode="auto">
          <a:xfrm>
            <a:off x="4645388" y="6629764"/>
            <a:ext cx="4204800" cy="1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69818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92" y="1165439"/>
            <a:ext cx="4204800" cy="177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92" y="3089704"/>
            <a:ext cx="4204800" cy="34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79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特長理解後の魅力度変化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5148" y="476672"/>
            <a:ext cx="40607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：「冷凍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特長」を読まれて、冷凍めんに対する魅力は変化しましたか？（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年よりあまり変わらないが増加傾向。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3"/>
          <a:stretch/>
        </p:blipFill>
        <p:spPr bwMode="auto">
          <a:xfrm>
            <a:off x="4747568" y="6594518"/>
            <a:ext cx="4204800" cy="2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4" y="1479562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4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568" y="1189355"/>
            <a:ext cx="4204800" cy="17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48" y="3138605"/>
            <a:ext cx="4204800" cy="3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0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RMK</a:t>
            </a:r>
            <a:r>
              <a:rPr kumimoji="1" lang="ja-JP" altLang="en-US" dirty="0" smtClean="0"/>
              <a:t>マーク認知率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54" y="470236"/>
            <a:ext cx="2367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：右記のマークを見たことがありますか？（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572000" y="0"/>
            <a:ext cx="4572000" cy="111415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年より大きな変化はない。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・見た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ことはないが約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割で推移。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9" name="Picture 1" descr="C:\Users\Kenji\Desktop\489168_rawdata\489168_preview\contents\489168_img_3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8550" y="545057"/>
            <a:ext cx="357266" cy="350121"/>
          </a:xfrm>
          <a:prstGeom prst="rect">
            <a:avLst/>
          </a:prstGeom>
          <a:noFill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8" b="5409"/>
          <a:stretch/>
        </p:blipFill>
        <p:spPr bwMode="auto">
          <a:xfrm>
            <a:off x="4751688" y="6595063"/>
            <a:ext cx="4204800" cy="13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48" y="1180542"/>
            <a:ext cx="4204800" cy="17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48" y="3143955"/>
            <a:ext cx="4204800" cy="342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85718"/>
            <a:ext cx="3920400" cy="7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919753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9512" y="620688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803" y="981341"/>
            <a:ext cx="16658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〈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タイプ別喫食経験率について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1565" y="1195876"/>
            <a:ext cx="8733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冷凍麺の喫食経験率が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番高いのはうどん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(63.5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％）。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年から、うどんの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冷凍麺喫食経験率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は年々減少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傾向</a:t>
            </a:r>
            <a:endParaRPr lang="en-US" altLang="ja-JP" sz="1200" b="1" dirty="0" smtClean="0">
              <a:solidFill>
                <a:srgbClr val="CC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en-US" altLang="ja-JP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76.3%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→</a:t>
            </a:r>
            <a:r>
              <a:rPr lang="en-US" altLang="ja-JP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63.5%)</a:t>
            </a:r>
            <a:r>
              <a:rPr lang="ja-JP" altLang="en-US" sz="1200" b="1" dirty="0" err="1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それ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以外の麺類には大きな変化はない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　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と比べ、女性の方が各麺類とも喫食経験率が高い。</a:t>
            </a:r>
            <a:endParaRPr lang="ja-JP" altLang="en-US" sz="1200" dirty="0">
              <a:solidFill>
                <a:srgbClr val="CC0000"/>
              </a:solidFill>
            </a:endParaRPr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14668"/>
              </p:ext>
            </p:extLst>
          </p:nvPr>
        </p:nvGraphicFramePr>
        <p:xfrm>
          <a:off x="310472" y="1684737"/>
          <a:ext cx="8510002" cy="134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188"/>
                <a:gridCol w="1442198"/>
                <a:gridCol w="2194137"/>
                <a:gridCol w="1839433"/>
                <a:gridCol w="1888046"/>
              </a:tblGrid>
              <a:tr h="222576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喫食経験率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位タイプ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冷凍麺喫食経験率　順位（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位中）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冷凍麺喫食経験率　経年変化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冷凍麺喫食経験率　男女比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ゆで麺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(70.8%)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位（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63.5%)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(64.3%)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(27.6%)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en-US" altLang="ja-JP" sz="1000" b="1" dirty="0" smtClean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やや高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即席麺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(68.1%)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(30.9%)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やや高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(74.2%)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(29.7%)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985771"/>
              </p:ext>
            </p:extLst>
          </p:nvPr>
        </p:nvGraphicFramePr>
        <p:xfrm>
          <a:off x="303182" y="4204032"/>
          <a:ext cx="8516969" cy="144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143"/>
                <a:gridCol w="1428750"/>
                <a:gridCol w="2219325"/>
                <a:gridCol w="1809750"/>
                <a:gridCol w="1905001"/>
              </a:tblGrid>
              <a:tr h="232583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最頻喫食タイプ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冷凍麺最頻喫食率　順位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位中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冷凍麺最頻喫食率　経年変化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冷凍麺最頻喫食理由　特徴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ゆで麺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(27.2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％）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位（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19.9%)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「保存性」「値頃感」「品質」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(38.3%)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(4.7%)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「ゴミ少ない」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即席麺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(43.6%)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「自分で作るよりおいしい</a:t>
                      </a:r>
                      <a:r>
                        <a:rPr kumimoji="1" lang="ja-JP" altLang="en-US" sz="1000" b="1" dirty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」</a:t>
                      </a:r>
                      <a:endParaRPr kumimoji="1" lang="en-US" altLang="ja-JP" sz="1000" b="1" dirty="0" smtClean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054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(68.7%)</a:t>
                      </a:r>
                      <a:endParaRPr kumimoji="1" lang="ja-JP" altLang="en-US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(10.7%)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↑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「簡便性」「種類豊富」「適量感」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56762" y="3458321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〈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最頻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喫食タイプについて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4944" y="3665201"/>
            <a:ext cx="8605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冷凍麺の最頻喫食率が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番高いのはうどん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(19.9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％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200" b="1" dirty="0" err="1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年と比べ、スパゲティが増加</a:t>
            </a:r>
            <a:r>
              <a:rPr lang="en-US" altLang="ja-JP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(2005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2.4%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→</a:t>
            </a:r>
            <a:r>
              <a:rPr lang="en-US" altLang="ja-JP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10.7%)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1200" b="1" dirty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200" b="1" dirty="0" smtClean="0">
              <a:solidFill>
                <a:srgbClr val="CC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麺の最頻喫食理由は麺類によって様々。</a:t>
            </a:r>
            <a:endParaRPr lang="en-US" altLang="ja-JP" sz="1200" b="1" dirty="0" smtClean="0">
              <a:solidFill>
                <a:srgbClr val="CC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7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RMK</a:t>
            </a:r>
            <a:r>
              <a:rPr kumimoji="1" lang="ja-JP" altLang="en-US" dirty="0" smtClean="0"/>
              <a:t>マーク認識後の影響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39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351" y="479207"/>
            <a:ext cx="44871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説明を読んで、もし次回冷凍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購入するとした場合、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マークの有る商品と無い商品が店頭に並んでいたとして、購入商品を選択することにおいて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どのように感じますか？（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7" b="3485"/>
          <a:stretch/>
        </p:blipFill>
        <p:spPr bwMode="auto">
          <a:xfrm>
            <a:off x="4751688" y="6626107"/>
            <a:ext cx="4204800" cy="1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8" y="1125538"/>
            <a:ext cx="4204800" cy="17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8" y="3155253"/>
            <a:ext cx="4204800" cy="340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69329"/>
            <a:ext cx="3776400" cy="10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8113"/>
            <a:ext cx="3776680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マークの有無は商品選択に影響がある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上位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は減少。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マークの有無は商品選択に影響がない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下位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ボックス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は増加。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は高年層ほど高い。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7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魅力を感じる名称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40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351" y="479207"/>
            <a:ext cx="3488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以下の冷凍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名称について、どちらに魅力を感じますか？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1196975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・「新鮮凍結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」の方が魅力を感じている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8" y="1407677"/>
            <a:ext cx="4204800" cy="345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95970" r="48805"/>
          <a:stretch/>
        </p:blipFill>
        <p:spPr bwMode="auto">
          <a:xfrm>
            <a:off x="5983350" y="4882642"/>
            <a:ext cx="2066925" cy="1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628775"/>
            <a:ext cx="3776400" cy="343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837957" y="68747"/>
            <a:ext cx="678644" cy="3078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冷凍</a:t>
            </a:r>
            <a:r>
              <a:rPr kumimoji="1" lang="ja-JP" altLang="ja-JP" sz="1800" b="0" kern="1200" dirty="0" err="1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めんの</a:t>
            </a:r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情報源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351" y="479207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今まで、冷凍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情報について、どちらで聞いたり見たりしましたか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当てはまるものを”いくつでも”お答えください。（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情報源について「店頭」が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位、「聞いても見てもいない」が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テレビ番組が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101"/>
            <a:ext cx="444291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7082757" y="2827784"/>
            <a:ext cx="1665956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3" y="3146928"/>
            <a:ext cx="4028400" cy="33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1910381" y="68747"/>
            <a:ext cx="678644" cy="3078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2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飲食店での冷凍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許容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42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979" y="486197"/>
            <a:ext cx="3389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：飲食店で冷凍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使用について、どのように思われますか？（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年より徐々に冷凍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許容は増加傾向。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・男女差は男性が許容高い。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118651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2924944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2"/>
          <a:stretch/>
        </p:blipFill>
        <p:spPr bwMode="auto">
          <a:xfrm>
            <a:off x="4740360" y="1184033"/>
            <a:ext cx="4204800" cy="155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92" y="3423916"/>
            <a:ext cx="4204800" cy="335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189"/>
            <a:ext cx="3751200" cy="123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4" y="3178113"/>
            <a:ext cx="374955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71753" r="22658"/>
          <a:stretch/>
        </p:blipFill>
        <p:spPr bwMode="auto">
          <a:xfrm>
            <a:off x="5472113" y="2705096"/>
            <a:ext cx="3276600" cy="70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71848" y="3284892"/>
            <a:ext cx="6588456" cy="144108"/>
          </a:xfrm>
          <a:prstGeom prst="roundRect">
            <a:avLst>
              <a:gd name="adj" fmla="val 50000"/>
            </a:avLst>
          </a:prstGeom>
          <a:pattFill prst="pct25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めん喫</a:t>
            </a:r>
            <a:r>
              <a:rPr kumimoji="1" lang="ja-JP" altLang="en-US" dirty="0" smtClean="0"/>
              <a:t>食者</a:t>
            </a:r>
            <a:r>
              <a:rPr kumimoji="1" lang="en-US" altLang="ja-JP" dirty="0" smtClean="0"/>
              <a:t>336</a:t>
            </a:r>
            <a:r>
              <a:rPr kumimoji="1" lang="ja-JP" altLang="en-US" dirty="0" smtClean="0"/>
              <a:t>名対象項目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200" dirty="0" smtClean="0"/>
              <a:t>～前回データ比較付～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032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喫食カテゴリー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44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54" y="487046"/>
            <a:ext cx="3340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：以下のうち、普段何の冷凍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最もよく食べていますか？（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位、スパゲティが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位、ラーメンが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年と比べラーメンは増加傾向。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は他年代と比べ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代のラーメン、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代のスパゲティ、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代以上のうどん、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代以上のそばが高い。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2" b="4495"/>
          <a:stretch/>
        </p:blipFill>
        <p:spPr bwMode="auto">
          <a:xfrm>
            <a:off x="4744592" y="6613352"/>
            <a:ext cx="4204800" cy="1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4" y="1181653"/>
            <a:ext cx="4204800" cy="17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4" y="3286363"/>
            <a:ext cx="420480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38810"/>
            <a:ext cx="3751200" cy="10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99966"/>
            <a:ext cx="374955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タイプ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45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7504" y="476672"/>
            <a:ext cx="40046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：普段最もよく食べているのは、以下のどのようなタイプの冷凍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めんですか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823" y="2149406"/>
            <a:ext cx="23022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冷凍素材</a:t>
            </a:r>
            <a:r>
              <a:rPr kumimoji="1"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：めんだ</a:t>
            </a:r>
            <a:r>
              <a:rPr kumimoji="1"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けの</a:t>
            </a:r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冷凍の玉めん</a:t>
            </a:r>
            <a:endParaRPr kumimoji="1"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冷凍調理</a:t>
            </a:r>
            <a:r>
              <a:rPr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：味付け調理済みの冷凍</a:t>
            </a:r>
            <a:r>
              <a:rPr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endParaRPr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冷凍セット</a:t>
            </a:r>
            <a:r>
              <a:rPr kumimoji="1"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：スープやかやくがセットされている冷凍</a:t>
            </a:r>
            <a:r>
              <a:rPr kumimoji="1" lang="ja-JP" altLang="en-US" sz="7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endParaRPr kumimoji="1" lang="ja-JP" altLang="en-US" sz="7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素材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位、冷凍セット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位。冷凍調理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年から大きな変化なし。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は男性は冷凍セット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めんが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女性は冷凍素材めんが高い。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代は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冷凍調理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めんが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高齢層ほど冷凍素材</a:t>
            </a:r>
            <a:r>
              <a:rPr kumimoji="1"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めんが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endParaRPr kumimoji="1" lang="ja-JP" altLang="en-US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52" b="4485"/>
          <a:stretch/>
        </p:blipFill>
        <p:spPr bwMode="auto">
          <a:xfrm>
            <a:off x="4750544" y="6613352"/>
            <a:ext cx="420480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169504"/>
            <a:ext cx="4204800" cy="177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3277302"/>
            <a:ext cx="4204800" cy="327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85862"/>
            <a:ext cx="374955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60217"/>
            <a:ext cx="3751200" cy="74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0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喫食シーン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646" y="476672"/>
            <a:ext cx="3759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めんにつ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いて普段よく食べるのは「いつ」が多いですか？（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・昼食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位、夕食が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位、夜食が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r>
              <a:rPr lang="ja-JP" altLang="en-US" sz="100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年より夜食は減少傾向。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は夕食について西ほど高い。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は昼食と夕食について女性が高い。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は昼食について高齢層ほど高い。夕食について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836960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1"/>
          <a:stretch/>
        </p:blipFill>
        <p:spPr bwMode="auto">
          <a:xfrm>
            <a:off x="4750544" y="6602910"/>
            <a:ext cx="4204800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94" y="3429286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4" y="1341372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84784"/>
            <a:ext cx="3751200" cy="11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81433"/>
            <a:ext cx="374955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6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喫食シーン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2000" y="8634"/>
            <a:ext cx="4572000" cy="1280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・食べない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位、昼食が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位、夕食が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年より昼食と夕食が増加。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昼食について男性が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高い。食べないについて女性が高い。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夕食について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830480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646" y="476672"/>
            <a:ext cx="3759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めんにつ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いて普段よく食べるのは「いつ」が多いですか？（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1"/>
          <a:stretch/>
        </p:blipFill>
        <p:spPr bwMode="auto">
          <a:xfrm>
            <a:off x="4750544" y="6602910"/>
            <a:ext cx="4204800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351668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3411539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512524"/>
            <a:ext cx="3751200" cy="11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6553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2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喫食シーン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48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・昼食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位、食べないが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位、夕食が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年より食べないが減少。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は夕食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ついて大阪が高い。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代が高い。夕食について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代以下が高い。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夜食について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代以下が高い。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837781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646" y="476672"/>
            <a:ext cx="3759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めんにつ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いて普段よく食べるのは「いつ」が多いですか？（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1"/>
          <a:stretch/>
        </p:blipFill>
        <p:spPr bwMode="auto">
          <a:xfrm>
            <a:off x="4750544" y="6602910"/>
            <a:ext cx="4204800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4" y="1396844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3417875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512524"/>
            <a:ext cx="3751200" cy="11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82765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</a:t>
            </a:fld>
            <a:endParaRPr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64972" y="3077344"/>
            <a:ext cx="7171852" cy="995190"/>
            <a:chOff x="64972" y="2924944"/>
            <a:chExt cx="7171852" cy="995190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64972" y="2924944"/>
              <a:ext cx="16209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kumimoji="1"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イメージについて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240887" y="3366136"/>
              <a:ext cx="56637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・良い点は「保存性」と「簡便性」が上位で、女性がそれを強く感じている。</a:t>
              </a:r>
              <a:endPara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・悪い点は「冷蔵庫の中で場所を取る」が</a:t>
              </a:r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割強と最も高い。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・一方で、「悪いところがひとつもない」という肯定的な回答が年々上昇している。</a:t>
              </a:r>
              <a:r>
                <a:rPr lang="en-US" altLang="ja-JP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(2005</a:t>
              </a:r>
              <a:r>
                <a:rPr lang="ja-JP" altLang="en-US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年：</a:t>
              </a:r>
              <a:r>
                <a:rPr lang="en-US" altLang="ja-JP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12.0%</a:t>
              </a:r>
              <a:r>
                <a:rPr lang="ja-JP" altLang="en-US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→</a:t>
              </a:r>
              <a:r>
                <a:rPr lang="en-US" altLang="ja-JP" sz="1000" b="1" dirty="0" smtClean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28.8%)</a:t>
              </a:r>
              <a:endParaRPr kumimoji="1" lang="ja-JP" altLang="en-US" sz="1000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50191" y="3142857"/>
              <a:ext cx="69866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めんは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長期保存や簡便さを評価されている。ただし保存するときに、かさばるイメージを持たれている。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68564" y="4191027"/>
            <a:ext cx="7913386" cy="667908"/>
            <a:chOff x="68564" y="4005064"/>
            <a:chExt cx="7913386" cy="667908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68564" y="4005064"/>
              <a:ext cx="13965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lang="ja-JP" altLang="en-US" sz="9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特長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別魅力度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249663" y="4211307"/>
              <a:ext cx="77322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各特徴とも、魅力度は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割強～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割弱と高い。ただし、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年と比べて、「打ち立て・茹で立て」以外は減少傾向。</a:t>
              </a:r>
              <a:endPara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200" b="1" dirty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男性と比べ、女性の方が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各特徴とも魅力度が</a:t>
              </a:r>
              <a:r>
                <a:rPr lang="ja-JP" altLang="en-US" sz="1200" b="1" dirty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高い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aphicFrame>
        <p:nvGraphicFramePr>
          <p:cNvPr id="25" name="表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0702"/>
              </p:ext>
            </p:extLst>
          </p:nvPr>
        </p:nvGraphicFramePr>
        <p:xfrm>
          <a:off x="310472" y="1485546"/>
          <a:ext cx="8509678" cy="134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153"/>
                <a:gridCol w="2108781"/>
                <a:gridCol w="2569872"/>
                <a:gridCol w="2569872"/>
              </a:tblGrid>
              <a:tr h="222576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選好度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位タイプ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冷凍麺選好度　順位（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位中）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冷凍麺選好度　経年変化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なま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(45.6%)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(31.2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％）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なま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(49.9%)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(8.7%)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なま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(53.5%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(9.6%)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乾麺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(57.6%)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(12.7%)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↑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63803" y="965920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〈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タイプ別選好度について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44479" y="1178687"/>
            <a:ext cx="8575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冷凍麺の選好度で一番高いのはうどん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(31.2%)</a:t>
            </a:r>
            <a:r>
              <a:rPr lang="ja-JP" altLang="en-US" sz="1200" b="1" dirty="0" err="1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年と比べてスパゲティが増加、約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倍に（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6.4%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→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年：</a:t>
            </a:r>
            <a:r>
              <a: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12.7%)</a:t>
            </a:r>
            <a:endParaRPr lang="ja-JP" altLang="en-US" sz="1200" dirty="0">
              <a:solidFill>
                <a:srgbClr val="CC0000"/>
              </a:solidFill>
            </a:endParaRPr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7656"/>
              </p:ext>
            </p:extLst>
          </p:nvPr>
        </p:nvGraphicFramePr>
        <p:xfrm>
          <a:off x="310472" y="4887156"/>
          <a:ext cx="8509678" cy="16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828"/>
                <a:gridCol w="1695450"/>
                <a:gridCol w="2535528"/>
                <a:gridCol w="2569872"/>
              </a:tblGrid>
              <a:tr h="222576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非常に魅力的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+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まあ魅力的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特徴的魅力度　経年変化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特徴的魅力度　男女比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打ち立て・茹で立て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66.9%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急速凍結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81.1%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66.5%)</a:t>
                      </a:r>
                      <a:endParaRPr lang="ja-JP" altLang="en-US" sz="1000" dirty="0" smtClean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水分勾配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51.9%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67.5%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51.9%)</a:t>
                      </a:r>
                      <a:endParaRPr lang="ja-JP" altLang="en-US" sz="1000" dirty="0" smtClean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保存料不要で長持ち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66.2%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85.9%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66.2%)</a:t>
                      </a:r>
                      <a:endParaRPr lang="ja-JP" altLang="en-US" sz="1000" dirty="0" smtClean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いつでもすぐ本物を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64.3%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↓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（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2005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82.4%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→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2018</a:t>
                      </a:r>
                      <a:r>
                        <a:rPr lang="ja-JP" altLang="en-US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年：</a:t>
                      </a:r>
                      <a:r>
                        <a:rPr lang="en-US" altLang="ja-JP" sz="1000" b="1" dirty="0" smtClean="0">
                          <a:solidFill>
                            <a:srgbClr val="CC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64.3%)</a:t>
                      </a:r>
                      <a:endParaRPr lang="ja-JP" altLang="en-US" sz="1000" dirty="0" smtClean="0">
                        <a:solidFill>
                          <a:srgbClr val="CC0000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女性　高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/>
          <p:nvPr/>
        </p:nvSpPr>
        <p:spPr>
          <a:xfrm>
            <a:off x="179512" y="620688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90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喫食シーン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49</a:t>
            </a:fld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・昼食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位、食べないが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位、夕食が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年より夜食以外のシーンで増加。食べないが減少。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は夕食に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ついて東京が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は昼食について女性が高い。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は昼食に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代が高い。夕食に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836960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646" y="476672"/>
            <a:ext cx="37593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めんにつ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いて普段よく食べるのは「いつ」が多いですか？（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1"/>
          <a:stretch/>
        </p:blipFill>
        <p:spPr bwMode="auto">
          <a:xfrm>
            <a:off x="4750544" y="6602910"/>
            <a:ext cx="4204800" cy="1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0" y="1390672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80" y="3421666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07191"/>
            <a:ext cx="3751200" cy="11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6553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喫食シーン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50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572000" y="-5218"/>
            <a:ext cx="4572000" cy="11307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・麺類別で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うどんは鍋と一緒、または〆での相性、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そばは各シーンでさっぱり、ヘルシーさ、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ラーメンは居酒屋の〆での相性、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スパゲティは、レンチンで食べられる手軽さ、お酒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ワイン）との相性が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特徴的な選択理由となっている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2001" y="836736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選択</a:t>
            </a:r>
            <a:r>
              <a:rPr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した理由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25453"/>
              </p:ext>
            </p:extLst>
          </p:nvPr>
        </p:nvGraphicFramePr>
        <p:xfrm>
          <a:off x="247027" y="1268760"/>
          <a:ext cx="8613553" cy="5502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697"/>
                <a:gridCol w="1981464"/>
                <a:gridCol w="1981464"/>
                <a:gridCol w="1981464"/>
                <a:gridCol w="1981464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174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朝食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・手軽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・おなか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がいっぱいになる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・食欲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がなくてもするっと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食べられる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・好き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だから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・レンチン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で食べられる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4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昼食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・普段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の食事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・休日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の昼食にちょうどいい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・簡単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・腹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もちがよい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・昼食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は育児で忙しい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・常備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している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・前日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夕食の鍋の残りに入れる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・そば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は昼に食べるイメージ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・昼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、夕、夜のいずれかに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食べたくなる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・さっぱり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している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・手軽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・好き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だから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・ガッツリ食べたい・ボリューム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ある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・胃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が持たれるので夜は食べない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・昼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に食べるイメージ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・夜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食べると太りそう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・習慣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になっている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・レンチン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・簡単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なので休日のお昼に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よく食べる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・手軽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で美味しい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・色々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な種類があり美味しい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・ワイン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を飲みながらゆったり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食べたい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4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・毎日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ご飯では飽きるので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・ヘルシー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なので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・居酒屋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の〆で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・お酒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を飲んだあと食べたくなる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・炊事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を休みたいときに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・レンチン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・好き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だから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・昔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からの習慣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4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間食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・あまり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満腹にならないから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・少し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食べたい時に丁度いい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・日本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そばが好きなので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・子供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が食べたいと言ったとき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一緒に食べる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・主食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にはならないので間食だけ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・便利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だから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・トッピング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が自由で簡単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・レンチン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・休日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午後飲みのおつまみに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　最適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74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夜食</a:t>
                      </a:r>
                      <a:endParaRPr kumimoji="1" lang="ja-JP" altLang="en-US" sz="12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・小腹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を満たせる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・ヘルシー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なので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・居酒屋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の〆で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・お酒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を飲んだあと食べたくなる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・雰囲気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が夜なので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・レンチン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で食べられる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l"/>
                      <a:r>
                        <a:rPr kumimoji="1" lang="ja-JP" altLang="en-US" sz="1000" b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・好き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だから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79512" y="1024161"/>
            <a:ext cx="17475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自由回答の特徴的なキーワードを抜粋。</a:t>
            </a:r>
            <a:endParaRPr kumimoji="1"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646" y="476672"/>
            <a:ext cx="37385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：以下の冷凍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めんにつ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いて普段よく食べるのは「いつ」が多いですか？（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4572000" y="-5219"/>
            <a:ext cx="4572000" cy="129251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ボリュームが多い」が１位、「調理が面倒」が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位、「調理に時間がかかる」が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年より上位に大きな変化は見られない。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で「ボリュームが多い」について女性が高い。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で「ボリュームが多い」について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代以下と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「調理が面倒」「調理に時間がかかる」について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「栄養バランスが悪そう」について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朝食での冷凍</a:t>
            </a:r>
            <a:r>
              <a:rPr kumimoji="1" lang="ja-JP" altLang="en-US" dirty="0" err="1" smtClean="0"/>
              <a:t>めん非喫</a:t>
            </a:r>
            <a:r>
              <a:rPr kumimoji="1" lang="ja-JP" altLang="en-US" dirty="0" smtClean="0"/>
              <a:t>食理由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987" y="468095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：（「うどん」「そば」「ラーメン」「スパゲティ」でひとつも「朝食」を選んでいない方に）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朝食で上記の冷凍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食べない理由は何ですか？（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81" y="3328126"/>
            <a:ext cx="4204800" cy="31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26" y="3186450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" y="1436019"/>
            <a:ext cx="3751200" cy="13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80" y="1367314"/>
            <a:ext cx="4204800" cy="17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9" r="55034"/>
          <a:stretch/>
        </p:blipFill>
        <p:spPr bwMode="auto">
          <a:xfrm>
            <a:off x="5516374" y="2940767"/>
            <a:ext cx="2699745" cy="46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4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8634"/>
            <a:ext cx="9144000" cy="395090"/>
          </a:xfrm>
        </p:spPr>
        <p:txBody>
          <a:bodyPr/>
          <a:lstStyle/>
          <a:p>
            <a:r>
              <a:rPr kumimoji="1" lang="ja-JP" altLang="en-US" dirty="0" smtClean="0"/>
              <a:t>調理方法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52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572000" y="-5218"/>
            <a:ext cx="4572000" cy="11307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・「野菜等を追加して栄養を補う工夫」が見られる。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・「つゆやトッピングなどで自分の好みに合わせる工夫」が見られる。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121" y="478771"/>
            <a:ext cx="39982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：普段、どんな冷凍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（うどん、そば、ラーメン、スパゲティなど）をどのようにして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食べていますか？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何か工夫</a:t>
            </a:r>
            <a:r>
              <a:rPr lang="ja-JP" altLang="en-US" sz="90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して調理・喫食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していますか？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出来る限り詳しくお答えください。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FA)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2001" y="139150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9512" y="3147532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9512" y="4301941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72000" y="5340917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1619724"/>
            <a:ext cx="4054315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・うどんには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等を入れる。（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・うどんは、焼きうどんや余ったカレーでカレーうどんにして食べます。（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・うどんは自宅で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つゆ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を作り、天ぷらを入れて手作り感を出している。（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・きつねうどん、天ぷらうどん、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の場合は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おつゆを作って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冷凍のほうれんそう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などを入れる。（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・主に夏場に冷凍うどんを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、熱く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ならない程度に温め、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めんつゆ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納豆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刻み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ネギ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ゴマ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等を混ぜて食べる。食欲のないときでも、美味しく食べられる。（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・鍋のシメ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に使って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います。夏には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サラダ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うどんにして食べています。（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572000" y="139150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err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指定なし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9512" y="3357796"/>
            <a:ext cx="3534942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・うどん、そばは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自分でタレを作って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、具沢山で食べる（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・天ぷらそばにすることが多い（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・蕎麦は具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だくさんの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あたたかいものにする。（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・うどん、ソバなら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とろろや海藻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を入れたりしています。（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2515" y="4515514"/>
            <a:ext cx="4294765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・ラーメン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ja-JP" altLang="en-US" sz="9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メンマ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チャーシュー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ゆで卵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半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割、薬味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9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ネギ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たっぷりで（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 smtClean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たっぷり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のタンメンやちゃんぽんを食べている。（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乗せ、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ワンタン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乗せ（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000" y="1607509"/>
            <a:ext cx="4402167" cy="4912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・鍋料理の〆で食べることが多い。（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・それぞれに合う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や肉をいれて食べている（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ソースやつゆなどを手作り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して美味しく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食べられるように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する（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ソーセージ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卵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を入れて食べる（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出汁を作り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、味をつけ、沢山の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ねぎ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を入れる。冬は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餅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を入れたりする。（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好みの具材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や天ぷら、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油揚げ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などその麺に合うものを入れている。（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・具はスーパーで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好きなもの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を買う。（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インスタント麺では物足りない・もう少しきちんとしたものが欲しい時に食べます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刻み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ネギ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天かす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粉チーズ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等を加えることが多いです。（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野菜たっぷり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入れて食べます。（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や肉を足していろいろたべられるようにしている（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つゆを作り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や肉を入れて冷凍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投入（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・必ず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卵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などを添える（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海鮮類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をたっぷりと入れる（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好きな具材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（卵やきざみ揚げなど）を追加している（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を加えて食べている。　ゆでる時に一緒に入れると簡単に出来るので。（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・家にある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等入れて（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健康の為に野菜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を多く入れ、必ず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玉子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を入れる。（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やたんぱく質の具材を加えて栄養アップさせて食べる。（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・栄養面を考えて、できるだけ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バランスの良い具材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を多く入れたり味付け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も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素材にあった調味料を加えたりして食べてます（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・できるだけある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野菜を一緒に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摂るようにしている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美味しいお汁を作って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 err="1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さい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のせて（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サラダ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やおひたしなど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野菜と一緒に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お餅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など入れて　具沢山にする（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・具をたくさん入れている（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・味噌汁に入れる（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5003" y="5554490"/>
            <a:ext cx="4522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・スパゲティはグラタンやイタリア風サラダかオリーブオイルを使用した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炒め野菜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工夫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してる。（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・ミートソースのスパゲティに</a:t>
            </a:r>
            <a:r>
              <a:rPr lang="ja-JP" altLang="en-US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粉チーズ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を増量して食べている。（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男性）</a:t>
            </a: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・冷凍スパゲッティを、休日の朝食等に、パンや</a:t>
            </a:r>
            <a:r>
              <a:rPr lang="ja-JP" altLang="en-US" sz="900" dirty="0">
                <a:solidFill>
                  <a:srgbClr val="0070C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サラダ等と組み合わせて。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女性）</a:t>
            </a:r>
          </a:p>
          <a:p>
            <a:pPr>
              <a:lnSpc>
                <a:spcPct val="120000"/>
              </a:lnSpc>
            </a:pPr>
            <a:endParaRPr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0977" y="955467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自由回答から抜粋。</a:t>
            </a:r>
            <a:endParaRPr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青字：「野菜を加える」コメントが含まれるキーワード　</a:t>
            </a:r>
            <a:r>
              <a:rPr kumimoji="1" lang="en-US" altLang="ja-JP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7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赤字：「好みに合わせる」コメントが含まれるキーワード</a:t>
            </a:r>
            <a:endParaRPr kumimoji="1" lang="en-US" altLang="ja-JP" sz="7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1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172001" y="84206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105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うどん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72001" y="1196257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72001" y="29948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調理時添加具材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53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979" y="486197"/>
            <a:ext cx="4406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調理する場合、具材を加えるとしたら、どんなものが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多いですか？（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2834154"/>
            <a:ext cx="21771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補足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やく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：ネギ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、ショウガ、七味とうがらし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海藻類</a:t>
            </a:r>
            <a:r>
              <a:rPr lang="ja-JP" altLang="en-US" sz="5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50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のり・ワカメ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26552" y="1166061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※2005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年、</a:t>
            </a:r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年は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麺種別なし（回答者全体）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くみが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位、卵が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位、野菜類が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年と比べ海藻類が肉類を超える。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は野菜類、卵について女性が高い。やくみは男性が高い。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は魚介類以外について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8"/>
          <a:stretch/>
        </p:blipFill>
        <p:spPr bwMode="auto">
          <a:xfrm>
            <a:off x="4751688" y="6569973"/>
            <a:ext cx="4204800" cy="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0" y="1396532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25" y="3429000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282"/>
            <a:ext cx="3751200" cy="14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222464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調理時添加具材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54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2845202"/>
            <a:ext cx="21771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補足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やく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：ネギ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、ショウガ、七味とうがらし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海藻類</a:t>
            </a:r>
            <a:r>
              <a:rPr lang="ja-JP" altLang="en-US" sz="5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50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のり・ワカメ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26552" y="1161869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※2005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年、</a:t>
            </a:r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年は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麺種別なし（回答者全体）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くみが１位、卵が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位、海藻類が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年と比べ大きな変化はない。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は卵、肉類について男性が高い。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はやくみ、卵、野菜類、海藻類について高齢層ほど高い。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84206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そば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979" y="486197"/>
            <a:ext cx="4406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調理する場合、具材を加えるとしたら、どんなものが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多いですか？（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8"/>
          <a:stretch/>
        </p:blipFill>
        <p:spPr bwMode="auto">
          <a:xfrm>
            <a:off x="4751688" y="6569973"/>
            <a:ext cx="4204800" cy="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8" y="1397094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80" y="3421380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08090"/>
            <a:ext cx="3751200" cy="14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72001" y="1196257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72001" y="29948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211880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調理時添加具材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55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2836709"/>
            <a:ext cx="21771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補足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やく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：ネギ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、ショウガ、七味とうがらし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海藻類</a:t>
            </a:r>
            <a:r>
              <a:rPr lang="ja-JP" altLang="en-US" sz="5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50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のり・ワカメ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26552" y="1152344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※2005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年、</a:t>
            </a:r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年は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麺種別なし（回答者全体）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くみが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位、野菜類が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位、卵が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年と比べ魚介類、ねりもの類が増加。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は野菜類、肉類、ねりもの類の具材について女性が高い。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は肉類について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代は低いが、野菜類は高い。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84206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ラーメン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979" y="486197"/>
            <a:ext cx="4406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調理する場合、具材を加えるとしたら、どんなものが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多いですか？（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8"/>
          <a:stretch/>
        </p:blipFill>
        <p:spPr bwMode="auto">
          <a:xfrm>
            <a:off x="4751688" y="6569973"/>
            <a:ext cx="4204800" cy="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8" y="1391497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8" y="3428914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408240"/>
            <a:ext cx="3751200" cy="14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72001" y="1196257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72001" y="29948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206715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調理時添加具材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56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2840901"/>
            <a:ext cx="217719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補足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やく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み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：ネギ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、ショウガ、七味とうがらし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海藻類</a:t>
            </a:r>
            <a:r>
              <a:rPr lang="ja-JP" altLang="en-US" sz="5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50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のり・ワカメ</a:t>
            </a:r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26552" y="115653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※2005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年、</a:t>
            </a:r>
            <a:r>
              <a:rPr kumimoji="1"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2009</a:t>
            </a:r>
            <a:r>
              <a:rPr kumimoji="1"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年は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5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麺種別なし（回答者全体）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・野菜類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位、その他が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位、肉類が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年と比べ野菜類が増加し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位に。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は野菜類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、肉類について女性が高い。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2001" y="842069"/>
            <a:ext cx="1087631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5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スパゲティ</a:t>
            </a:r>
            <a:endParaRPr kumimoji="1" lang="ja-JP" altLang="en-US" sz="105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979" y="486197"/>
            <a:ext cx="44069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調理する場合、具材を加えるとしたら、どんなものが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多いですか？（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8"/>
          <a:stretch/>
        </p:blipFill>
        <p:spPr bwMode="auto">
          <a:xfrm>
            <a:off x="4751688" y="6569973"/>
            <a:ext cx="4204800" cy="1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68" y="1395137"/>
            <a:ext cx="4204800" cy="17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0" y="3429000"/>
            <a:ext cx="4204800" cy="309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02757"/>
            <a:ext cx="3751200" cy="14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72001" y="1196257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72001" y="299487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222317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購入商品の選択理由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2738" y="490439"/>
            <a:ext cx="32640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：普段購入している冷凍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選択した理由は何ですか？（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2001" y="119886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味のよさ」が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位、「低価格」が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位、「食べ慣れ」が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年より上位の順位に変化はない。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・属性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の違いによって大きな差はみられない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en-US" altLang="ja-JP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味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のよさ・・・「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味がよい</a:t>
            </a:r>
            <a:r>
              <a:rPr lang="en-US" altLang="ja-JP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おいしい</a:t>
            </a:r>
            <a:r>
              <a:rPr lang="en-US" altLang="ja-JP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から」　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低価格・・・「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価格が安かったから」</a:t>
            </a:r>
            <a:endParaRPr lang="en-US" altLang="ja-JP" sz="800" dirty="0">
              <a:solidFill>
                <a:srgbClr val="EEECE1">
                  <a:lumMod val="25000"/>
                </a:srgb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lvl="0"/>
            <a:r>
              <a:rPr lang="ja-JP" altLang="en-US" sz="80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80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食べ慣れ・・・「</a:t>
            </a:r>
            <a:r>
              <a:rPr lang="ja-JP" altLang="en-US" sz="800" dirty="0" smtClean="0">
                <a:solidFill>
                  <a:srgbClr val="EEECE1">
                    <a:lumMod val="25000"/>
                  </a:srgb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食べ慣れているから」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86810" y="3413904"/>
            <a:ext cx="1665956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32023" y="3628820"/>
            <a:ext cx="797836" cy="297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1378868"/>
            <a:ext cx="4377600" cy="548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94" y="1196975"/>
            <a:ext cx="3659727" cy="21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22" y="3665728"/>
            <a:ext cx="5093244" cy="29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60" y="3331618"/>
            <a:ext cx="4204800" cy="318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購入時の比較カテゴリー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58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979" y="476672"/>
            <a:ext cx="3818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：普段、最終的に冷凍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購入する際、どんな商品と比較検討しますか？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（どんな商品と迷いますか？）（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2001" y="1192545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3009526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7504" y="2855868"/>
            <a:ext cx="195758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補足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5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めん以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外の冷凍食品：チャーハン、ピザ、グラタン</a:t>
            </a:r>
            <a:r>
              <a:rPr lang="en-US" altLang="ja-JP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</a:t>
            </a:r>
            <a:r>
              <a:rPr lang="ja-JP" altLang="en-US" sz="5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</a:t>
            </a:r>
            <a:endParaRPr kumimoji="1" lang="en-US" altLang="ja-JP" sz="5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めん以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外の冷凍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食品が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、インスタントラーメンが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位、その他が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年よりその他が増加傾向。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その他には比較検討しない人が多く含まれる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は冷凍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めん以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外の冷凍食品に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代以下と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インスタントラーメンについて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代～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50031" r="22281" b="12523"/>
          <a:stretch/>
        </p:blipFill>
        <p:spPr bwMode="auto">
          <a:xfrm>
            <a:off x="5572641" y="2775883"/>
            <a:ext cx="2708350" cy="65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260430" y="2901885"/>
            <a:ext cx="165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その他</a:t>
            </a:r>
            <a:r>
              <a:rPr kumimoji="1"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…86</a:t>
            </a:r>
            <a:r>
              <a:rPr kumimoji="1"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名のうち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</a:t>
            </a:r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迷わない</a:t>
            </a:r>
            <a:r>
              <a:rPr lang="en-US" altLang="ja-JP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/</a:t>
            </a:r>
            <a:r>
              <a:rPr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比較</a:t>
            </a:r>
            <a:r>
              <a:rPr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しない」</a:t>
            </a:r>
            <a:endParaRPr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などの回答が</a:t>
            </a:r>
            <a:r>
              <a:rPr kumimoji="1" lang="en-US" altLang="ja-JP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74</a:t>
            </a:r>
            <a:r>
              <a:rPr kumimoji="1" lang="ja-JP" altLang="en-US" sz="6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</a:t>
            </a:r>
            <a:endParaRPr kumimoji="1" lang="en-US" altLang="ja-JP" sz="6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/>
        </p:blipFill>
        <p:spPr bwMode="auto">
          <a:xfrm>
            <a:off x="4744068" y="1169685"/>
            <a:ext cx="4204800" cy="16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" y="1404059"/>
            <a:ext cx="3751200" cy="147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" y="3227626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26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総評④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79512" y="8143070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kumimoji="1" lang="ja-JP" altLang="en-US" sz="1000" dirty="0" err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39044" y="8863150"/>
            <a:ext cx="817563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kumimoji="1"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最もよく食べるのは、「うどん」が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年と比べ「ラーメン」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は増加傾向。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・「冷凍素材</a:t>
            </a:r>
            <a:r>
              <a:rPr kumimoji="1"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」を食べるが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割強と最も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kumimoji="1"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男性が「冷凍セット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」を好み、より簡便志向。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代が「冷凍調理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」を好み、より時短調理志向。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女性や高齢層（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代以上）が「冷凍素材</a:t>
            </a:r>
            <a:r>
              <a:rPr kumimoji="1"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」を好み、より調理志向。</a:t>
            </a:r>
            <a:endParaRPr kumimoji="1"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・どの麺類とも、「昼食」に冷凍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食べるが一番高い（食べないを除く）。「朝食」や「間食」に食べるが低い（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5%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以下）。「夜食」に食べるが減少傾向。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・朝食で冷凍</a:t>
            </a:r>
            <a:r>
              <a:rPr kumimoji="1"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食べない理由は「ボリュームが多い」が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位。「調理が面倒」が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年より上位に大きな変化はない。</a:t>
            </a:r>
            <a:endParaRPr kumimoji="1"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・各喫食シーンで冷凍麺をよく食べる理由を自由回答で聞くと、</a:t>
            </a:r>
            <a:endParaRPr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麺類別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で、うどん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は鍋と一緒、または〆での相性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、そば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は各シーンでさっぱり、ヘルシーさ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、ラーメン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は居酒屋の〆での相性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、スパゲティ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は、レンチンで食べられる手軽さ、お酒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ワイン）との相性が</a:t>
            </a:r>
          </a:p>
          <a:p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特徴的な選択理由となって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いる。</a:t>
            </a:r>
            <a:endParaRPr lang="ja-JP" altLang="en-US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8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めんに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加える具材は「やくみ」「卵」「野菜類」が多い。</a:t>
            </a:r>
          </a:p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年より冷凍</a:t>
            </a:r>
            <a:r>
              <a:rPr kumimoji="1"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商品選択理由は「味のよさ」が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位、「低価格」が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位で「食べ慣れ」が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年より順位に変化はない。</a:t>
            </a:r>
            <a:endParaRPr kumimoji="1"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・購入時比較するカテゴリーは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 「冷凍</a:t>
            </a:r>
            <a:r>
              <a:rPr lang="ja-JP" altLang="en-US" sz="8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めん以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外の冷凍食品」 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位、「インスタントラーメン」が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めん以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外の冷凍食品が逆転した。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年よりボリューム感は「丁度良い」が</a:t>
            </a:r>
            <a:r>
              <a:rPr kumimoji="1"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kumimoji="1"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割前後で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マークの認知は一般よりも喫食者のほうが高い。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・認知者にとっては、マークを見たことによる商品選択の影響は大きい。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マーク認識後の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影響は喫食者より一般のほうが大きい。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・魅力を感じる名称については、「新鮮凍結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」「冷凍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」の甲乙はつけがたいようだ。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情報源については一般と同様に、主に「店頭」。テレビからの情報も多い。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情報内容については、「おいしさ」「簡便性」「保存性」「アレンジ性」などの利点が挙がっており、店頭やテレビの情報露出もあり、認知が深まっているようだ。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・飲食店での冷凍</a:t>
            </a:r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8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許容については一般と同様に増加傾向。</a:t>
            </a:r>
            <a:endParaRPr lang="en-US" altLang="ja-JP" sz="8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51520" y="8431102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喫食者は店頭やテレビなどから情報を得て、冷凍</a:t>
            </a:r>
            <a:r>
              <a:rPr lang="ja-JP" altLang="en-US" sz="1200" b="1" dirty="0" err="1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様々な利点を理解している。様々な用途・ニーズに合わせて冷凍めんを</a:t>
            </a:r>
            <a:endParaRPr lang="en-US" altLang="ja-JP" sz="1200" b="1" dirty="0" smtClean="0">
              <a:solidFill>
                <a:srgbClr val="CC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喫食している。ただし、未だ「昼食」「夕食」のシーンがメインで、「朝食」「間食」「夜食」シーンの喫食機会拡大が課題。</a:t>
            </a:r>
            <a:endParaRPr lang="ja-JP" altLang="en-US" sz="1200" dirty="0">
              <a:solidFill>
                <a:srgbClr val="CC0000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68564" y="4217272"/>
            <a:ext cx="7169221" cy="630066"/>
            <a:chOff x="68564" y="5862464"/>
            <a:chExt cx="7169221" cy="630066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68564" y="5862464"/>
              <a:ext cx="192552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飲食店での冷凍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許容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42376" y="6277086"/>
              <a:ext cx="19768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・容認派が増加</a:t>
              </a:r>
              <a:r>
                <a:rPr lang="ja-JP" altLang="en-US" sz="8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。男性の許容が若干高い。</a:t>
              </a:r>
              <a:endPara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51152" y="6053062"/>
              <a:ext cx="69866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年より徐々に冷凍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許容度は増加傾向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68564" y="3140307"/>
            <a:ext cx="7169221" cy="689418"/>
            <a:chOff x="68564" y="5862464"/>
            <a:chExt cx="7169221" cy="68941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68564" y="5862464"/>
              <a:ext cx="15953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情報源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2376" y="6305661"/>
              <a:ext cx="67153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・冷凍</a:t>
              </a:r>
              <a:r>
                <a:rPr lang="ja-JP" altLang="en-US" sz="1000" dirty="0" err="1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000" dirty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情報源について「店頭」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が</a:t>
              </a:r>
              <a:r>
                <a:rPr lang="en-US" altLang="ja-JP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割弱で</a:t>
              </a:r>
              <a:r>
                <a:rPr lang="en-US" altLang="ja-JP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000" dirty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位、「聞いても見てもいない」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が</a:t>
              </a:r>
              <a:r>
                <a:rPr lang="en-US" altLang="ja-JP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割弱で</a:t>
              </a:r>
              <a:r>
                <a:rPr lang="en-US" altLang="ja-JP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位。「テレビ番組」「テレビ</a:t>
              </a:r>
              <a:r>
                <a:rPr lang="en-US" altLang="ja-JP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CM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」が続く。</a:t>
              </a:r>
              <a:endPara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51152" y="6072112"/>
              <a:ext cx="69866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情報源は主に「店頭」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(45.8%)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テレビからの情報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番組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11.4%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CM10.8%)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からも多い。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4972" y="1032392"/>
            <a:ext cx="8755178" cy="1036766"/>
            <a:chOff x="64972" y="4926360"/>
            <a:chExt cx="7171324" cy="1036766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4972" y="4926360"/>
              <a:ext cx="12170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〈RMK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0887" y="5563016"/>
              <a:ext cx="5516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2005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年と比べてマーク認知率はやや減少。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2009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年と比べ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て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ほぼ横ばい。見たことはないが約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9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割。</a:t>
              </a:r>
              <a:endPara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</a:t>
              </a:r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2005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年と比べ</a:t>
              </a:r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RMK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認知後に購入商品選択への影響がある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人は減少。ただし女性や高齢層には影響がやや高い傾向。</a:t>
              </a:r>
              <a:endPara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49663" y="5149192"/>
              <a:ext cx="69866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マーク認知率は低くやや減少 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(2005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年：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15.8%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→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2018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年：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11.4%)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マークを認知後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の購入商品選択への影響は年々減少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傾向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(2005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年：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55.2%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→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2018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年：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34.0%)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8564" y="2208890"/>
            <a:ext cx="9075436" cy="660843"/>
            <a:chOff x="68564" y="5862464"/>
            <a:chExt cx="8680149" cy="660843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68564" y="5862464"/>
              <a:ext cx="15520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魅力を感じる名称について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42376" y="6277086"/>
              <a:ext cx="387159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・全体の「新鮮凍結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割弱、「どちらともいえない」が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割弱となった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51152" y="6053062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「新鮮凍結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」に魅力を感じる人は全体の約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割弱。男性と比べ、女性はやや魅力を感じている。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sp>
        <p:nvSpPr>
          <p:cNvPr id="25" name="角丸四角形 24"/>
          <p:cNvSpPr/>
          <p:nvPr/>
        </p:nvSpPr>
        <p:spPr>
          <a:xfrm>
            <a:off x="1550758" y="2194373"/>
            <a:ext cx="494215" cy="2241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0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560283" y="3139397"/>
            <a:ext cx="494215" cy="2241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0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79512" y="611163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18695" y="5202510"/>
            <a:ext cx="8530018" cy="14001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麺類全体の「喫食頻度」は　減少</a:t>
            </a:r>
            <a:endParaRPr kumimoji="1" lang="en-US" altLang="ja-JP" b="1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冷凍</a:t>
            </a:r>
            <a:r>
              <a:rPr lang="ja-JP" altLang="en-US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麺の「認知率」「喫食経験率」「再頻喫食率」は　横ばい</a:t>
            </a:r>
            <a:endParaRPr lang="en-US" altLang="ja-JP" b="1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↓</a:t>
            </a:r>
            <a:endParaRPr lang="en-US" altLang="ja-JP" b="1" dirty="0" smtClean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相対的</a:t>
            </a:r>
            <a:r>
              <a:rPr kumimoji="1" lang="ja-JP" altLang="en-US" b="1" dirty="0" smtClean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メイリオ" panose="020B0604030504040204" pitchFamily="50" charset="-128"/>
              </a:rPr>
              <a:t>に麺類全体の冷凍麺シェアは高まっている</a:t>
            </a:r>
            <a:endParaRPr kumimoji="1" lang="en-US" altLang="ja-JP" b="1" dirty="0">
              <a:solidFill>
                <a:srgbClr val="C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72001" y="1188188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一食あたりのボリューム感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59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454" y="490439"/>
            <a:ext cx="3961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：一食あたりの冷凍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ボリュームについて、どのように感じていますか？（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・丁度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よいが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割強と高い。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年よりやや大きいが増加。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はやや小さいについて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やや大きいについて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75" b="3669"/>
          <a:stretch/>
        </p:blipFill>
        <p:spPr bwMode="auto">
          <a:xfrm>
            <a:off x="4743448" y="6640010"/>
            <a:ext cx="4204800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80" y="1145110"/>
            <a:ext cx="4204800" cy="174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8" y="3345040"/>
            <a:ext cx="4204800" cy="32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176553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" y="1520071"/>
            <a:ext cx="3751200" cy="10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19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RMK</a:t>
            </a:r>
            <a:r>
              <a:rPr kumimoji="1" lang="ja-JP" altLang="en-US" dirty="0" smtClean="0"/>
              <a:t>マークの認知率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60</a:t>
            </a:fld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・一般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よりも喫食者のほうがマークを視認しているが、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意味まで理解している人は少ない。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は「見たことはあるが、意味はわからない」について男性が高い。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「見たこともあり、意味も理解している」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見たことがあるが、意味はわからない」について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8454" y="470236"/>
            <a:ext cx="23679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：右記のマークを見たことがありますか？（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9" name="Picture 1" descr="C:\Users\Kenji\Desktop\489168_rawdata\489168_preview\contents\489168_img_3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8550" y="545057"/>
            <a:ext cx="357266" cy="35012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66"/>
          <a:stretch/>
        </p:blipFill>
        <p:spPr bwMode="auto">
          <a:xfrm>
            <a:off x="4751688" y="6600359"/>
            <a:ext cx="4204800" cy="2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88" y="1156018"/>
            <a:ext cx="4204800" cy="17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033" y="3256254"/>
            <a:ext cx="4204800" cy="33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48652"/>
            <a:ext cx="3751200" cy="124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91777"/>
            <a:ext cx="3751200" cy="345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0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RMK</a:t>
            </a:r>
            <a:r>
              <a:rPr kumimoji="1" lang="ja-JP" altLang="en-US" dirty="0" smtClean="0"/>
              <a:t>マーク認知者の影響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61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2001" y="476672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右記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のマークを見たことによって購入商品を変更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（このマークの無いもの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から有るものへ）したことはありますか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マークで購入品変更ありは約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割。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r>
              <a:rPr lang="en-US" altLang="ja-JP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マークで購入品変更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ありは増加傾向。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マークで購入品変更あり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について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代が高い。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1" b="4131"/>
          <a:stretch/>
        </p:blipFill>
        <p:spPr bwMode="auto">
          <a:xfrm>
            <a:off x="4750544" y="6631640"/>
            <a:ext cx="4204800" cy="1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1146221"/>
            <a:ext cx="4204800" cy="17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44" y="3347952"/>
            <a:ext cx="4204800" cy="320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72001" y="1202923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2001" y="2889512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3" y="1494320"/>
            <a:ext cx="3751200" cy="602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1" y="3184190"/>
            <a:ext cx="3751200" cy="356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RMK</a:t>
            </a:r>
            <a:r>
              <a:rPr kumimoji="1" lang="ja-JP" altLang="en-US" dirty="0" smtClean="0"/>
              <a:t>マーク認識後の影響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62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713" y="482283"/>
            <a:ext cx="391485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説明を読んで、もし次回冷凍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購入するとした場合、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マークの有る商品と無い商品が店頭に並んでいたとして、購入商品を選択する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ことにおいてどのように感じますか？（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72001" y="1176090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72001" y="320975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・一般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より、喫食者のほうが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RMK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マーク説明の影響が小さい。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・喫食者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2012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年より影響度が減少傾向。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は高齢層ほど高い。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77" b="3485"/>
          <a:stretch/>
        </p:blipFill>
        <p:spPr bwMode="auto">
          <a:xfrm>
            <a:off x="4751688" y="6626107"/>
            <a:ext cx="4204800" cy="1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01" y="1148262"/>
            <a:ext cx="4204800" cy="17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01" y="3267534"/>
            <a:ext cx="4204800" cy="32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384181"/>
            <a:ext cx="3708000" cy="180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429001"/>
            <a:ext cx="3708000" cy="342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魅力を感じる名称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63</a:t>
            </a:fld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572000" y="0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・「どちらとも言えない」が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・男女差は女性の「新鮮凍結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代の「新鮮凍結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」、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代の「どちらとも言えない」が高い。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351" y="479207"/>
            <a:ext cx="3488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以下の冷凍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名称について、どちらに魅力を感じますか？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2001" y="1196975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95970" r="48805"/>
          <a:stretch/>
        </p:blipFill>
        <p:spPr bwMode="auto">
          <a:xfrm>
            <a:off x="5983350" y="4882642"/>
            <a:ext cx="2066925" cy="13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00" y="1413551"/>
            <a:ext cx="4204800" cy="328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628775"/>
            <a:ext cx="3776400" cy="347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837957" y="68747"/>
            <a:ext cx="678644" cy="3078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2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101"/>
            <a:ext cx="447400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冷凍</a:t>
            </a:r>
            <a:r>
              <a:rPr kumimoji="1" lang="ja-JP" altLang="ja-JP" sz="1800" b="0" kern="1200" dirty="0" err="1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めんの</a:t>
            </a:r>
            <a:r>
              <a:rPr kumimoji="1" lang="ja-JP" altLang="ja-JP" sz="1800" b="0" kern="1200" dirty="0" smtClean="0">
                <a:solidFill>
                  <a:schemeClr val="tx1"/>
                </a:solidFill>
                <a:effectLst/>
                <a:latin typeface="HGPｺﾞｼｯｸM" panose="020B0600000000000000" pitchFamily="50" charset="-128"/>
                <a:ea typeface="HGPｺﾞｼｯｸM" panose="020B0600000000000000" pitchFamily="50" charset="-128"/>
                <a:cs typeface="+mj-cs"/>
              </a:rPr>
              <a:t>情報源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64</a:t>
            </a:fld>
            <a:endParaRPr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572000" y="32249"/>
            <a:ext cx="4572000" cy="112553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・冷凍</a:t>
            </a:r>
            <a:r>
              <a:rPr lang="ja-JP" altLang="en-US" sz="1000" dirty="0" err="1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情報源について「店頭」が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位、「聞いても見てもいない」が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位、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テレビＣＭが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位。</a:t>
            </a:r>
            <a:endParaRPr lang="en-US" altLang="ja-JP" sz="1000" dirty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・男女差は女性が高い。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代以上が高い。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6351" y="479207"/>
            <a:ext cx="358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今まで、冷凍</a:t>
            </a:r>
            <a:r>
              <a:rPr lang="ja-JP" altLang="en-US" sz="9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めんの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情報について、どちらで聞いたり見たりしましたか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  <a:endParaRPr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当てはまるものを”いくつでも”お答えください。（</a:t>
            </a:r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MA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082757" y="2827784"/>
            <a:ext cx="1665956" cy="21602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13" y="3146928"/>
            <a:ext cx="4028400" cy="33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1946593" y="68747"/>
            <a:ext cx="678644" cy="3078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6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2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72001" y="1147987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経年比較（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2005/09/12/15/18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飲食店での冷凍</a:t>
            </a:r>
            <a:r>
              <a:rPr kumimoji="1" lang="ja-JP" altLang="en-US" dirty="0" err="1" smtClean="0"/>
              <a:t>めん</a:t>
            </a:r>
            <a:r>
              <a:rPr kumimoji="1" lang="ja-JP" altLang="en-US" dirty="0" smtClean="0"/>
              <a:t>許容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65</a:t>
            </a:fld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7504" y="486197"/>
            <a:ext cx="3389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Q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：飲食店で冷凍</a:t>
            </a:r>
            <a:r>
              <a:rPr kumimoji="1" lang="ja-JP" altLang="en-US" sz="9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使用について、どのように思われますか？（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SA)</a:t>
            </a:r>
            <a:endParaRPr kumimoji="1" lang="ja-JP" altLang="en-US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2001" y="3114509"/>
            <a:ext cx="1665956" cy="18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属性別比較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</a:t>
            </a:r>
            <a:r>
              <a:rPr kumimoji="1" lang="en-US" altLang="ja-JP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2018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ja-JP" altLang="en-US" sz="800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7" t="59769" r="14035"/>
          <a:stretch/>
        </p:blipFill>
        <p:spPr bwMode="auto">
          <a:xfrm>
            <a:off x="5359489" y="2715558"/>
            <a:ext cx="3425551" cy="82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/>
        </p:blipFill>
        <p:spPr bwMode="auto">
          <a:xfrm>
            <a:off x="4755600" y="1125449"/>
            <a:ext cx="4204800" cy="156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75" y="3577216"/>
            <a:ext cx="4204800" cy="320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1355703"/>
            <a:ext cx="3751200" cy="172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1" y="3337959"/>
            <a:ext cx="3751200" cy="350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4572000" y="-1"/>
            <a:ext cx="4572000" cy="113025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■経年比較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・一般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と比べ喫食者の許容度にあまり違いはない。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・喫食者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2005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年から許容度が増加傾向。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・ただし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、どんなお店でも冷凍</a:t>
            </a:r>
            <a:r>
              <a:rPr lang="ja-JP" altLang="en-US" sz="1000" dirty="0" err="1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めんを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許容できないが横ばい（減少していない）。</a:t>
            </a:r>
            <a:endParaRPr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■属性別比較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年齢差については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n</a:t>
            </a:r>
            <a:r>
              <a:rPr lang="ja-JP" altLang="en-US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数が少ないため参考値</a:t>
            </a:r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・地域差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は東京都が許容度が高い。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・年齢差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40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代が許容度が高い。</a:t>
            </a:r>
            <a:endParaRPr kumimoji="1" lang="en-US" altLang="ja-JP" sz="1000" dirty="0" smtClean="0">
              <a:solidFill>
                <a:schemeClr val="bg2">
                  <a:lumMod val="25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271848" y="3608742"/>
            <a:ext cx="6588456" cy="144108"/>
          </a:xfrm>
          <a:prstGeom prst="roundRect">
            <a:avLst>
              <a:gd name="adj" fmla="val 50000"/>
            </a:avLst>
          </a:prstGeom>
          <a:pattFill prst="pct25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722313" y="2992764"/>
            <a:ext cx="7772400" cy="1362075"/>
          </a:xfrm>
        </p:spPr>
        <p:txBody>
          <a:bodyPr/>
          <a:lstStyle/>
          <a:p>
            <a:r>
              <a:rPr kumimoji="1" lang="ja-JP" altLang="en-US" dirty="0" smtClean="0"/>
              <a:t>冷凍</a:t>
            </a:r>
            <a:r>
              <a:rPr kumimoji="1" lang="ja-JP" altLang="en-US" dirty="0" err="1" smtClean="0"/>
              <a:t>めん喫</a:t>
            </a:r>
            <a:r>
              <a:rPr kumimoji="1" lang="ja-JP" altLang="en-US" dirty="0" smtClean="0"/>
              <a:t>食者</a:t>
            </a:r>
            <a:r>
              <a:rPr kumimoji="1" lang="en-US" altLang="ja-JP" dirty="0" smtClean="0"/>
              <a:t>336</a:t>
            </a:r>
            <a:r>
              <a:rPr kumimoji="1" lang="ja-JP" altLang="en-US" dirty="0" smtClean="0"/>
              <a:t>名対象項目</a:t>
            </a:r>
            <a:endParaRPr kumimoji="1" lang="ja-JP" altLang="en-US" sz="2200" dirty="0"/>
          </a:p>
        </p:txBody>
      </p:sp>
      <p:sp>
        <p:nvSpPr>
          <p:cNvPr id="6" name="角丸四角形 5"/>
          <p:cNvSpPr/>
          <p:nvPr/>
        </p:nvSpPr>
        <p:spPr>
          <a:xfrm>
            <a:off x="1262323" y="2780067"/>
            <a:ext cx="6588456" cy="144108"/>
          </a:xfrm>
          <a:prstGeom prst="roundRect">
            <a:avLst>
              <a:gd name="adj" fmla="val 50000"/>
            </a:avLst>
          </a:prstGeom>
          <a:pattFill prst="pct25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2"/>
          <p:cNvSpPr txBox="1">
            <a:spLocks/>
          </p:cNvSpPr>
          <p:nvPr/>
        </p:nvSpPr>
        <p:spPr>
          <a:xfrm>
            <a:off x="712788" y="2145039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3200" b="0" kern="1200" cap="all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+mj-cs"/>
              </a:defRPr>
            </a:lvl1pPr>
          </a:lstStyle>
          <a:p>
            <a:r>
              <a:rPr lang="ja-JP" altLang="en-US" dirty="0" smtClean="0"/>
              <a:t>一般消費者</a:t>
            </a:r>
            <a:r>
              <a:rPr lang="en-US" altLang="ja-JP" dirty="0" smtClean="0"/>
              <a:t>1248</a:t>
            </a:r>
            <a:r>
              <a:rPr lang="ja-JP" altLang="en-US" dirty="0" smtClean="0"/>
              <a:t>名対象項目</a:t>
            </a:r>
            <a:endParaRPr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1073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 kumimoji="1" lang="ja-JP" smtClean="0"/>
              <a:t>冷凍</a:t>
            </a:r>
            <a:r>
              <a:rPr altLang="en-US" dirty="0" err="1" kumimoji="1" lang="ja-JP" smtClean="0"/>
              <a:t>めんの</a:t>
            </a:r>
            <a:r>
              <a:rPr altLang="en-US" dirty="0" kumimoji="1" lang="ja-JP" smtClean="0"/>
              <a:t>情報内容</a:t>
            </a:r>
            <a:endParaRPr altLang="en-US" dirty="0" kumimoji="1" 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D5A9E360-BD98-4A81-A743-0577CB30CE9E}" type="slidenum">
              <a:rPr altLang="en-US" lang="ja-JP" smtClean="0"/>
              <a:pPr/>
              <a:t>67</a:t>
            </a:fld>
            <a:endParaRPr altLang="en-US" 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504" y="486197"/>
            <a:ext cx="4708340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ja-JP" dirty="0" kumimoji="1" lang="en-US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Q</a:t>
            </a:r>
            <a:r>
              <a:rPr altLang="en-US" dirty="0" lang="ja-JP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：今までにどんな冷凍</a:t>
            </a:r>
            <a:r>
              <a:rPr altLang="en-US" dirty="0" err="1" lang="ja-JP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めんの</a:t>
            </a:r>
            <a:r>
              <a:rPr altLang="en-US" dirty="0" lang="ja-JP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情報を、聞いたり、見たりしましたか？ご自由にお書きください。</a:t>
            </a:r>
            <a:r>
              <a:rPr altLang="en-US" dirty="0" lang="ja-JP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（</a:t>
            </a:r>
            <a:r>
              <a:rPr altLang="ja-JP" dirty="0" lang="en-US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FA</a:t>
            </a:r>
            <a:r>
              <a:rPr altLang="ja-JP" dirty="0" kumimoji="1" lang="en-US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)</a:t>
            </a:r>
          </a:p>
          <a:p>
            <a:r>
              <a:rPr altLang="ja-JP" dirty="0" lang="en-US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※</a:t>
            </a:r>
            <a:r>
              <a:rPr altLang="en-US" dirty="0" lang="ja-JP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自由回答をテキストマイニング分析し共起ネットワーク表示　　</a:t>
            </a:r>
            <a:r>
              <a:rPr altLang="ja-JP" dirty="0" lang="en-US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n=999</a:t>
            </a:r>
            <a:r>
              <a:rPr altLang="en-US" dirty="0" lang="ja-JP" smtClean="0" sz="900"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回答</a:t>
            </a:r>
            <a:endParaRPr altLang="en-US" dirty="0" kumimoji="1" lang="ja-JP" sz="900">
              <a:latin charset="-128" panose="020B0600000000000000" pitchFamily="50" typeface="HGPｺﾞｼｯｸM"/>
              <a:ea charset="-128" panose="020B0600000000000000" pitchFamily="50" typeface="HGPｺﾞｼｯｸM"/>
            </a:endParaRPr>
          </a:p>
        </p:txBody>
      </p:sp>
      <p:pic>
        <p:nvPicPr>
          <p:cNvPr descr="\\Spnfilesy01\user_data2\データセンター\●交換フォルダやりとりはここで\井上共有\冷凍めん協会\冷凍めん協会調査\2018\2018更新用作業\情報源の内容.png" id="4098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"/>
          <a:stretch/>
        </p:blipFill>
        <p:spPr bwMode="auto">
          <a:xfrm>
            <a:off x="1002030" y="905193"/>
            <a:ext cx="713994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/楕円 6"/>
          <p:cNvSpPr/>
          <p:nvPr/>
        </p:nvSpPr>
        <p:spPr>
          <a:xfrm rot="21361327">
            <a:off x="2720340" y="828993"/>
            <a:ext cx="1729740" cy="9159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5" name="円/楕円 14"/>
          <p:cNvSpPr/>
          <p:nvPr/>
        </p:nvSpPr>
        <p:spPr>
          <a:xfrm rot="19300162">
            <a:off x="4889318" y="635190"/>
            <a:ext cx="1628638" cy="32203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6" name="円/楕円 15"/>
          <p:cNvSpPr/>
          <p:nvPr/>
        </p:nvSpPr>
        <p:spPr>
          <a:xfrm rot="806384">
            <a:off x="4679319" y="3307362"/>
            <a:ext cx="665674" cy="100719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8" name="円/楕円 17"/>
          <p:cNvSpPr/>
          <p:nvPr/>
        </p:nvSpPr>
        <p:spPr>
          <a:xfrm>
            <a:off x="845820" y="3603906"/>
            <a:ext cx="575252" cy="828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19" name="円/楕円 18"/>
          <p:cNvSpPr/>
          <p:nvPr/>
        </p:nvSpPr>
        <p:spPr>
          <a:xfrm rot="20664285">
            <a:off x="1597923" y="3520236"/>
            <a:ext cx="3060000" cy="576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0" name="円/楕円 19"/>
          <p:cNvSpPr/>
          <p:nvPr/>
        </p:nvSpPr>
        <p:spPr>
          <a:xfrm rot="20664285">
            <a:off x="1089276" y="4488227"/>
            <a:ext cx="1296000" cy="88332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1" name="円/楕円 20"/>
          <p:cNvSpPr/>
          <p:nvPr/>
        </p:nvSpPr>
        <p:spPr>
          <a:xfrm rot="20921739">
            <a:off x="1583654" y="5514784"/>
            <a:ext cx="1116000" cy="54257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22" name="円/楕円 21"/>
          <p:cNvSpPr/>
          <p:nvPr/>
        </p:nvSpPr>
        <p:spPr>
          <a:xfrm rot="20524848">
            <a:off x="2723721" y="4453739"/>
            <a:ext cx="1056212" cy="16731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ja-JP"/>
          </a:p>
        </p:txBody>
      </p:sp>
      <p:sp>
        <p:nvSpPr>
          <p:cNvPr id="9" name="円/楕円 8"/>
          <p:cNvSpPr/>
          <p:nvPr/>
        </p:nvSpPr>
        <p:spPr>
          <a:xfrm>
            <a:off x="3333210" y="4803890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A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104927" y="5773247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G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629276" y="4587890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E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878972" y="3891280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F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302859" y="3495906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D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5703637" y="1412775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B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3019923" y="1412775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C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716784" y="3669261"/>
            <a:ext cx="216000" cy="216000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 bIns="0" lIns="0" rIns="0" rtlCol="0" tIns="0" wrap="none"/>
          <a:lstStyle/>
          <a:p>
            <a:pPr algn="ctr"/>
            <a:r>
              <a:rPr altLang="ja-JP" dirty="0" kumimoji="1" lang="en-US" smtClean="0" sz="1400">
                <a:solidFill>
                  <a:srgbClr val="FF0000"/>
                </a:solidFill>
              </a:rPr>
              <a:t>H</a:t>
            </a:r>
            <a:endParaRPr altLang="en-US" dirty="0" kumimoji="1" lang="ja-JP" sz="140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7"/>
          <a:stretch/>
        </p:blipFill>
        <p:spPr bwMode="auto">
          <a:xfrm>
            <a:off x="6593684" y="638966"/>
            <a:ext cx="2196000" cy="134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角丸四角形 22"/>
          <p:cNvSpPr/>
          <p:nvPr/>
        </p:nvSpPr>
        <p:spPr>
          <a:xfrm>
            <a:off x="2232029" y="70819"/>
            <a:ext cx="678644" cy="3078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dirty="0" kumimoji="1" lang="ja-JP" smtClean="0" sz="1600">
                <a:solidFill>
                  <a:schemeClr val="bg1"/>
                </a:solidFill>
                <a:latin charset="-128" panose="020B0600000000000000" pitchFamily="50" typeface="HGPｺﾞｼｯｸM"/>
                <a:ea charset="-128" panose="020B0600000000000000" pitchFamily="50" typeface="HGPｺﾞｼｯｸM"/>
              </a:rPr>
              <a:t>新規</a:t>
            </a:r>
            <a:endParaRPr altLang="en-US" b="1" dirty="0" kumimoji="1" lang="ja-JP" sz="1600">
              <a:solidFill>
                <a:schemeClr val="bg1"/>
              </a:solidFill>
              <a:latin charset="-128" panose="020B0600000000000000" pitchFamily="50" typeface="HGPｺﾞｼｯｸM"/>
              <a:ea charset="-128" panose="020B0600000000000000" pitchFamily="50" typeface="HGPｺﾞｼｯｸM"/>
            </a:endParaRPr>
          </a:p>
        </p:txBody>
      </p:sp>
    </p:spTree>
    <p:extLst>
      <p:ext uri="{BB962C8B-B14F-4D97-AF65-F5344CB8AC3E}">
        <p14:creationId xmlns:p14="http://schemas.microsoft.com/office/powerpoint/2010/main" val="279426133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総評⑤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179512" y="617538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kumimoji="1" lang="ja-JP" altLang="en-US" sz="1000" dirty="0" err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2505026" y="599183"/>
            <a:ext cx="2879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一般消費者対象結果と違う特徴</a:t>
            </a:r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ja-JP" altLang="en-US" sz="1200" dirty="0"/>
          </a:p>
        </p:txBody>
      </p:sp>
      <p:grpSp>
        <p:nvGrpSpPr>
          <p:cNvPr id="45" name="グループ化 44"/>
          <p:cNvGrpSpPr/>
          <p:nvPr/>
        </p:nvGrpSpPr>
        <p:grpSpPr>
          <a:xfrm>
            <a:off x="68564" y="1063625"/>
            <a:ext cx="9075436" cy="660843"/>
            <a:chOff x="68564" y="5862464"/>
            <a:chExt cx="8680149" cy="660843"/>
          </a:xfrm>
        </p:grpSpPr>
        <p:sp>
          <p:nvSpPr>
            <p:cNvPr id="46" name="テキスト ボックス 45"/>
            <p:cNvSpPr txBox="1"/>
            <p:nvPr/>
          </p:nvSpPr>
          <p:spPr>
            <a:xfrm>
              <a:off x="68564" y="5862464"/>
              <a:ext cx="15520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魅力を感じる名称について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242376" y="6277086"/>
              <a:ext cx="54998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・全体の「どちらとも言えない」が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(34.8%)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「新鮮凍結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(33.0%)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「冷凍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位（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32.1%)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251152" y="6053062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「新鮮凍結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」「冷凍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」「どちらとも言えない」がほぼ同率。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sp>
        <p:nvSpPr>
          <p:cNvPr id="49" name="角丸四角形 48"/>
          <p:cNvSpPr/>
          <p:nvPr/>
        </p:nvSpPr>
        <p:spPr>
          <a:xfrm>
            <a:off x="1550758" y="1049108"/>
            <a:ext cx="494215" cy="2241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0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2505026" y="2361308"/>
            <a:ext cx="2879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1200" b="1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食者対象独自調査</a:t>
            </a:r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ja-JP" altLang="en-US" sz="1200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68564" y="2687416"/>
            <a:ext cx="9075436" cy="660843"/>
            <a:chOff x="68564" y="5862464"/>
            <a:chExt cx="8680149" cy="660843"/>
          </a:xfrm>
        </p:grpSpPr>
        <p:sp>
          <p:nvSpPr>
            <p:cNvPr id="53" name="テキスト ボックス 52"/>
            <p:cNvSpPr txBox="1"/>
            <p:nvPr/>
          </p:nvSpPr>
          <p:spPr>
            <a:xfrm>
              <a:off x="68564" y="5862464"/>
              <a:ext cx="1573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喫食冷凍</a:t>
              </a:r>
              <a:r>
                <a:rPr kumimoji="1"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タイプについて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42376" y="6277086"/>
              <a:ext cx="51211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・「冷凍素材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(64.0%)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「冷凍セット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kumimoji="1"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(19.9%)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kumimoji="1"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「冷凍調理</a:t>
              </a:r>
              <a:r>
                <a:rPr kumimoji="1"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000" dirty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が</a:t>
              </a:r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0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(16.1%)</a:t>
              </a:r>
              <a:r>
                <a:rPr lang="ja-JP" altLang="en-US" sz="10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51152" y="6053062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「冷凍素材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」タイプの喫食率が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番高い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(64.0%)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graphicFrame>
        <p:nvGraphicFramePr>
          <p:cNvPr id="56" name="表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18743"/>
              </p:ext>
            </p:extLst>
          </p:nvPr>
        </p:nvGraphicFramePr>
        <p:xfrm>
          <a:off x="310472" y="4429125"/>
          <a:ext cx="8509678" cy="150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803"/>
                <a:gridCol w="1104900"/>
                <a:gridCol w="1162050"/>
                <a:gridCol w="2552700"/>
                <a:gridCol w="256222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喫食シーン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食べない除く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喫食シーン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  <a:p>
                      <a:pPr algn="ctr"/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食べない除く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特徴的なシーン選択理由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朝食に冷凍</a:t>
                      </a:r>
                      <a:r>
                        <a:rPr kumimoji="1" lang="ja-JP" altLang="en-US" sz="1000" b="0" dirty="0" err="1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めんを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食べない理由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昼食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(64.3%)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(33.6%)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鍋と一緒に。〆での相性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「ボリュームが多い」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(32.8%)</a:t>
                      </a:r>
                    </a:p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「調理が面倒」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(29.3%)</a:t>
                      </a:r>
                    </a:p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「調理に時間がかかる」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3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位（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22.3%)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昼食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(36.9%)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(17.9%)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さっぱり。ヘルシー</a:t>
                      </a:r>
                      <a:endParaRPr kumimoji="1" lang="en-US" altLang="ja-JP" sz="1000" b="0" dirty="0" smtClean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昼食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(42.6%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(19.0%)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〆での相性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昼食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(42.3%)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夕食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(24.4%)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レンチン手軽。お酒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ワイン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)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との相性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57" name="グループ化 56"/>
          <p:cNvGrpSpPr/>
          <p:nvPr/>
        </p:nvGrpSpPr>
        <p:grpSpPr>
          <a:xfrm>
            <a:off x="68564" y="3695478"/>
            <a:ext cx="9075436" cy="652263"/>
            <a:chOff x="68564" y="5862464"/>
            <a:chExt cx="8680149" cy="652263"/>
          </a:xfrm>
        </p:grpSpPr>
        <p:sp>
          <p:nvSpPr>
            <p:cNvPr id="58" name="テキスト ボックス 57"/>
            <p:cNvSpPr txBox="1"/>
            <p:nvPr/>
          </p:nvSpPr>
          <p:spPr>
            <a:xfrm>
              <a:off x="68564" y="5862464"/>
              <a:ext cx="16040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kumimoji="1"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めん喫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食シーンについて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251152" y="6053062"/>
              <a:ext cx="84975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各麺類とも昼食シーンが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位、夕食シーンが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位、喫食理由は様々。</a:t>
              </a:r>
              <a:endParaRPr lang="en-US" altLang="ja-JP" sz="1200" dirty="0">
                <a:solidFill>
                  <a:srgbClr val="CC0000"/>
                </a:solidFill>
              </a:endParaRPr>
            </a:p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朝食に冷凍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めんを喫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食しない理由は「ボリュームが多い」「調理が面倒」「調理に時間がかかる」が上位。</a:t>
              </a:r>
              <a:endPara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68564" y="6244782"/>
            <a:ext cx="9075436" cy="467597"/>
            <a:chOff x="68564" y="5862464"/>
            <a:chExt cx="8680149" cy="467597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68564" y="5862464"/>
              <a:ext cx="163621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kumimoji="1"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調理方法について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251152" y="6053062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「野菜等を追加して栄養を補う工夫」「つゆやトッピング等で自分の好みに合わせる工夫」がみられる。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sp>
        <p:nvSpPr>
          <p:cNvPr id="23" name="正方形/長方形 22"/>
          <p:cNvSpPr/>
          <p:nvPr/>
        </p:nvSpPr>
        <p:spPr>
          <a:xfrm>
            <a:off x="179512" y="2361308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kumimoji="1" lang="ja-JP" altLang="en-US" sz="1000" dirty="0" err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12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総評⑥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9E360-BD98-4A81-A743-0577CB30CE9E}" type="slidenum">
              <a:rPr lang="ja-JP" altLang="en-US" smtClean="0"/>
              <a:pPr/>
              <a:t>7</a:t>
            </a:fld>
            <a:endParaRPr lang="ja-JP" altLang="en-US"/>
          </a:p>
        </p:txBody>
      </p:sp>
      <p:grpSp>
        <p:nvGrpSpPr>
          <p:cNvPr id="37" name="グループ化 36"/>
          <p:cNvGrpSpPr/>
          <p:nvPr/>
        </p:nvGrpSpPr>
        <p:grpSpPr>
          <a:xfrm>
            <a:off x="68564" y="5629427"/>
            <a:ext cx="8580136" cy="997195"/>
            <a:chOff x="68564" y="5862464"/>
            <a:chExt cx="8580136" cy="997195"/>
          </a:xfrm>
        </p:grpSpPr>
        <p:sp>
          <p:nvSpPr>
            <p:cNvPr id="38" name="テキスト ボックス 37"/>
            <p:cNvSpPr txBox="1"/>
            <p:nvPr/>
          </p:nvSpPr>
          <p:spPr>
            <a:xfrm>
              <a:off x="68564" y="5862464"/>
              <a:ext cx="17107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めんの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情報内容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42376" y="6305661"/>
              <a:ext cx="77300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・その他</a:t>
              </a:r>
              <a:endPara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kumimoji="1" lang="ja-JP" altLang="en-US" sz="1000" dirty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kumimoji="1"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「レンジで温めて解凍させて食べることができる」、「テレビの料理番組でつかっているのを見た」、「簡単・手軽に調理できる」、「保存できて便利」、</a:t>
              </a:r>
              <a:endPara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r>
                <a:rPr lang="ja-JP" altLang="en-US" sz="1000" dirty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　</a:t>
              </a:r>
              <a:r>
                <a:rPr lang="ja-JP" altLang="en-US" sz="1000" dirty="0" smtClean="0">
                  <a:solidFill>
                    <a:schemeClr val="bg2">
                      <a:lumMod val="2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「アレンジがいろいろできる」、「チラシでメーカー名を知った」</a:t>
              </a:r>
              <a:endPara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51152" y="6072112"/>
              <a:ext cx="83975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めんにつ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いて聞いたり、見たりした情報内容は、「冷凍めんはおいしい」、「スーパーの売場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店頭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)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で見かける程度」の回答が多い。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sp>
        <p:nvSpPr>
          <p:cNvPr id="43" name="角丸四角形 42"/>
          <p:cNvSpPr/>
          <p:nvPr/>
        </p:nvSpPr>
        <p:spPr>
          <a:xfrm>
            <a:off x="1763605" y="5628517"/>
            <a:ext cx="494215" cy="2241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b="1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新規</a:t>
            </a:r>
            <a:endParaRPr kumimoji="1" lang="ja-JP" altLang="en-US" sz="10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79512" y="5361387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全対象より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15151"/>
              </p:ext>
            </p:extLst>
          </p:nvPr>
        </p:nvGraphicFramePr>
        <p:xfrm>
          <a:off x="310472" y="1449455"/>
          <a:ext cx="8438242" cy="134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3348"/>
                <a:gridCol w="2746419"/>
                <a:gridCol w="2888475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9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添加具材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1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添加具材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2</a:t>
                      </a:r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位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うどん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やく</a:t>
                      </a:r>
                      <a:r>
                        <a:rPr kumimoji="1" lang="ja-JP" altLang="en-US" sz="1000" b="1" dirty="0" err="1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み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(73.0%)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卵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(51.3%)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そば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やく</a:t>
                      </a:r>
                      <a:r>
                        <a:rPr kumimoji="1" lang="ja-JP" altLang="en-US" sz="1000" b="1" dirty="0" err="1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み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(73.2%)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卵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(38.4%)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ラーメン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やく</a:t>
                      </a:r>
                      <a:r>
                        <a:rPr kumimoji="1" lang="ja-JP" altLang="en-US" sz="1000" b="1" dirty="0" err="1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み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(53.6%</a:t>
                      </a:r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）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野菜類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(52.0%)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36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スパゲティ</a:t>
                      </a:r>
                      <a:endParaRPr kumimoji="1" lang="ja-JP" altLang="en-US" sz="1200" b="1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野菜類</a:t>
                      </a:r>
                      <a:r>
                        <a:rPr kumimoji="1" lang="en-US" altLang="ja-JP" sz="1000" b="1" dirty="0" smtClean="0">
                          <a:solidFill>
                            <a:srgbClr val="C00000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(42.3%)</a:t>
                      </a:r>
                      <a:endParaRPr kumimoji="1" lang="ja-JP" altLang="en-US" sz="1000" b="1" dirty="0">
                        <a:solidFill>
                          <a:srgbClr val="C00000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その他</a:t>
                      </a:r>
                      <a:r>
                        <a:rPr kumimoji="1" lang="en-US" altLang="ja-JP" sz="1000" b="0" dirty="0" smtClean="0">
                          <a:solidFill>
                            <a:schemeClr val="tx1"/>
                          </a:solidFill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(36.2%)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HGPｺﾞｼｯｸM" panose="020B0600000000000000" pitchFamily="50" charset="-128"/>
                        <a:ea typeface="HGPｺﾞｼｯｸM" panose="020B0600000000000000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0" name="グループ化 29"/>
          <p:cNvGrpSpPr/>
          <p:nvPr/>
        </p:nvGrpSpPr>
        <p:grpSpPr>
          <a:xfrm>
            <a:off x="68564" y="933228"/>
            <a:ext cx="9075436" cy="2150524"/>
            <a:chOff x="68564" y="5862464"/>
            <a:chExt cx="8680149" cy="2150524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68564" y="5862464"/>
              <a:ext cx="18677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kumimoji="1"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調理時添加具材について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51152" y="6053062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スパゲティ以外添加具材は「や</a:t>
              </a:r>
              <a:r>
                <a:rPr lang="ja-JP" altLang="en-US" sz="1200" b="1" dirty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くみ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位で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約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5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割強～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割強。スパゲティは「野菜類」が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位で約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4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割強。</a:t>
              </a:r>
              <a:endParaRPr lang="en-US" altLang="ja-JP" sz="1200" b="1" dirty="0" smtClean="0">
                <a:solidFill>
                  <a:srgbClr val="CC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96106" y="7782156"/>
              <a:ext cx="325065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※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やくみ：ネギ、ショウガ、七味とうがらしなど　海藻類：のり、ワカメなど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68564" y="3203353"/>
            <a:ext cx="9075436" cy="1684494"/>
            <a:chOff x="68564" y="5795789"/>
            <a:chExt cx="8680149" cy="1684494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68564" y="5795789"/>
              <a:ext cx="207777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購入商品の選択理由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51152" y="5986387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「味のよさ」が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(52.1%)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「低価格」が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(31.5%)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「食べ慣れ」が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(28.9%)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68564" y="6374511"/>
              <a:ext cx="219275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購入時の比較カテゴリー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251152" y="6565109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「冷凍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めん以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外の冷凍食品」が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1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(34.2%)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「インスタントラーメン」が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2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(33.9%)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、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「その他」が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3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位</a:t>
              </a:r>
              <a:r>
                <a:rPr lang="en-US" altLang="ja-JP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(25.6%)</a:t>
              </a:r>
              <a:r>
                <a:rPr lang="ja-JP" altLang="en-US" sz="1200" b="1" dirty="0" err="1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8564" y="7012686"/>
              <a:ext cx="22433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〈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冷凍</a:t>
              </a:r>
              <a:r>
                <a:rPr lang="ja-JP" altLang="en-US" sz="900" dirty="0" err="1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めん</a:t>
              </a:r>
              <a:r>
                <a:rPr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一食あたりのボリューム感</a:t>
              </a:r>
              <a:r>
                <a:rPr kumimoji="1" lang="ja-JP" altLang="en-US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について</a:t>
              </a:r>
              <a:r>
                <a:rPr kumimoji="1" lang="en-US" altLang="ja-JP" sz="900" dirty="0" smtClean="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〉</a:t>
              </a:r>
              <a:endPara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251152" y="7203284"/>
              <a:ext cx="84975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「丁度よい」が</a:t>
              </a:r>
              <a:r>
                <a:rPr lang="en-US" altLang="ja-JP" sz="1200" b="1" dirty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7</a:t>
              </a:r>
              <a:r>
                <a:rPr lang="ja-JP" altLang="en-US" sz="1200" b="1" dirty="0" smtClean="0">
                  <a:solidFill>
                    <a:srgbClr val="CC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割強と高い。</a:t>
              </a:r>
              <a:endParaRPr lang="ja-JP" altLang="en-US" sz="1200" dirty="0">
                <a:solidFill>
                  <a:srgbClr val="CC0000"/>
                </a:solidFill>
              </a:endParaRPr>
            </a:p>
          </p:txBody>
        </p:sp>
      </p:grpSp>
      <p:sp>
        <p:nvSpPr>
          <p:cNvPr id="22" name="正方形/長方形 21"/>
          <p:cNvSpPr/>
          <p:nvPr/>
        </p:nvSpPr>
        <p:spPr>
          <a:xfrm>
            <a:off x="2505026" y="620589"/>
            <a:ext cx="28799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lang="ja-JP" altLang="en-US" sz="1200" b="1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lang="ja-JP" altLang="en-US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食者対象独自調査</a:t>
            </a:r>
            <a:r>
              <a:rPr lang="en-US" altLang="ja-JP" sz="12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endParaRPr lang="ja-JP" altLang="en-US" sz="1200" dirty="0"/>
          </a:p>
        </p:txBody>
      </p:sp>
      <p:sp>
        <p:nvSpPr>
          <p:cNvPr id="23" name="正方形/長方形 22"/>
          <p:cNvSpPr/>
          <p:nvPr/>
        </p:nvSpPr>
        <p:spPr>
          <a:xfrm>
            <a:off x="179512" y="620589"/>
            <a:ext cx="2237927" cy="2160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冷凍</a:t>
            </a:r>
            <a:r>
              <a:rPr kumimoji="1" lang="ja-JP" altLang="en-US" sz="1000" dirty="0" err="1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めん喫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食者対象調査結果より</a:t>
            </a:r>
            <a:endParaRPr kumimoji="1" lang="ja-JP" altLang="en-US" sz="10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1271848" y="3284892"/>
            <a:ext cx="6588456" cy="144108"/>
          </a:xfrm>
          <a:prstGeom prst="roundRect">
            <a:avLst>
              <a:gd name="adj" fmla="val 50000"/>
            </a:avLst>
          </a:prstGeom>
          <a:pattFill prst="pct25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一般消費者</a:t>
            </a:r>
            <a:r>
              <a:rPr kumimoji="1" lang="en-US" altLang="ja-JP" dirty="0" smtClean="0"/>
              <a:t>1248</a:t>
            </a:r>
            <a:r>
              <a:rPr kumimoji="1" lang="ja-JP" altLang="en-US" dirty="0" smtClean="0"/>
              <a:t>名対象項目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2200" dirty="0" smtClean="0"/>
              <a:t>～前回データ比較付～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8123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6771</TotalTime>
  <Words>9408</Words>
  <Application>Microsoft Office PowerPoint</Application>
  <PresentationFormat>画面に合わせる (4:3)</PresentationFormat>
  <Paragraphs>1198</Paragraphs>
  <Slides>68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69" baseType="lpstr">
      <vt:lpstr>Office ​​テーマ</vt:lpstr>
      <vt:lpstr>冷凍めん及び各タイプ麺類に関する ユーザー調査報告書 2018 </vt:lpstr>
      <vt:lpstr>目次</vt:lpstr>
      <vt:lpstr>総評①</vt:lpstr>
      <vt:lpstr>総評②</vt:lpstr>
      <vt:lpstr>総評③</vt:lpstr>
      <vt:lpstr>総評④</vt:lpstr>
      <vt:lpstr>総評⑤</vt:lpstr>
      <vt:lpstr>総評⑥</vt:lpstr>
      <vt:lpstr>一般消費者1248名対象項目 ～前回データ比較付～</vt:lpstr>
      <vt:lpstr>喫食頻度</vt:lpstr>
      <vt:lpstr>喫食頻度</vt:lpstr>
      <vt:lpstr>喫食頻度</vt:lpstr>
      <vt:lpstr>喫食頻度</vt:lpstr>
      <vt:lpstr>タイプ別認知率</vt:lpstr>
      <vt:lpstr>タイプ別認知率</vt:lpstr>
      <vt:lpstr>タイプ別認知率</vt:lpstr>
      <vt:lpstr>タイプ別認知率</vt:lpstr>
      <vt:lpstr>タイプ別喫食経験率</vt:lpstr>
      <vt:lpstr>タイプ別喫食経験率</vt:lpstr>
      <vt:lpstr>タイプ別喫食経験率</vt:lpstr>
      <vt:lpstr>タイプ別喫食経験率</vt:lpstr>
      <vt:lpstr>最頻喫食タイプ</vt:lpstr>
      <vt:lpstr>最頻喫食タイプ</vt:lpstr>
      <vt:lpstr>最頻喫食タイプ</vt:lpstr>
      <vt:lpstr>最頻喫食タイプ</vt:lpstr>
      <vt:lpstr>冷凍めん最頻喫食の理由</vt:lpstr>
      <vt:lpstr>タイプ別選好度</vt:lpstr>
      <vt:lpstr>タイプ別選好度</vt:lpstr>
      <vt:lpstr>タイプ別選好度</vt:lpstr>
      <vt:lpstr>タイプ別選好度</vt:lpstr>
      <vt:lpstr>冷凍めんイメージ</vt:lpstr>
      <vt:lpstr>冷凍めんイメージ</vt:lpstr>
      <vt:lpstr>特長別魅力度</vt:lpstr>
      <vt:lpstr>特長別魅力度</vt:lpstr>
      <vt:lpstr>特長別魅力度</vt:lpstr>
      <vt:lpstr>特長別魅力度</vt:lpstr>
      <vt:lpstr>特長別魅力度</vt:lpstr>
      <vt:lpstr>特長理解後の魅力度変化</vt:lpstr>
      <vt:lpstr>RMKマーク認知率</vt:lpstr>
      <vt:lpstr>RMKマーク認識後の影響</vt:lpstr>
      <vt:lpstr>魅力を感じる名称</vt:lpstr>
      <vt:lpstr>冷凍めんの情報源</vt:lpstr>
      <vt:lpstr>飲食店での冷凍めん許容</vt:lpstr>
      <vt:lpstr>冷凍めん喫食者336名対象項目 ～前回データ比較付～</vt:lpstr>
      <vt:lpstr>喫食カテゴリー</vt:lpstr>
      <vt:lpstr>喫食冷凍めんタイプ</vt:lpstr>
      <vt:lpstr>喫食シーン</vt:lpstr>
      <vt:lpstr>喫食シーン</vt:lpstr>
      <vt:lpstr>喫食シーン</vt:lpstr>
      <vt:lpstr>喫食シーン</vt:lpstr>
      <vt:lpstr>喫食シーン</vt:lpstr>
      <vt:lpstr>朝食での冷凍めん非喫食理由</vt:lpstr>
      <vt:lpstr>調理方法</vt:lpstr>
      <vt:lpstr>調理時添加具材</vt:lpstr>
      <vt:lpstr>調理時添加具材</vt:lpstr>
      <vt:lpstr>調理時添加具材</vt:lpstr>
      <vt:lpstr>調理時添加具材</vt:lpstr>
      <vt:lpstr>購入商品の選択理由</vt:lpstr>
      <vt:lpstr>購入時の比較カテゴリー</vt:lpstr>
      <vt:lpstr>一食あたりのボリューム感</vt:lpstr>
      <vt:lpstr>RMKマークの認知率</vt:lpstr>
      <vt:lpstr>RMKマーク認知者の影響</vt:lpstr>
      <vt:lpstr>RMKマーク認識後の影響</vt:lpstr>
      <vt:lpstr>魅力を感じる名称</vt:lpstr>
      <vt:lpstr>冷凍めんの情報源</vt:lpstr>
      <vt:lpstr>飲食店での冷凍めん許容</vt:lpstr>
      <vt:lpstr>冷凍めん喫食者336名対象項目</vt:lpstr>
      <vt:lpstr>冷凍めんの情報内容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冷凍めん及び各タイプ麺類に関する ユーザー調査報告書</dc:title>
  <dc:creator>ISMDCSS_USER01</dc:creator>
  <cp:lastModifiedBy>inoue</cp:lastModifiedBy>
  <cp:revision>438</cp:revision>
  <cp:lastPrinted>2018-06-06T07:48:40Z</cp:lastPrinted>
  <dcterms:created xsi:type="dcterms:W3CDTF">2015-02-10T06:44:03Z</dcterms:created>
  <dcterms:modified xsi:type="dcterms:W3CDTF">2018-06-07T09:29:52Z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3701022</vt:lpwstr>
  </property>
  <property fmtid="{D5CDD505-2E9C-101B-9397-08002B2CF9AE}" name="NXPowerLiteSettings" pid="3">
    <vt:lpwstr>B74006B004C800</vt:lpwstr>
  </property>
  <property fmtid="{D5CDD505-2E9C-101B-9397-08002B2CF9AE}" name="NXPowerLiteVersion" pid="4">
    <vt:lpwstr>D5.1.5</vt:lpwstr>
  </property>
</Properties>
</file>