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351" r:id="rId4"/>
    <p:sldId id="352" r:id="rId5"/>
    <p:sldId id="353" r:id="rId6"/>
    <p:sldId id="354" r:id="rId7"/>
    <p:sldId id="355" r:id="rId8"/>
    <p:sldId id="356" r:id="rId9"/>
    <p:sldId id="323" r:id="rId10"/>
    <p:sldId id="324" r:id="rId11"/>
    <p:sldId id="325" r:id="rId12"/>
    <p:sldId id="326" r:id="rId13"/>
    <p:sldId id="339" r:id="rId14"/>
    <p:sldId id="327" r:id="rId15"/>
    <p:sldId id="328" r:id="rId16"/>
    <p:sldId id="329" r:id="rId17"/>
    <p:sldId id="340" r:id="rId18"/>
    <p:sldId id="330" r:id="rId19"/>
    <p:sldId id="332" r:id="rId20"/>
    <p:sldId id="333" r:id="rId21"/>
    <p:sldId id="334" r:id="rId22"/>
    <p:sldId id="344" r:id="rId23"/>
    <p:sldId id="345" r:id="rId24"/>
    <p:sldId id="337" r:id="rId25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1" autoAdjust="0"/>
    <p:restoredTop sz="86421" autoAdjust="0"/>
  </p:normalViewPr>
  <p:slideViewPr>
    <p:cSldViewPr snapToGrid="0" snapToObjects="1" showGuides="1">
      <p:cViewPr varScale="1">
        <p:scale>
          <a:sx n="102" d="100"/>
          <a:sy n="102" d="100"/>
        </p:scale>
        <p:origin x="-138" y="-102"/>
      </p:cViewPr>
      <p:guideLst>
        <p:guide orient="horz" pos="2160"/>
        <p:guide orient="horz" pos="1344"/>
        <p:guide orient="horz" pos="2795"/>
        <p:guide orient="horz" pos="3083"/>
        <p:guide orient="horz" pos="4177"/>
        <p:guide orient="horz" pos="581"/>
        <p:guide pos="2880"/>
        <p:guide pos="159"/>
        <p:guide pos="5602"/>
        <p:guide pos="521"/>
        <p:guide pos="4263"/>
        <p:guide pos="1497"/>
        <p:guide pos="5511"/>
        <p:guide pos="101"/>
        <p:guide pos="56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03424-E6C5-4D63-92CB-48734547D316}" type="datetimeFigureOut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9C513-44D9-4495-82A4-54CAEC0A11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472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241808"/>
            <a:ext cx="7772400" cy="2304256"/>
          </a:xfrm>
        </p:spPr>
        <p:txBody>
          <a:bodyPr>
            <a:normAutofit/>
          </a:bodyPr>
          <a:lstStyle>
            <a:lvl1pPr>
              <a:defRPr sz="3200" b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11521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2232572"/>
            <a:ext cx="9144000" cy="0"/>
          </a:xfrm>
          <a:prstGeom prst="line">
            <a:avLst/>
          </a:prstGeom>
          <a:ln w="952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 userDrawn="1"/>
        </p:nvCxnSpPr>
        <p:spPr>
          <a:xfrm>
            <a:off x="-10684" y="4509120"/>
            <a:ext cx="9144000" cy="0"/>
          </a:xfrm>
          <a:prstGeom prst="line">
            <a:avLst/>
          </a:prstGeom>
          <a:ln w="95250" cmpd="thinThick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556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274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454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8634"/>
            <a:ext cx="9144000" cy="395090"/>
          </a:xfrm>
        </p:spPr>
        <p:txBody>
          <a:bodyPr>
            <a:normAutofit/>
          </a:bodyPr>
          <a:lstStyle>
            <a:lvl1pPr algn="l">
              <a:defRPr sz="1800" b="0">
                <a:latin typeface="HGPｺﾞｼｯｸM" panose="020B0600000000000000" pitchFamily="50" charset="-128"/>
                <a:ea typeface="HGPｺﾞｼｯｸM" panose="020B0600000000000000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820472" y="6669360"/>
            <a:ext cx="331160" cy="188640"/>
          </a:xfrm>
        </p:spPr>
        <p:txBody>
          <a:bodyPr/>
          <a:lstStyle>
            <a:lvl1pPr>
              <a:defRPr sz="900"/>
            </a:lvl1pPr>
          </a:lstStyle>
          <a:p>
            <a:fld id="{D5A9E360-BD98-4A81-A743-0577CB30CE9E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458200"/>
            <a:ext cx="9144000" cy="0"/>
          </a:xfrm>
          <a:prstGeom prst="line">
            <a:avLst/>
          </a:prstGeom>
          <a:ln w="952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419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2726064"/>
            <a:ext cx="7772400" cy="1362075"/>
          </a:xfrm>
        </p:spPr>
        <p:txBody>
          <a:bodyPr anchor="ctr">
            <a:normAutofit/>
          </a:bodyPr>
          <a:lstStyle>
            <a:lvl1pPr algn="ctr">
              <a:defRPr sz="3200" b="0" cap="all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11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28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105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215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681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55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42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9E360-BD98-4A81-A743-0577CB30CE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12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10" Type="http://schemas.openxmlformats.org/officeDocument/2006/relationships/image" Target="../media/image11.emf"/><Relationship Id="rId4" Type="http://schemas.openxmlformats.org/officeDocument/2006/relationships/image" Target="../media/image5.emf"/><Relationship Id="rId9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7" Type="http://schemas.openxmlformats.org/officeDocument/2006/relationships/image" Target="../media/image22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emf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7" Type="http://schemas.openxmlformats.org/officeDocument/2006/relationships/image" Target="../media/image33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emf"/><Relationship Id="rId5" Type="http://schemas.openxmlformats.org/officeDocument/2006/relationships/image" Target="../media/image31.emf"/><Relationship Id="rId4" Type="http://schemas.openxmlformats.org/officeDocument/2006/relationships/image" Target="../media/image3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emf"/><Relationship Id="rId4" Type="http://schemas.openxmlformats.org/officeDocument/2006/relationships/image" Target="../media/image38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emf"/><Relationship Id="rId4" Type="http://schemas.openxmlformats.org/officeDocument/2006/relationships/image" Target="../media/image42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emf"/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emf"/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emf"/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emf"/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emf"/><Relationship Id="rId2" Type="http://schemas.openxmlformats.org/officeDocument/2006/relationships/image" Target="../media/image5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8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2018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冷凍</a:t>
            </a:r>
            <a:r>
              <a:rPr kumimoji="1" lang="ja-JP" altLang="en-US" dirty="0" err="1" smtClean="0"/>
              <a:t>めん</a:t>
            </a:r>
            <a:r>
              <a:rPr lang="ja-JP" altLang="en-US" dirty="0" smtClean="0"/>
              <a:t>生活者調査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000" dirty="0" smtClean="0"/>
              <a:t>【</a:t>
            </a:r>
            <a:r>
              <a:rPr lang="ja-JP" altLang="en-US" sz="2000" dirty="0" smtClean="0"/>
              <a:t>リリース用ダイジェスト版</a:t>
            </a:r>
            <a:r>
              <a:rPr lang="en-US" altLang="ja-JP" sz="2000" dirty="0" smtClean="0"/>
              <a:t>】</a:t>
            </a:r>
            <a:br>
              <a:rPr lang="en-US" altLang="ja-JP" sz="2000" dirty="0" smtClean="0"/>
            </a:br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872016" y="6470154"/>
            <a:ext cx="13869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日本冷凍</a:t>
            </a:r>
            <a:r>
              <a:rPr lang="ja-JP" altLang="en-US" sz="1200" b="1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</a:t>
            </a:r>
            <a:r>
              <a:rPr lang="ja-JP" altLang="en-US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協会</a:t>
            </a:r>
            <a:endParaRPr kumimoji="1" lang="ja-JP" altLang="en-US" sz="12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978096" y="4038160"/>
            <a:ext cx="3168352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>
                <a:solidFill>
                  <a:schemeClr val="tx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2018</a:t>
            </a:r>
            <a:r>
              <a:rPr kumimoji="1" lang="ja-JP" altLang="en-US" sz="1000" dirty="0" smtClean="0">
                <a:solidFill>
                  <a:schemeClr val="tx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</a:t>
            </a:r>
            <a:r>
              <a:rPr kumimoji="1" lang="en-US" altLang="ja-JP" sz="1000" dirty="0" smtClean="0">
                <a:solidFill>
                  <a:schemeClr val="tx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4</a:t>
            </a:r>
            <a:r>
              <a:rPr kumimoji="1" lang="ja-JP" altLang="en-US" sz="1000" dirty="0" smtClean="0">
                <a:solidFill>
                  <a:schemeClr val="tx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　日本冷凍</a:t>
            </a:r>
            <a:r>
              <a:rPr kumimoji="1" lang="ja-JP" altLang="en-US" sz="1000" dirty="0" err="1" smtClean="0">
                <a:solidFill>
                  <a:schemeClr val="tx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</a:t>
            </a:r>
            <a:r>
              <a:rPr kumimoji="1" lang="ja-JP" altLang="en-US" sz="1000" dirty="0" smtClean="0">
                <a:solidFill>
                  <a:schemeClr val="tx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協会調査より</a:t>
            </a:r>
            <a:endParaRPr kumimoji="1" lang="ja-JP" altLang="en-US" sz="1000" dirty="0">
              <a:solidFill>
                <a:schemeClr val="tx2">
                  <a:lumMod val="50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808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8" y="965084"/>
            <a:ext cx="4368800" cy="127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003" y="965084"/>
            <a:ext cx="4368800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8" y="2766956"/>
            <a:ext cx="4368800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003" y="2766956"/>
            <a:ext cx="4368800" cy="127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8" y="4150529"/>
            <a:ext cx="4368800" cy="127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003" y="4150529"/>
            <a:ext cx="4368800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003" y="5503622"/>
            <a:ext cx="4368800" cy="127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麺類の喫食頻度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lang="ja-JP" altLang="en-US" smtClean="0"/>
              <a:pPr/>
              <a:t>9</a:t>
            </a:fld>
            <a:endParaRPr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1108" y="749640"/>
            <a:ext cx="8354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●男性</a:t>
            </a:r>
            <a:r>
              <a:rPr lang="ja-JP" altLang="en-US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n=624</a:t>
            </a:r>
            <a:r>
              <a:rPr lang="ja-JP" altLang="en-US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7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805287" y="749640"/>
            <a:ext cx="8354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●女性</a:t>
            </a:r>
            <a:r>
              <a:rPr lang="ja-JP" altLang="en-US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n=624</a:t>
            </a:r>
            <a:r>
              <a:rPr lang="ja-JP" altLang="en-US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7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71108" y="2551512"/>
            <a:ext cx="8515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</a:t>
            </a:r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</a:t>
            </a:r>
            <a:r>
              <a:rPr lang="ja-JP" altLang="en-US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n=208</a:t>
            </a:r>
            <a:r>
              <a:rPr lang="ja-JP" altLang="en-US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7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05287" y="2551512"/>
            <a:ext cx="8515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</a:t>
            </a:r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30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</a:t>
            </a:r>
            <a:r>
              <a:rPr lang="ja-JP" altLang="en-US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n=208</a:t>
            </a:r>
            <a:r>
              <a:rPr lang="ja-JP" altLang="en-US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7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37168" y="2227699"/>
            <a:ext cx="899932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269436" y="3935085"/>
            <a:ext cx="8515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</a:t>
            </a:r>
            <a:r>
              <a:rPr lang="en-US" altLang="ja-JP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4</a:t>
            </a:r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</a:t>
            </a:r>
            <a:r>
              <a:rPr lang="ja-JP" altLang="en-US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n=208</a:t>
            </a:r>
            <a:r>
              <a:rPr lang="ja-JP" altLang="en-US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7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803615" y="3935085"/>
            <a:ext cx="8515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</a:t>
            </a:r>
            <a:r>
              <a:rPr lang="en-US" altLang="ja-JP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</a:t>
            </a:r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</a:t>
            </a:r>
            <a:r>
              <a:rPr lang="ja-JP" altLang="en-US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n=208</a:t>
            </a:r>
            <a:r>
              <a:rPr lang="ja-JP" altLang="en-US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7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69436" y="5288178"/>
            <a:ext cx="8515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</a:t>
            </a:r>
            <a:r>
              <a:rPr lang="en-US" altLang="ja-JP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6</a:t>
            </a:r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</a:t>
            </a:r>
            <a:r>
              <a:rPr lang="ja-JP" altLang="en-US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n=208</a:t>
            </a:r>
            <a:r>
              <a:rPr lang="ja-JP" altLang="en-US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7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805287" y="5288178"/>
            <a:ext cx="10567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</a:t>
            </a:r>
            <a:r>
              <a:rPr lang="en-US" altLang="ja-JP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7</a:t>
            </a:r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代以上</a:t>
            </a:r>
            <a:r>
              <a:rPr lang="ja-JP" altLang="en-US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n=208</a:t>
            </a:r>
            <a:r>
              <a:rPr lang="ja-JP" altLang="en-US" sz="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7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049" name="正方形/長方形 2048"/>
          <p:cNvSpPr/>
          <p:nvPr/>
        </p:nvSpPr>
        <p:spPr>
          <a:xfrm>
            <a:off x="160338" y="598280"/>
            <a:ext cx="623024" cy="1513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性別</a:t>
            </a:r>
            <a:endParaRPr kumimoji="1" lang="ja-JP" altLang="en-US" sz="8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60338" y="2348880"/>
            <a:ext cx="623024" cy="1513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年代</a:t>
            </a:r>
            <a:r>
              <a:rPr kumimoji="1"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別</a:t>
            </a:r>
            <a:endParaRPr kumimoji="1" lang="ja-JP" altLang="en-US" sz="8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6" t="87274" r="5225"/>
          <a:stretch/>
        </p:blipFill>
        <p:spPr bwMode="auto">
          <a:xfrm>
            <a:off x="1001992" y="567596"/>
            <a:ext cx="758721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8" y="5503622"/>
            <a:ext cx="4368800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849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629" y="2284724"/>
            <a:ext cx="4138613" cy="197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614" y="2284723"/>
            <a:ext cx="4138613" cy="197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59" y="4361808"/>
            <a:ext cx="4138613" cy="197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613" y="4361807"/>
            <a:ext cx="4138613" cy="197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正方形/長方形 14"/>
          <p:cNvSpPr/>
          <p:nvPr/>
        </p:nvSpPr>
        <p:spPr>
          <a:xfrm>
            <a:off x="252000" y="652504"/>
            <a:ext cx="8640000" cy="97629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最頻喫食率のトップは「うどん」はゆで麺、「そば」と「スパゲティ」は乾麺、「ラーメン」は即席麺。</a:t>
            </a:r>
            <a:endParaRPr lang="en-US" altLang="ja-JP" sz="1600" b="1" dirty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認知率・喫食経験率については「うどん」は全タイプ幅広く</a:t>
            </a:r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高い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。「そば」は、乾麺、</a:t>
            </a:r>
            <a:r>
              <a:rPr lang="ja-JP" altLang="en-US" sz="1000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なま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麺、ゆで麺の順に高い。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「ラーメン」は即席麺、</a:t>
            </a:r>
            <a:r>
              <a:rPr lang="ja-JP" altLang="en-US" sz="1000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なま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麺、乾麺の順に高い。「スパゲティ」は圧倒的に乾麺が高い。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麺類のタイプ別認知率、喫食経験率、最頻喫食率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1108" y="1802309"/>
            <a:ext cx="34147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◆麺類のタイプ別認知率・喫食経験率・最頻喫食率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n=1248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0331" y="2152952"/>
            <a:ext cx="5725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●うどん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4059" y="4222516"/>
            <a:ext cx="67678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</a:t>
            </a:r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ラーメン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809935" y="2152952"/>
            <a:ext cx="5036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</a:t>
            </a:r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そば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813663" y="4222516"/>
            <a:ext cx="79380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●スパゲティ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02" t="89794" r="7992"/>
          <a:stretch/>
        </p:blipFill>
        <p:spPr bwMode="auto">
          <a:xfrm>
            <a:off x="2593255" y="6369600"/>
            <a:ext cx="3950393" cy="248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円/楕円 6"/>
          <p:cNvSpPr/>
          <p:nvPr/>
        </p:nvSpPr>
        <p:spPr>
          <a:xfrm>
            <a:off x="926296" y="2774502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2209832" y="2765358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3479688" y="3393901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5097392" y="2871988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6335624" y="2891749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7648152" y="3241348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1286300" y="4945693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2556156" y="4880972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3834012" y="5230677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5090916" y="4781152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/>
          <p:nvPr/>
        </p:nvSpPr>
        <p:spPr>
          <a:xfrm>
            <a:off x="6323052" y="4825728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7645484" y="4868020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60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64" y="4839618"/>
            <a:ext cx="2159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540" y="4839618"/>
            <a:ext cx="2159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961" y="4845147"/>
            <a:ext cx="2159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388" y="4839618"/>
            <a:ext cx="2159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312" y="2065866"/>
            <a:ext cx="4319587" cy="227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正方形/長方形 18"/>
          <p:cNvSpPr/>
          <p:nvPr/>
        </p:nvSpPr>
        <p:spPr>
          <a:xfrm>
            <a:off x="252000" y="657264"/>
            <a:ext cx="8640000" cy="97629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</a:t>
            </a:r>
            <a:r>
              <a:rPr lang="ja-JP" altLang="en-US" sz="1600" b="1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めんの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認知率、喫食経験率、最頻喫食率は「うどん」が一番高い。</a:t>
            </a:r>
            <a:endParaRPr lang="en-US" altLang="ja-JP" sz="1600" b="1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</a:t>
            </a:r>
            <a:r>
              <a:rPr lang="ja-JP" altLang="en-US" sz="1000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めんの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「そば」の最頻喫食率は減少傾向。反して「うどん」「ラーメン」「スパゲティ」は増加傾向。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喫食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経験率は性別では「うどん」「そば」「ラーメン」「スパゲティ」全て女性の方が高い。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年代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別では「ラーメン」「スパゲティ」は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40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代が最も高いが、「うどん」「そば」は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60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代が最も高い。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冷凍</a:t>
            </a:r>
            <a:r>
              <a:rPr kumimoji="1" lang="ja-JP" altLang="en-US" dirty="0" err="1" smtClean="0"/>
              <a:t>めんの</a:t>
            </a:r>
            <a:r>
              <a:rPr kumimoji="1" lang="ja-JP" altLang="en-US" dirty="0" smtClean="0"/>
              <a:t>認知率、喫食経験率、最頻喫食率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71108" y="1886635"/>
            <a:ext cx="32191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◆冷凍</a:t>
            </a:r>
            <a:r>
              <a:rPr lang="ja-JP" altLang="en-US" sz="10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めんの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認知率・喫食経験率・最頻喫食率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n=1248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0338" y="4509376"/>
            <a:ext cx="5725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●うどん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376487" y="4514136"/>
            <a:ext cx="5036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</a:t>
            </a:r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そば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572000" y="4504088"/>
            <a:ext cx="67678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</a:t>
            </a:r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ラーメン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767513" y="4508848"/>
            <a:ext cx="79380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●スパゲティ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60338" y="4310233"/>
            <a:ext cx="1346431" cy="1513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前回（</a:t>
            </a:r>
            <a:r>
              <a:rPr lang="en-US" altLang="ja-JP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2015</a:t>
            </a:r>
            <a:r>
              <a:rPr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年度）比較</a:t>
            </a:r>
            <a:endParaRPr kumimoji="1" lang="ja-JP" altLang="en-US" sz="8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5091371" y="2479432"/>
            <a:ext cx="324000" cy="1800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6356960" y="2552440"/>
            <a:ext cx="324000" cy="1800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7690236" y="3247589"/>
            <a:ext cx="324000" cy="1800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4094996" y="5770197"/>
            <a:ext cx="360040" cy="150159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V="1">
            <a:off x="1892816" y="5606393"/>
            <a:ext cx="360040" cy="120007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flipV="1">
            <a:off x="6258664" y="5830037"/>
            <a:ext cx="360040" cy="120007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flipV="1">
            <a:off x="8460432" y="5756880"/>
            <a:ext cx="360040" cy="120007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132856"/>
            <a:ext cx="410527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217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283568"/>
            <a:ext cx="4340225" cy="23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100" y="1283568"/>
            <a:ext cx="4340225" cy="235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2" y="4118749"/>
            <a:ext cx="4340225" cy="234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099" y="4118751"/>
            <a:ext cx="4340225" cy="234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冷凍</a:t>
            </a:r>
            <a:r>
              <a:rPr kumimoji="1" lang="ja-JP" altLang="en-US" dirty="0" err="1" smtClean="0"/>
              <a:t>めんの</a:t>
            </a:r>
            <a:r>
              <a:rPr kumimoji="1" lang="ja-JP" altLang="en-US" dirty="0" smtClean="0"/>
              <a:t>認知率、喫食経験率、最頻喫食率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10320" y="1052736"/>
            <a:ext cx="5725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●うどん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4048" y="3717032"/>
            <a:ext cx="67678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</a:t>
            </a:r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ラーメン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655820" y="1052736"/>
            <a:ext cx="5036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</a:t>
            </a:r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そば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659548" y="3717032"/>
            <a:ext cx="79380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●スパゲティ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07504" y="692696"/>
            <a:ext cx="1008112" cy="1513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性別・年代別</a:t>
            </a:r>
            <a:endParaRPr kumimoji="1" lang="ja-JP" altLang="en-US" sz="8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5" name="円/楕円 34"/>
          <p:cNvSpPr/>
          <p:nvPr/>
        </p:nvSpPr>
        <p:spPr>
          <a:xfrm>
            <a:off x="1860499" y="1768029"/>
            <a:ext cx="203063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/>
          <p:cNvSpPr/>
          <p:nvPr/>
        </p:nvSpPr>
        <p:spPr>
          <a:xfrm>
            <a:off x="2665316" y="1768029"/>
            <a:ext cx="203063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円/楕円 37"/>
          <p:cNvSpPr/>
          <p:nvPr/>
        </p:nvSpPr>
        <p:spPr>
          <a:xfrm>
            <a:off x="6359613" y="2582625"/>
            <a:ext cx="203063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円/楕円 38"/>
          <p:cNvSpPr/>
          <p:nvPr/>
        </p:nvSpPr>
        <p:spPr>
          <a:xfrm>
            <a:off x="7169393" y="2501818"/>
            <a:ext cx="203063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/楕円 40"/>
          <p:cNvSpPr/>
          <p:nvPr/>
        </p:nvSpPr>
        <p:spPr>
          <a:xfrm>
            <a:off x="1860499" y="5324460"/>
            <a:ext cx="203063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/楕円 41"/>
          <p:cNvSpPr/>
          <p:nvPr/>
        </p:nvSpPr>
        <p:spPr>
          <a:xfrm>
            <a:off x="2354687" y="5248615"/>
            <a:ext cx="432000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円/楕円 42"/>
          <p:cNvSpPr/>
          <p:nvPr/>
        </p:nvSpPr>
        <p:spPr>
          <a:xfrm>
            <a:off x="6359613" y="5322104"/>
            <a:ext cx="203063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円/楕円 43"/>
          <p:cNvSpPr/>
          <p:nvPr/>
        </p:nvSpPr>
        <p:spPr>
          <a:xfrm>
            <a:off x="6895423" y="5277307"/>
            <a:ext cx="203063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3" t="88707" r="8058"/>
          <a:stretch/>
        </p:blipFill>
        <p:spPr bwMode="auto">
          <a:xfrm>
            <a:off x="2147046" y="6336647"/>
            <a:ext cx="4849909" cy="253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558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15" y="4830629"/>
            <a:ext cx="2174875" cy="185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261" y="4830629"/>
            <a:ext cx="2174875" cy="185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404" y="4833803"/>
            <a:ext cx="2174875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873" y="4829359"/>
            <a:ext cx="2174875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1070" y="2042016"/>
            <a:ext cx="4321175" cy="227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133600"/>
            <a:ext cx="410527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正方形/長方形 16"/>
          <p:cNvSpPr/>
          <p:nvPr/>
        </p:nvSpPr>
        <p:spPr>
          <a:xfrm>
            <a:off x="252000" y="652504"/>
            <a:ext cx="8640000" cy="97629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「うどん」「そば」「ラーメン」は</a:t>
            </a:r>
            <a:r>
              <a:rPr lang="ja-JP" altLang="en-US" sz="1600" b="1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なま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麺が好感度</a:t>
            </a:r>
            <a:r>
              <a:rPr lang="en-US" altLang="ja-JP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位。「スパゲティ」は乾麺が</a:t>
            </a:r>
            <a:r>
              <a:rPr lang="en-US" altLang="ja-JP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位。</a:t>
            </a:r>
            <a:endParaRPr lang="en-US" altLang="ja-JP" sz="1600" b="1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</a:t>
            </a:r>
            <a:r>
              <a:rPr lang="ja-JP" altLang="en-US" sz="1600" b="1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めんの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中で好感度は「うどん」が</a:t>
            </a:r>
            <a:r>
              <a:rPr lang="en-US" altLang="ja-JP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位、「スパゲティ」が</a:t>
            </a:r>
            <a:r>
              <a:rPr lang="en-US" altLang="ja-JP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位。</a:t>
            </a:r>
            <a:endParaRPr lang="en-US" altLang="ja-JP" sz="1600" b="1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2015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年に比べて、冷凍</a:t>
            </a:r>
            <a:r>
              <a:rPr lang="ja-JP" altLang="en-US" sz="1000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めんは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「うどん」は減少傾向だが</a:t>
            </a:r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、「そば」「ラーメン」「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スパゲティ」は増加傾向。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麺類のタイプ別おいしさの好感度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1108" y="1886635"/>
            <a:ext cx="22252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◆おいしいと思う麺類のタイプ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n=1248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60338" y="4509376"/>
            <a:ext cx="5725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●うどん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376488" y="4514136"/>
            <a:ext cx="5036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</a:t>
            </a:r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そば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572000" y="4504088"/>
            <a:ext cx="67678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</a:t>
            </a:r>
            <a:r>
              <a:rPr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ラーメン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767513" y="4508848"/>
            <a:ext cx="79380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●スパゲティ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60338" y="4337665"/>
            <a:ext cx="1346431" cy="1513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前回（</a:t>
            </a:r>
            <a:r>
              <a:rPr lang="en-US" altLang="ja-JP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2015</a:t>
            </a:r>
            <a:r>
              <a:rPr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年度）比較</a:t>
            </a:r>
            <a:endParaRPr kumimoji="1" lang="ja-JP" altLang="en-US" sz="8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5169719" y="2849968"/>
            <a:ext cx="324000" cy="1800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1754068" y="5506426"/>
            <a:ext cx="268792" cy="9601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円/楕円 19"/>
          <p:cNvSpPr/>
          <p:nvPr/>
        </p:nvSpPr>
        <p:spPr>
          <a:xfrm>
            <a:off x="6147276" y="2790954"/>
            <a:ext cx="324000" cy="1800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7106620" y="2720731"/>
            <a:ext cx="324000" cy="1800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7926520" y="2647579"/>
            <a:ext cx="324000" cy="1800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" name="直線矢印コネクタ 24"/>
          <p:cNvCxnSpPr/>
          <p:nvPr/>
        </p:nvCxnSpPr>
        <p:spPr>
          <a:xfrm flipV="1">
            <a:off x="8259500" y="5793128"/>
            <a:ext cx="213928" cy="13081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318764" y="3083463"/>
            <a:ext cx="4104000" cy="24156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1" name="直線矢印コネクタ 30"/>
          <p:cNvCxnSpPr/>
          <p:nvPr/>
        </p:nvCxnSpPr>
        <p:spPr>
          <a:xfrm flipV="1">
            <a:off x="3916384" y="5809799"/>
            <a:ext cx="213928" cy="13081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 flipV="1">
            <a:off x="6092604" y="5809799"/>
            <a:ext cx="213928" cy="13081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594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33" y="1947029"/>
            <a:ext cx="3957637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1296" y="1947028"/>
            <a:ext cx="3957637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正方形/長方形 8"/>
          <p:cNvSpPr/>
          <p:nvPr/>
        </p:nvSpPr>
        <p:spPr>
          <a:xfrm>
            <a:off x="252000" y="652504"/>
            <a:ext cx="8640000" cy="97629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</a:t>
            </a:r>
            <a:r>
              <a:rPr lang="ja-JP" altLang="en-US" sz="1600" b="1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めんの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良いイメージは「保存性」「簡便性」。悪いイメージは「場所をとる」。</a:t>
            </a:r>
            <a:endParaRPr lang="en-US" altLang="ja-JP" sz="1600" b="1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消費者にとって長期保存が利いて良いが、保管する場所がないというジレンマを抱えているようだ。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また、冷凍</a:t>
            </a:r>
            <a:r>
              <a:rPr lang="ja-JP" altLang="en-US" sz="1000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めんの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「悪い点」について「当てはまるものはひとつもない」が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</a:t>
            </a:r>
            <a:r>
              <a:rPr lang="ja-JP" altLang="en-US" sz="1000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めんに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悪いイメージが無い人も多数存在。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冷凍</a:t>
            </a:r>
            <a:r>
              <a:rPr kumimoji="1" lang="ja-JP" altLang="en-US" dirty="0" err="1" smtClean="0"/>
              <a:t>めんの</a:t>
            </a:r>
            <a:r>
              <a:rPr kumimoji="1" lang="ja-JP" altLang="en-US" dirty="0" smtClean="0"/>
              <a:t>良いイメージ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悪いイメージ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1108" y="1700808"/>
            <a:ext cx="27975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◆冷凍</a:t>
            </a:r>
            <a:r>
              <a:rPr lang="ja-JP" altLang="en-US" sz="10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めんの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「良い点」に関するイメージ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n=1248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82751" y="1700808"/>
            <a:ext cx="27975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◆冷凍</a:t>
            </a:r>
            <a:r>
              <a:rPr lang="ja-JP" altLang="en-US" sz="10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めんの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「悪い点」に関するイメージ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n=1248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67544" y="2133600"/>
            <a:ext cx="3384376" cy="122339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4860032" y="2132856"/>
            <a:ext cx="2952328" cy="32400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4860032" y="6011436"/>
            <a:ext cx="2952328" cy="32400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46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08" y="4221088"/>
            <a:ext cx="3825875" cy="202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79" y="2324592"/>
            <a:ext cx="21907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正方形/長方形 15"/>
          <p:cNvSpPr/>
          <p:nvPr/>
        </p:nvSpPr>
        <p:spPr>
          <a:xfrm>
            <a:off x="252000" y="648120"/>
            <a:ext cx="8640000" cy="97629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普段最も食べている冷凍</a:t>
            </a:r>
            <a:r>
              <a:rPr lang="ja-JP" altLang="en-US" sz="1600" b="1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めんは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「うどん」。</a:t>
            </a:r>
            <a:endParaRPr lang="en-US" altLang="ja-JP" sz="1600" b="1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普段最も食べている冷凍</a:t>
            </a:r>
            <a:r>
              <a:rPr lang="ja-JP" altLang="en-US" sz="1000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めんは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「うどん」「スパゲティ」「ラーメン」「そば」の順に高く、「ラーメン」は増加傾向。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年代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別では他年代に比べ、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代・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30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代・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40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代は「スパゲティ」、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代は「ラーメン」、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50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代・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70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代以上は「うどん」、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70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代以上は「そば」が高い。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冷凍</a:t>
            </a:r>
            <a:r>
              <a:rPr kumimoji="1" lang="ja-JP" altLang="en-US" dirty="0" err="1" smtClean="0"/>
              <a:t>めんの喫</a:t>
            </a:r>
            <a:r>
              <a:rPr kumimoji="1" lang="ja-JP" altLang="en-US" dirty="0" smtClean="0"/>
              <a:t>食カテゴリー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lang="ja-JP" altLang="en-US" smtClean="0"/>
              <a:pPr/>
              <a:t>15</a:t>
            </a:fld>
            <a:endParaRPr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7236296" y="72056"/>
            <a:ext cx="1809928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</a:t>
            </a:r>
            <a:r>
              <a:rPr kumimoji="1" lang="ja-JP" altLang="en-US" sz="1000" b="1" dirty="0" err="1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めん喫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食者のみ</a:t>
            </a:r>
            <a:endParaRPr kumimoji="1" lang="ja-JP" altLang="en-US" sz="1000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1108" y="1831771"/>
            <a:ext cx="24978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◆普段最も食べている冷凍</a:t>
            </a:r>
            <a:r>
              <a:rPr lang="ja-JP" altLang="en-US" sz="10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めんの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カテゴリー</a:t>
            </a:r>
            <a:endParaRPr lang="en-US" altLang="ja-JP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（冷凍めん喫食者のみ</a:t>
            </a:r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/n=336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18961" y="3853705"/>
            <a:ext cx="1346431" cy="1513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前回（</a:t>
            </a:r>
            <a:r>
              <a:rPr lang="en-US" altLang="ja-JP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2015</a:t>
            </a:r>
            <a:r>
              <a:rPr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年度）比較</a:t>
            </a:r>
            <a:endParaRPr kumimoji="1" lang="ja-JP" altLang="en-US" sz="8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4562856" y="1844824"/>
            <a:ext cx="1346431" cy="1513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地域別・性別・年代別</a:t>
            </a:r>
            <a:endParaRPr kumimoji="1" lang="ja-JP" altLang="en-US" sz="8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20" t="93708" r="23175" b="1379"/>
          <a:stretch/>
        </p:blipFill>
        <p:spPr bwMode="auto">
          <a:xfrm>
            <a:off x="5762969" y="6291901"/>
            <a:ext cx="2472295" cy="208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正方形/長方形 16"/>
          <p:cNvSpPr/>
          <p:nvPr/>
        </p:nvSpPr>
        <p:spPr>
          <a:xfrm>
            <a:off x="305200" y="2324592"/>
            <a:ext cx="2196000" cy="24031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矢印コネクタ 17"/>
          <p:cNvCxnSpPr/>
          <p:nvPr/>
        </p:nvCxnSpPr>
        <p:spPr>
          <a:xfrm flipV="1">
            <a:off x="2091428" y="5311294"/>
            <a:ext cx="409376" cy="13081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537" y="2083438"/>
            <a:ext cx="4675187" cy="420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714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370"/>
          <a:stretch/>
        </p:blipFill>
        <p:spPr bwMode="auto">
          <a:xfrm>
            <a:off x="1084139" y="3829723"/>
            <a:ext cx="1884362" cy="187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正方形/長方形 18"/>
          <p:cNvSpPr/>
          <p:nvPr/>
        </p:nvSpPr>
        <p:spPr>
          <a:xfrm>
            <a:off x="252000" y="658600"/>
            <a:ext cx="8640000" cy="97629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普段よく食べる冷凍</a:t>
            </a:r>
            <a:r>
              <a:rPr lang="ja-JP" altLang="en-US" sz="1600" b="1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めんの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タイプは「冷凍素材めん」。</a:t>
            </a:r>
            <a:endParaRPr lang="en-US" altLang="ja-JP" sz="1600" b="1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男性や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代・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40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代・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60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代が他性別・年代に比べ「冷凍セット</a:t>
            </a:r>
            <a:r>
              <a:rPr lang="ja-JP" altLang="en-US" sz="1000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」を好み、より簡便志向。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女性や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50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代・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70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</a:t>
            </a:r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以上が他性別・年代に比べ「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冷凍素材</a:t>
            </a:r>
            <a:r>
              <a:rPr lang="ja-JP" altLang="en-US" sz="1000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」を好み、より調理志向。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冷凍</a:t>
            </a:r>
            <a:r>
              <a:rPr kumimoji="1" lang="ja-JP" altLang="en-US" dirty="0" err="1" smtClean="0"/>
              <a:t>めんの</a:t>
            </a:r>
            <a:r>
              <a:rPr kumimoji="1" lang="ja-JP" altLang="en-US" dirty="0" smtClean="0"/>
              <a:t>タイプ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lang="ja-JP" altLang="en-US" smtClean="0"/>
              <a:pPr/>
              <a:t>16</a:t>
            </a:fld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1108" y="1886635"/>
            <a:ext cx="20008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◆普段よく食べる冷凍</a:t>
            </a:r>
            <a:r>
              <a:rPr lang="ja-JP" altLang="en-US" sz="10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めんの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タイプ</a:t>
            </a:r>
            <a:endParaRPr lang="en-US" altLang="ja-JP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（冷凍</a:t>
            </a:r>
            <a:r>
              <a:rPr lang="ja-JP" altLang="en-US" sz="9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めん喫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食者のみ</a:t>
            </a:r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/n=336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562856" y="1844824"/>
            <a:ext cx="1346431" cy="1513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地域別・性別・年代別</a:t>
            </a:r>
            <a:endParaRPr kumimoji="1" lang="ja-JP" altLang="en-US" sz="8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23850" y="3067764"/>
            <a:ext cx="2613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冷凍素材</a:t>
            </a:r>
            <a:r>
              <a:rPr kumimoji="1" lang="ja-JP" altLang="en-US" sz="8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：めんだ</a:t>
            </a:r>
            <a:r>
              <a:rPr kumimoji="1" lang="ja-JP" altLang="en-US" sz="8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けの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冷凍の玉めん</a:t>
            </a:r>
            <a:endParaRPr kumimoji="1"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冷凍調理</a:t>
            </a:r>
            <a:r>
              <a:rPr lang="ja-JP" altLang="en-US" sz="8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：味付け調理済みの冷凍</a:t>
            </a:r>
            <a:r>
              <a:rPr lang="ja-JP" altLang="en-US" sz="8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冷凍セット</a:t>
            </a:r>
            <a:r>
              <a:rPr kumimoji="1" lang="ja-JP" altLang="en-US" sz="8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：スープやかやくがセットされている冷凍</a:t>
            </a:r>
            <a:r>
              <a:rPr kumimoji="1" lang="ja-JP" altLang="en-US" sz="8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</a:t>
            </a:r>
            <a:endParaRPr kumimoji="1" lang="ja-JP" altLang="en-US" sz="8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51" t="32509" b="34982"/>
          <a:stretch/>
        </p:blipFill>
        <p:spPr bwMode="auto">
          <a:xfrm>
            <a:off x="1674872" y="5661248"/>
            <a:ext cx="862616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パイ 6"/>
          <p:cNvSpPr/>
          <p:nvPr/>
        </p:nvSpPr>
        <p:spPr>
          <a:xfrm>
            <a:off x="1266081" y="3954012"/>
            <a:ext cx="1620000" cy="1620000"/>
          </a:xfrm>
          <a:prstGeom prst="pie">
            <a:avLst>
              <a:gd name="adj1" fmla="val 16159012"/>
              <a:gd name="adj2" fmla="val 8484031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7236296" y="72056"/>
            <a:ext cx="1809928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</a:t>
            </a:r>
            <a:r>
              <a:rPr kumimoji="1" lang="ja-JP" altLang="en-US" sz="1000" b="1" dirty="0" err="1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めん喫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食者のみ</a:t>
            </a:r>
            <a:endParaRPr kumimoji="1" lang="ja-JP" altLang="en-US" sz="1000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08" y="2343150"/>
            <a:ext cx="21907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424" y="2098397"/>
            <a:ext cx="4673600" cy="420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396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>
            <a:off x="252000" y="685766"/>
            <a:ext cx="8640000" cy="97629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どの麺類も、普段よく食べる冷凍</a:t>
            </a:r>
            <a:r>
              <a:rPr lang="ja-JP" altLang="en-US" sz="1600" b="1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めんの喫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食シーンは「昼食」（食べないは除く）。</a:t>
            </a:r>
            <a:endParaRPr lang="en-US" altLang="ja-JP" sz="1600" b="1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「朝食」に食べるは、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5%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以下と低い。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各喫食シーンで冷凍麺をよく食べる理由を自由回答で聞くと、うどん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の鍋と一緒または〆での相性、そばは各シーンでさっぱり・ヘルシーさ、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ラーメンは居酒屋の〆での相性、スパゲティはレンチンで食べられる手軽さ、お酒（ワイン）との相性が特徴的な選択理由となっている。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4060136"/>
            <a:ext cx="4138613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359125"/>
            <a:ext cx="410527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冷凍</a:t>
            </a:r>
            <a:r>
              <a:rPr kumimoji="1" lang="ja-JP" altLang="en-US" dirty="0" err="1" smtClean="0"/>
              <a:t>めんの</a:t>
            </a:r>
            <a:r>
              <a:rPr kumimoji="1" lang="ja-JP" altLang="en-US" dirty="0" smtClean="0"/>
              <a:t>カテゴリー別喫食シーン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0338" y="1886635"/>
            <a:ext cx="2292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◆普段よく食べる冷凍</a:t>
            </a:r>
            <a:r>
              <a:rPr lang="ja-JP" altLang="en-US" sz="10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めんの喫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食シーン</a:t>
            </a:r>
            <a:endParaRPr lang="en-US" altLang="ja-JP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（冷凍</a:t>
            </a:r>
            <a:r>
              <a:rPr lang="ja-JP" altLang="en-US" sz="9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めん喫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食者のみ</a:t>
            </a:r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/MA/n=336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562856" y="1844824"/>
            <a:ext cx="1953360" cy="1513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選択した理由（</a:t>
            </a:r>
            <a:r>
              <a:rPr lang="en-US" altLang="ja-JP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FA</a:t>
            </a:r>
            <a:r>
              <a:rPr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より</a:t>
            </a:r>
            <a:r>
              <a:rPr kumimoji="1"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抜粋）</a:t>
            </a:r>
            <a:endParaRPr kumimoji="1" lang="ja-JP" altLang="en-US" sz="8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630245" y="4334359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1603801" y="4956979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2565813" y="4831791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3526301" y="4840324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241292" y="2834648"/>
            <a:ext cx="4104000" cy="24031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7236296" y="72056"/>
            <a:ext cx="1809928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</a:t>
            </a:r>
            <a:r>
              <a:rPr kumimoji="1" lang="ja-JP" altLang="en-US" sz="1000" b="1" dirty="0" err="1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めん喫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食者のみ</a:t>
            </a:r>
            <a:endParaRPr kumimoji="1" lang="ja-JP" altLang="en-US" sz="1000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329486"/>
              </p:ext>
            </p:extLst>
          </p:nvPr>
        </p:nvGraphicFramePr>
        <p:xfrm>
          <a:off x="4562856" y="2133600"/>
          <a:ext cx="4410003" cy="4501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743"/>
                <a:gridCol w="1021565"/>
                <a:gridCol w="1021565"/>
                <a:gridCol w="1021565"/>
                <a:gridCol w="1021565"/>
              </a:tblGrid>
              <a:tr h="201536">
                <a:tc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うどん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そば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ラーメン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スパゲティ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122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朝食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36000" marR="36000" vert="eaVert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・手軽に食べられる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・おなかがいっぱいになる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・食欲がなくてもするっと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食べられる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00" b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・好き</a:t>
                      </a:r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だから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・レンチンで食べられる</a:t>
                      </a:r>
                      <a:endParaRPr kumimoji="1" lang="ja-JP" altLang="en-US" sz="700" b="0" dirty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95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昼食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36000" marR="36000" vert="eaVert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・普段の食事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・休日の昼食にちょうど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いい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・簡単に食べられる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・腹もちがよい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・昼食は育児で忙しい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・常備している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・前日夕食の鍋の残りに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入れる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・そばは昼に食べる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イメージ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・昼、夕、夜のいずれかに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食べたくなる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・さっぱりしている</a:t>
                      </a:r>
                      <a:endParaRPr kumimoji="1" lang="en-US" altLang="ja-JP" sz="700" b="0" dirty="0" smtClean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・手軽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・好きだから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・ガッツリ食べたい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・ボリュームある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・胃が持たれるので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夜は食べない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・昼に食べるイメージ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・夜食べると太りそう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・習慣になっている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・レンチンで食べられる</a:t>
                      </a:r>
                      <a:endParaRPr kumimoji="1" lang="en-US" altLang="ja-JP" sz="700" b="0" dirty="0" smtClean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・簡単なので休日の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お昼によく食べる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・手軽で美味しい</a:t>
                      </a:r>
                      <a:endParaRPr kumimoji="1" lang="en-US" altLang="ja-JP" sz="700" b="0" dirty="0" smtClean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・色々な種類があり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美味しい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・ワインを飲みながら</a:t>
                      </a:r>
                      <a:endParaRPr kumimoji="1" lang="en-US" altLang="ja-JP" sz="700" b="0" dirty="0" smtClean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ゆったり　食べたい</a:t>
                      </a:r>
                      <a:endParaRPr kumimoji="1" lang="en-US" altLang="ja-JP" sz="700" b="0" dirty="0" smtClean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22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夕食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36000" marR="36000" vert="eaVert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・鍋に</a:t>
                      </a:r>
                      <a:endParaRPr kumimoji="1" lang="en-US" altLang="ja-JP" sz="700" b="0" dirty="0" smtClean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・毎日ご飯では飽きるので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・ヘルシーなので</a:t>
                      </a:r>
                      <a:endParaRPr kumimoji="1" lang="ja-JP" altLang="en-US" sz="700" b="0" dirty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・居酒屋の〆で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・お酒を飲んだあと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食べたくなる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・炊事を休みたいときに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・レンチンで食べられる</a:t>
                      </a:r>
                      <a:endParaRPr kumimoji="1" lang="en-US" altLang="ja-JP" sz="700" b="0" dirty="0" smtClean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・好きだから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・昔からの習慣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22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間食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36000" marR="36000" vert="eaVert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・あまり満腹にならない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から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・少し食べたい時に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丁度いい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00" b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・日本</a:t>
                      </a:r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そばが好きなので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・子供が食べたいと言った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とき一緒に食べる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・主食にはならないので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間食だけ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・便利だから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・トッピングが自由で簡単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・レンチンで食べられる</a:t>
                      </a:r>
                      <a:endParaRPr kumimoji="1" lang="en-US" altLang="ja-JP" sz="700" b="0" dirty="0" smtClean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・休日午後飲みの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おつまみに最適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22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夜食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36000" marR="36000" vert="eaVert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00" b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・小腹</a:t>
                      </a:r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を満たせる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・ヘルシーなので</a:t>
                      </a:r>
                      <a:endParaRPr kumimoji="1" lang="ja-JP" altLang="en-US" sz="700" b="0" dirty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・居酒屋の〆で</a:t>
                      </a:r>
                      <a:endParaRPr kumimoji="1" lang="en-US" altLang="ja-JP" sz="700" b="0" dirty="0" smtClean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・お酒を飲んだあと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食べたくなる</a:t>
                      </a:r>
                      <a:endParaRPr kumimoji="1" lang="en-US" altLang="ja-JP" sz="7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・雰囲気が夜なので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rgbClr val="FF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・レンチンで食べられる</a:t>
                      </a:r>
                      <a:endParaRPr kumimoji="1" lang="en-US" altLang="ja-JP" sz="700" b="0" dirty="0" smtClean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・好きだから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781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819" y="4483100"/>
            <a:ext cx="6889750" cy="237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正方形/長方形 15"/>
          <p:cNvSpPr/>
          <p:nvPr/>
        </p:nvSpPr>
        <p:spPr>
          <a:xfrm>
            <a:off x="252000" y="658600"/>
            <a:ext cx="8640000" cy="97629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</a:t>
            </a:r>
            <a:r>
              <a:rPr lang="ja-JP" altLang="en-US" sz="1600" b="1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めんに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加える具材は「やくみ」「卵」「野菜類」が多い。</a:t>
            </a:r>
            <a:endParaRPr lang="en-US" altLang="ja-JP" sz="1600" b="1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</a:t>
            </a:r>
            <a:r>
              <a:rPr lang="ja-JP" altLang="en-US" sz="1000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めんに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加える普段の具材はｽﾊﾟｹﾞﾃｨ以外で「やくみ」「卵」「野菜類」「肉類」「海藻類」が上位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うどん、そば、ラーメンは「やくみ」が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位。スパゲティは「野菜類」が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調理時に添加する具材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lang="ja-JP" altLang="en-US" smtClean="0"/>
              <a:pPr/>
              <a:t>18</a:t>
            </a:fld>
            <a:endParaRPr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1108" y="1886635"/>
            <a:ext cx="25747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◆調理する際、冷凍</a:t>
            </a:r>
            <a:r>
              <a:rPr lang="ja-JP" altLang="en-US" sz="10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めんに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加える普段の具材</a:t>
            </a:r>
            <a:endParaRPr lang="en-US" altLang="ja-JP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（冷凍</a:t>
            </a:r>
            <a:r>
              <a:rPr lang="ja-JP" altLang="en-US" sz="9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めん喫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食者のみ</a:t>
            </a:r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/MA/n=336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2105440" y="4551128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3706760" y="4550104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5292080" y="4971360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6556065" y="5200361"/>
            <a:ext cx="288032" cy="12311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7236296" y="72056"/>
            <a:ext cx="1809928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</a:t>
            </a:r>
            <a:r>
              <a:rPr kumimoji="1" lang="ja-JP" altLang="en-US" sz="1000" b="1" dirty="0" err="1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めん喫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食者のみ</a:t>
            </a:r>
            <a:endParaRPr kumimoji="1" lang="ja-JP" altLang="en-US" sz="1000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838" y="2287160"/>
            <a:ext cx="6410325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963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調査概要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1259632" y="1484784"/>
            <a:ext cx="6552728" cy="3384376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endParaRPr lang="ja-JP" altLang="en-US" sz="11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195736" y="1714738"/>
            <a:ext cx="10081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■調査方法</a:t>
            </a:r>
            <a:endParaRPr lang="en-US" altLang="ja-JP" sz="1000" dirty="0" smtClean="0">
              <a:latin typeface="HGPｺﾞｼｯｸM" pitchFamily="50" charset="-128"/>
              <a:ea typeface="HGPｺﾞｼｯｸM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■実施時期</a:t>
            </a:r>
            <a:endParaRPr lang="en-US" altLang="ja-JP" sz="1000" dirty="0" smtClean="0">
              <a:latin typeface="HGPｺﾞｼｯｸM" pitchFamily="50" charset="-128"/>
              <a:ea typeface="HGPｺﾞｼｯｸM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■調査内容</a:t>
            </a:r>
            <a:endParaRPr lang="en-US" altLang="ja-JP" sz="1000" dirty="0" smtClean="0">
              <a:latin typeface="HGPｺﾞｼｯｸM" pitchFamily="50" charset="-128"/>
              <a:ea typeface="HGPｺﾞｼｯｸM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■サンプル数</a:t>
            </a:r>
            <a:endParaRPr lang="en-US" altLang="ja-JP" sz="1000" dirty="0" smtClean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31840" y="1700808"/>
            <a:ext cx="3168352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：インターネットモニターに対するアンケート</a:t>
            </a:r>
            <a:r>
              <a:rPr lang="ja-JP" altLang="en-US" sz="1000" dirty="0">
                <a:latin typeface="HGPｺﾞｼｯｸM" pitchFamily="50" charset="-128"/>
                <a:ea typeface="HGPｺﾞｼｯｸM" pitchFamily="50" charset="-128"/>
              </a:rPr>
              <a:t>調査</a:t>
            </a:r>
            <a:endParaRPr lang="en-US" altLang="ja-JP" sz="1000" dirty="0">
              <a:latin typeface="HGPｺﾞｼｯｸM" pitchFamily="50" charset="-128"/>
              <a:ea typeface="HGPｺﾞｼｯｸM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000" dirty="0">
                <a:latin typeface="HGPｺﾞｼｯｸM" pitchFamily="50" charset="-128"/>
                <a:ea typeface="HGPｺﾞｼｯｸM" pitchFamily="50" charset="-128"/>
              </a:rPr>
              <a:t>： 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2018</a:t>
            </a:r>
            <a:r>
              <a:rPr lang="ja-JP" altLang="en-US" sz="1000" dirty="0">
                <a:latin typeface="HGPｺﾞｼｯｸM" pitchFamily="50" charset="-128"/>
                <a:ea typeface="HGPｺﾞｼｯｸM" pitchFamily="50" charset="-128"/>
              </a:rPr>
              <a:t>年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3</a:t>
            </a:r>
            <a:r>
              <a:rPr lang="ja-JP" altLang="en-US" sz="1000" dirty="0">
                <a:latin typeface="HGPｺﾞｼｯｸM" pitchFamily="50" charset="-128"/>
                <a:ea typeface="HGPｺﾞｼｯｸM" pitchFamily="50" charset="-128"/>
              </a:rPr>
              <a:t>月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30</a:t>
            </a:r>
            <a:r>
              <a:rPr lang="ja-JP" altLang="en-US" sz="1000" dirty="0">
                <a:latin typeface="HGPｺﾞｼｯｸM" pitchFamily="50" charset="-128"/>
                <a:ea typeface="HGPｺﾞｼｯｸM" pitchFamily="50" charset="-128"/>
              </a:rPr>
              <a:t>日～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4</a:t>
            </a:r>
            <a:r>
              <a:rPr lang="ja-JP" altLang="en-US" sz="1000" dirty="0">
                <a:latin typeface="HGPｺﾞｼｯｸM" pitchFamily="50" charset="-128"/>
                <a:ea typeface="HGPｺﾞｼｯｸM" pitchFamily="50" charset="-128"/>
              </a:rPr>
              <a:t>月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1</a:t>
            </a:r>
            <a:r>
              <a:rPr lang="ja-JP" altLang="en-US" sz="1000" dirty="0">
                <a:latin typeface="HGPｺﾞｼｯｸM" pitchFamily="50" charset="-128"/>
                <a:ea typeface="HGPｺﾞｼｯｸM" pitchFamily="50" charset="-128"/>
              </a:rPr>
              <a:t>日</a:t>
            </a:r>
            <a:endParaRPr lang="en-US" altLang="ja-JP" sz="1000" dirty="0">
              <a:latin typeface="HGPｺﾞｼｯｸM" pitchFamily="50" charset="-128"/>
              <a:ea typeface="HGPｺﾞｼｯｸM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000" dirty="0">
                <a:latin typeface="HGPｺﾞｼｯｸM" pitchFamily="50" charset="-128"/>
                <a:ea typeface="HGPｺﾞｼｯｸM" pitchFamily="50" charset="-128"/>
              </a:rPr>
              <a:t>：冷凍</a:t>
            </a:r>
            <a:r>
              <a:rPr lang="ja-JP" altLang="en-US" sz="1000" dirty="0" err="1" smtClean="0">
                <a:latin typeface="HGPｺﾞｼｯｸM" pitchFamily="50" charset="-128"/>
                <a:ea typeface="HGPｺﾞｼｯｸM" pitchFamily="50" charset="-128"/>
              </a:rPr>
              <a:t>めんの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利用実態および食意識の変化について</a:t>
            </a:r>
            <a:endParaRPr lang="en-US" altLang="ja-JP" sz="1000" dirty="0">
              <a:latin typeface="HGPｺﾞｼｯｸM" pitchFamily="50" charset="-128"/>
              <a:ea typeface="HGPｺﾞｼｯｸM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：一般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1248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名（Ａ）および冷凍</a:t>
            </a:r>
            <a:r>
              <a:rPr lang="ja-JP" altLang="en-US" sz="1000" dirty="0" err="1" smtClean="0">
                <a:latin typeface="HGPｺﾞｼｯｸM" pitchFamily="50" charset="-128"/>
                <a:ea typeface="HGPｺﾞｼｯｸM" pitchFamily="50" charset="-128"/>
              </a:rPr>
              <a:t>めん喫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食者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336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名（Ｂ）</a:t>
            </a:r>
            <a:endParaRPr lang="en-US" altLang="ja-JP" sz="1000" dirty="0" smtClean="0">
              <a:latin typeface="HGPｺﾞｼｯｸM" pitchFamily="50" charset="-128"/>
              <a:ea typeface="HGPｺﾞｼｯｸM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　（Ａ）地域</a:t>
            </a:r>
            <a:endParaRPr lang="en-US" altLang="ja-JP" sz="1000" dirty="0" smtClean="0">
              <a:latin typeface="HGPｺﾞｼｯｸM" pitchFamily="50" charset="-128"/>
              <a:ea typeface="HGPｺﾞｼｯｸM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　　　性別</a:t>
            </a:r>
            <a:endParaRPr lang="en-US" altLang="ja-JP" sz="1000" dirty="0" smtClean="0">
              <a:latin typeface="HGPｺﾞｼｯｸM" pitchFamily="50" charset="-128"/>
              <a:ea typeface="HGPｺﾞｼｯｸM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latin typeface="HGPｺﾞｼｯｸM" pitchFamily="50" charset="-128"/>
                <a:ea typeface="HGPｺﾞｼｯｸM" pitchFamily="50" charset="-128"/>
              </a:rPr>
              <a:t>　　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　　年代別</a:t>
            </a:r>
            <a:endParaRPr lang="en-US" altLang="ja-JP" sz="1000" dirty="0" smtClean="0">
              <a:latin typeface="HGPｺﾞｼｯｸM" pitchFamily="50" charset="-128"/>
              <a:ea typeface="HGPｺﾞｼｯｸM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（Ｂ）地域</a:t>
            </a:r>
            <a:endParaRPr lang="en-US" altLang="ja-JP" sz="1000" dirty="0" smtClean="0">
              <a:latin typeface="HGPｺﾞｼｯｸM" pitchFamily="50" charset="-128"/>
              <a:ea typeface="HGPｺﾞｼｯｸM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　　　性別</a:t>
            </a:r>
            <a:endParaRPr lang="en-US" altLang="ja-JP" sz="1000" dirty="0" smtClean="0">
              <a:latin typeface="HGPｺﾞｼｯｸM" pitchFamily="50" charset="-128"/>
              <a:ea typeface="HGPｺﾞｼｯｸM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　　　年代別</a:t>
            </a:r>
            <a:endParaRPr lang="en-US" altLang="ja-JP" sz="1000" dirty="0" smtClean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995936" y="2852936"/>
            <a:ext cx="345638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：東京都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624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名、愛知県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252</a:t>
            </a:r>
            <a:r>
              <a:rPr lang="ja-JP" altLang="en-US" sz="1000" dirty="0">
                <a:latin typeface="HGPｺﾞｼｯｸM" pitchFamily="50" charset="-128"/>
                <a:ea typeface="HGPｺﾞｼｯｸM" pitchFamily="50" charset="-128"/>
              </a:rPr>
              <a:t>名、大阪府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372</a:t>
            </a:r>
            <a:r>
              <a:rPr lang="ja-JP" altLang="en-US" sz="1000" dirty="0">
                <a:latin typeface="HGPｺﾞｼｯｸM" pitchFamily="50" charset="-128"/>
                <a:ea typeface="HGPｺﾞｼｯｸM" pitchFamily="50" charset="-128"/>
              </a:rPr>
              <a:t>名</a:t>
            </a:r>
            <a:endParaRPr lang="en-US" altLang="ja-JP" sz="1000" dirty="0" smtClean="0">
              <a:latin typeface="HGPｺﾞｼｯｸM" pitchFamily="50" charset="-128"/>
              <a:ea typeface="HGPｺﾞｼｯｸM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：男性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624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名、女性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624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名</a:t>
            </a:r>
            <a:endParaRPr lang="en-US" altLang="ja-JP" sz="1000" dirty="0" smtClean="0">
              <a:latin typeface="HGPｺﾞｼｯｸM" pitchFamily="50" charset="-128"/>
              <a:ea typeface="HGPｺﾞｼｯｸM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：</a:t>
            </a:r>
            <a:r>
              <a:rPr lang="en-US" altLang="ja-JP" sz="1000" dirty="0" smtClean="0">
                <a:latin typeface="HGPｺﾞｼｯｸM" pitchFamily="50" charset="-128"/>
                <a:ea typeface="HGPｺﾞｼｯｸM" pitchFamily="50" charset="-128"/>
              </a:rPr>
              <a:t>20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代～</a:t>
            </a:r>
            <a:r>
              <a:rPr lang="en-US" altLang="ja-JP" sz="1000" dirty="0" smtClean="0">
                <a:latin typeface="HGPｺﾞｼｯｸM" pitchFamily="50" charset="-128"/>
                <a:ea typeface="HGPｺﾞｼｯｸM" pitchFamily="50" charset="-128"/>
              </a:rPr>
              <a:t>70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代以上まで</a:t>
            </a:r>
            <a:r>
              <a:rPr lang="en-US" altLang="ja-JP" sz="1000" dirty="0" smtClean="0">
                <a:latin typeface="HGPｺﾞｼｯｸM" pitchFamily="50" charset="-128"/>
                <a:ea typeface="HGPｺﾞｼｯｸM" pitchFamily="50" charset="-128"/>
              </a:rPr>
              <a:t>6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年代層各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208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名</a:t>
            </a:r>
            <a:endParaRPr lang="en-US" altLang="ja-JP" sz="1000" dirty="0" smtClean="0">
              <a:latin typeface="HGPｺﾞｼｯｸM" pitchFamily="50" charset="-128"/>
              <a:ea typeface="HGPｺﾞｼｯｸM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：東京都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162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名、愛知県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72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名</a:t>
            </a:r>
            <a:r>
              <a:rPr lang="ja-JP" altLang="en-US" sz="1000" dirty="0">
                <a:latin typeface="HGPｺﾞｼｯｸM" pitchFamily="50" charset="-128"/>
                <a:ea typeface="HGPｺﾞｼｯｸM" pitchFamily="50" charset="-128"/>
              </a:rPr>
              <a:t>、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大阪府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102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名</a:t>
            </a:r>
            <a:endParaRPr lang="en-US" altLang="ja-JP" sz="1000" dirty="0" smtClean="0">
              <a:latin typeface="HGPｺﾞｼｯｸM" pitchFamily="50" charset="-128"/>
              <a:ea typeface="HGPｺﾞｼｯｸM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：男性</a:t>
            </a:r>
            <a:r>
              <a:rPr lang="en-US" altLang="ja-JP" sz="1000" dirty="0" smtClean="0">
                <a:latin typeface="HGPｺﾞｼｯｸM" pitchFamily="50" charset="-128"/>
                <a:ea typeface="HGPｺﾞｼｯｸM" pitchFamily="50" charset="-128"/>
              </a:rPr>
              <a:t>168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名、女性</a:t>
            </a:r>
            <a:r>
              <a:rPr lang="en-US" altLang="ja-JP" sz="1000" dirty="0" smtClean="0">
                <a:latin typeface="HGPｺﾞｼｯｸM" pitchFamily="50" charset="-128"/>
                <a:ea typeface="HGPｺﾞｼｯｸM" pitchFamily="50" charset="-128"/>
              </a:rPr>
              <a:t>168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名</a:t>
            </a:r>
            <a:endParaRPr lang="en-US" altLang="ja-JP" sz="1000" dirty="0" smtClean="0">
              <a:latin typeface="HGPｺﾞｼｯｸM" pitchFamily="50" charset="-128"/>
              <a:ea typeface="HGPｺﾞｼｯｸM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：</a:t>
            </a:r>
            <a:r>
              <a:rPr lang="en-US" altLang="ja-JP" sz="1000" dirty="0" smtClean="0">
                <a:latin typeface="HGPｺﾞｼｯｸM" pitchFamily="50" charset="-128"/>
                <a:ea typeface="HGPｺﾞｼｯｸM" pitchFamily="50" charset="-128"/>
              </a:rPr>
              <a:t>20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代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54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名</a:t>
            </a:r>
            <a:r>
              <a:rPr lang="en-US" altLang="ja-JP" sz="1000" dirty="0" smtClean="0">
                <a:latin typeface="HGPｺﾞｼｯｸM" pitchFamily="50" charset="-128"/>
                <a:ea typeface="HGPｺﾞｼｯｸM" pitchFamily="50" charset="-128"/>
              </a:rPr>
              <a:t>/30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代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58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名</a:t>
            </a:r>
            <a:r>
              <a:rPr lang="en-US" altLang="ja-JP" sz="1000" dirty="0" smtClean="0">
                <a:latin typeface="HGPｺﾞｼｯｸM" pitchFamily="50" charset="-128"/>
                <a:ea typeface="HGPｺﾞｼｯｸM" pitchFamily="50" charset="-128"/>
              </a:rPr>
              <a:t>/40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代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58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名</a:t>
            </a:r>
            <a:r>
              <a:rPr lang="en-US" altLang="ja-JP" sz="1000" dirty="0" smtClean="0">
                <a:latin typeface="HGPｺﾞｼｯｸM" pitchFamily="50" charset="-128"/>
                <a:ea typeface="HGPｺﾞｼｯｸM" pitchFamily="50" charset="-128"/>
              </a:rPr>
              <a:t>/50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代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58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名</a:t>
            </a:r>
            <a:endParaRPr lang="en-US" altLang="ja-JP" sz="1000" dirty="0" smtClean="0">
              <a:latin typeface="HGPｺﾞｼｯｸM" pitchFamily="50" charset="-128"/>
              <a:ea typeface="HGPｺﾞｼｯｸM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en-US" altLang="ja-JP" sz="1000" dirty="0" smtClean="0">
                <a:latin typeface="HGPｺﾞｼｯｸM" pitchFamily="50" charset="-128"/>
                <a:ea typeface="HGPｺﾞｼｯｸM" pitchFamily="50" charset="-128"/>
              </a:rPr>
              <a:t>/60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代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54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名</a:t>
            </a:r>
            <a:r>
              <a:rPr lang="en-US" altLang="ja-JP" sz="1000" dirty="0" smtClean="0">
                <a:latin typeface="HGPｺﾞｼｯｸM" pitchFamily="50" charset="-128"/>
                <a:ea typeface="HGPｺﾞｼｯｸM" pitchFamily="50" charset="-128"/>
              </a:rPr>
              <a:t>/70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代</a:t>
            </a:r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54</a:t>
            </a:r>
            <a:r>
              <a:rPr lang="ja-JP" altLang="en-US" sz="1000" dirty="0" smtClean="0">
                <a:latin typeface="HGPｺﾞｼｯｸM" pitchFamily="50" charset="-128"/>
                <a:ea typeface="HGPｺﾞｼｯｸM" pitchFamily="50" charset="-128"/>
              </a:rPr>
              <a:t>名</a:t>
            </a:r>
            <a:endParaRPr lang="en-US" altLang="ja-JP" sz="1000" dirty="0" smtClean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" name="大かっこ 7"/>
          <p:cNvSpPr/>
          <p:nvPr/>
        </p:nvSpPr>
        <p:spPr>
          <a:xfrm>
            <a:off x="2299560" y="5076808"/>
            <a:ext cx="4536504" cy="864096"/>
          </a:xfrm>
          <a:prstGeom prst="bracketPair">
            <a:avLst>
              <a:gd name="adj" fmla="val 8818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 anchorCtr="1"/>
          <a:lstStyle/>
          <a:p>
            <a:r>
              <a:rPr kumimoji="1" lang="en-US" altLang="ja-JP" sz="105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2018</a:t>
            </a:r>
            <a:r>
              <a:rPr kumimoji="1" lang="ja-JP" altLang="en-US" sz="105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年調査では、従来からの設問に下記の点を見直しています。</a:t>
            </a:r>
            <a:endParaRPr kumimoji="1" lang="en-US" altLang="ja-JP" sz="105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●食意識変化の設問の廃止</a:t>
            </a:r>
            <a:endParaRPr kumimoji="1" lang="en-US" altLang="ja-JP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●冷凍</a:t>
            </a:r>
            <a:r>
              <a:rPr kumimoji="1" lang="ja-JP" altLang="en-US" sz="10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めんの</a:t>
            </a:r>
            <a:r>
              <a:rPr kumimoji="1"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名称についての設問の追加</a:t>
            </a:r>
            <a:endParaRPr kumimoji="1" lang="en-US" altLang="ja-JP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●冷凍</a:t>
            </a:r>
            <a:r>
              <a:rPr lang="ja-JP" altLang="en-US" sz="10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めんの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情報取得先の設問の追加</a:t>
            </a:r>
            <a:endParaRPr kumimoji="1" lang="ja-JP" altLang="en-US" sz="1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894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837" y="2143760"/>
            <a:ext cx="4154487" cy="440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336024"/>
            <a:ext cx="3019425" cy="421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正方形/長方形 20"/>
          <p:cNvSpPr/>
          <p:nvPr/>
        </p:nvSpPr>
        <p:spPr>
          <a:xfrm>
            <a:off x="252000" y="669787"/>
            <a:ext cx="8640000" cy="97629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</a:t>
            </a:r>
            <a:r>
              <a:rPr lang="ja-JP" altLang="en-US" sz="1600" b="1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めんの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購入商品の選択理由は「味のよさ」が</a:t>
            </a:r>
            <a:r>
              <a:rPr lang="en-US" altLang="ja-JP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位、「低価格」が</a:t>
            </a:r>
            <a:r>
              <a:rPr lang="en-US" altLang="ja-JP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位。</a:t>
            </a:r>
          </a:p>
          <a:p>
            <a:pPr algn="ctr"/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位以下、「食べ慣れているから」「丁度良いボリュームだから」「無難だから」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「以前から食べているから」「安心して買える味だから」など選択理由は多岐にわたっている。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購入商品の選択理由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lang="ja-JP" altLang="en-US" smtClean="0"/>
              <a:pPr/>
              <a:t>19</a:t>
            </a:fld>
            <a:endParaRPr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0338" y="1886635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◆購入商品の選択理由</a:t>
            </a:r>
            <a:endParaRPr lang="en-US" altLang="ja-JP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（冷凍</a:t>
            </a:r>
            <a:r>
              <a:rPr lang="ja-JP" altLang="en-US" sz="9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めん喫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食者のみ</a:t>
            </a:r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/MA/n=336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46601" y="2342880"/>
            <a:ext cx="3024000" cy="50400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5364163" y="2342880"/>
            <a:ext cx="3042664" cy="51005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5600604" y="3528440"/>
            <a:ext cx="1187655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5600604" y="3779896"/>
            <a:ext cx="1187655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5600604" y="3284984"/>
            <a:ext cx="1187655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/>
          <p:cNvSpPr/>
          <p:nvPr/>
        </p:nvSpPr>
        <p:spPr>
          <a:xfrm>
            <a:off x="7236296" y="72056"/>
            <a:ext cx="1809928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</a:t>
            </a:r>
            <a:r>
              <a:rPr kumimoji="1" lang="ja-JP" altLang="en-US" sz="1000" b="1" dirty="0" err="1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めん喫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食者のみ</a:t>
            </a:r>
            <a:endParaRPr kumimoji="1" lang="ja-JP" altLang="en-US" sz="1000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>
            <a:off x="5600604" y="3041144"/>
            <a:ext cx="1187655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5600604" y="4023736"/>
            <a:ext cx="1187655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684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252000" y="658600"/>
            <a:ext cx="8640000" cy="97629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</a:t>
            </a:r>
            <a:r>
              <a:rPr lang="ja-JP" altLang="en-US" sz="1600" b="1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めんの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特長は、「“中心</a:t>
            </a:r>
            <a:r>
              <a:rPr lang="en-US" altLang="ja-JP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50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％、外側</a:t>
            </a:r>
            <a:r>
              <a:rPr lang="en-US" altLang="ja-JP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80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％”のおいしい状態」以外で約</a:t>
            </a:r>
            <a:r>
              <a:rPr lang="en-US" altLang="ja-JP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7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割が「魅力的」と感じている。</a:t>
            </a:r>
            <a:endParaRPr lang="en-US" altLang="ja-JP" sz="1600" b="1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特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に魅力度の高い特長は「“打ち立て・ゆで立て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”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の瞬間を閉じ込めている」「急速凍結で、おいしさをそのまま眠らせている」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「保存料不要で長持ち」「いつでもすぐ本物のおいしさを味わえる」。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”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中心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50%</a:t>
            </a:r>
            <a:r>
              <a:rPr lang="ja-JP" altLang="en-US" sz="1000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外側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80%”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のおいしい状態」は低かった。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92" y="2127007"/>
            <a:ext cx="85439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冷凍</a:t>
            </a:r>
            <a:r>
              <a:rPr kumimoji="1" lang="ja-JP" altLang="en-US" dirty="0" err="1" smtClean="0"/>
              <a:t>めんの</a:t>
            </a:r>
            <a:r>
              <a:rPr kumimoji="1" lang="ja-JP" altLang="en-US" dirty="0" smtClean="0"/>
              <a:t>特長別魅力度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lang="ja-JP" altLang="en-US" smtClean="0"/>
              <a:pPr/>
              <a:t>20</a:t>
            </a:fld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1108" y="1914628"/>
            <a:ext cx="21932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◆冷凍</a:t>
            </a:r>
            <a:r>
              <a:rPr lang="ja-JP" altLang="en-US" sz="10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めんの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特長別魅力度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n=1248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71" y="3857625"/>
            <a:ext cx="8710613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正方形/長方形 11"/>
          <p:cNvSpPr/>
          <p:nvPr/>
        </p:nvSpPr>
        <p:spPr>
          <a:xfrm>
            <a:off x="3261219" y="2093912"/>
            <a:ext cx="2232248" cy="75600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3261219" y="3061282"/>
            <a:ext cx="2232248" cy="50400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61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252000" y="658600"/>
            <a:ext cx="8640000" cy="97629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一般の方は「新鮮凍結</a:t>
            </a:r>
            <a:r>
              <a:rPr lang="ja-JP" altLang="en-US" sz="1600" b="1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」に魅力を感じている。</a:t>
            </a:r>
            <a:endParaRPr lang="en-US" altLang="ja-JP" sz="1600" b="1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喫食者は「冷凍</a:t>
            </a:r>
            <a:r>
              <a:rPr lang="ja-JP" altLang="en-US" sz="1000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」の名称になじみがあり、魅力に差が出なかった。</a:t>
            </a:r>
            <a:endParaRPr lang="ja-JP" altLang="en-US" sz="1000" dirty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魅力を感じる名称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lang="ja-JP" altLang="en-US" smtClean="0"/>
              <a:pPr/>
              <a:t>21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1108" y="1814627"/>
            <a:ext cx="12554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◆魅力を感じる名称</a:t>
            </a:r>
            <a:endParaRPr lang="en-US" altLang="ja-JP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n=1248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24594" y="1808248"/>
            <a:ext cx="1779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◆魅力を感じる名称</a:t>
            </a:r>
            <a:endParaRPr lang="en-US" altLang="ja-JP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（冷凍</a:t>
            </a:r>
            <a:r>
              <a:rPr lang="ja-JP" altLang="en-US" sz="9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めん喫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食者のみ</a:t>
            </a:r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/n=336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781300"/>
            <a:ext cx="4319587" cy="165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897" y="2781299"/>
            <a:ext cx="4319587" cy="165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12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252000" y="658600"/>
            <a:ext cx="8640000" cy="97629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</a:t>
            </a:r>
            <a:r>
              <a:rPr lang="ja-JP" altLang="en-US" sz="1600" b="1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めんの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情報源は主に「店頭」。</a:t>
            </a:r>
            <a:endParaRPr lang="en-US" altLang="ja-JP" sz="1600" b="1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テレビ番組やテレビ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CM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からの情報も次に高い。</a:t>
            </a:r>
            <a:endParaRPr lang="ja-JP" altLang="en-US" sz="1000" dirty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冷凍</a:t>
            </a:r>
            <a:r>
              <a:rPr kumimoji="1" lang="ja-JP" altLang="en-US" dirty="0" err="1" smtClean="0"/>
              <a:t>めんの</a:t>
            </a:r>
            <a:r>
              <a:rPr kumimoji="1" lang="ja-JP" altLang="en-US" dirty="0" smtClean="0"/>
              <a:t>情報源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lang="ja-JP" altLang="en-US" smtClean="0"/>
              <a:pPr/>
              <a:t>22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1108" y="1814627"/>
            <a:ext cx="1301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◆冷凍</a:t>
            </a:r>
            <a:r>
              <a:rPr lang="ja-JP" altLang="en-US" sz="10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めんの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情報源</a:t>
            </a:r>
            <a:endParaRPr lang="en-US" altLang="ja-JP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n=1248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11559" y="1808248"/>
            <a:ext cx="1779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◆冷凍</a:t>
            </a:r>
            <a:r>
              <a:rPr lang="ja-JP" altLang="en-US" sz="1000" dirty="0" err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めんの</a:t>
            </a:r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情報源</a:t>
            </a:r>
            <a:endParaRPr lang="en-US" altLang="ja-JP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（冷凍</a:t>
            </a:r>
            <a:r>
              <a:rPr lang="ja-JP" altLang="en-US" sz="9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めん喫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食者のみ</a:t>
            </a:r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/n=336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214737"/>
            <a:ext cx="3957637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5801" y="2214737"/>
            <a:ext cx="3957637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29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252000" y="669787"/>
            <a:ext cx="8640000" cy="97629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飲食店での冷凍</a:t>
            </a:r>
            <a:r>
              <a:rPr lang="ja-JP" altLang="en-US" sz="1600" b="1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許容度は、年々高まっている。</a:t>
            </a:r>
            <a:endParaRPr lang="en-US" altLang="ja-JP" sz="1600" b="1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ただし、どんなお店でも冷凍</a:t>
            </a:r>
            <a:r>
              <a:rPr lang="ja-JP" altLang="en-US" sz="1000" dirty="0" err="1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めんを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許容できないは横ばいで減少していない。</a:t>
            </a:r>
            <a:endParaRPr lang="ja-JP" altLang="en-US" sz="1000" dirty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飲食店での冷凍</a:t>
            </a:r>
            <a:r>
              <a:rPr kumimoji="1" lang="ja-JP" altLang="en-US" dirty="0" err="1" smtClean="0"/>
              <a:t>めん</a:t>
            </a:r>
            <a:r>
              <a:rPr kumimoji="1" lang="ja-JP" altLang="en-US" dirty="0" smtClean="0"/>
              <a:t>許容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lang="ja-JP" altLang="en-US" smtClean="0"/>
              <a:pPr/>
              <a:t>23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2675" y="1814627"/>
            <a:ext cx="16674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◆飲食店での冷凍</a:t>
            </a:r>
            <a:r>
              <a:rPr lang="ja-JP" altLang="en-US" sz="10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許容</a:t>
            </a:r>
            <a:endParaRPr lang="en-US" altLang="ja-JP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n=1248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72000" y="1808248"/>
            <a:ext cx="1779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◆飲食店での冷凍</a:t>
            </a:r>
            <a:r>
              <a:rPr lang="ja-JP" altLang="en-US" sz="10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許容</a:t>
            </a:r>
            <a:endParaRPr lang="en-US" altLang="ja-JP" sz="1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（冷凍</a:t>
            </a:r>
            <a:r>
              <a:rPr lang="ja-JP" altLang="en-US" sz="9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めん喫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食者のみ</a:t>
            </a:r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/n=336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42675" y="2269529"/>
            <a:ext cx="1876775" cy="1513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前回（</a:t>
            </a:r>
            <a:r>
              <a:rPr lang="en-US" altLang="ja-JP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2005</a:t>
            </a:r>
            <a:r>
              <a:rPr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lang="en-US" altLang="ja-JP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09</a:t>
            </a:r>
            <a:r>
              <a:rPr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lang="en-US" altLang="ja-JP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12</a:t>
            </a:r>
            <a:r>
              <a:rPr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lang="en-US" altLang="ja-JP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15</a:t>
            </a:r>
            <a:r>
              <a:rPr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年度）比較</a:t>
            </a:r>
            <a:endParaRPr kumimoji="1" lang="ja-JP" altLang="en-US" sz="8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4342" name="Picture 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2470027" y="5445224"/>
            <a:ext cx="4203946" cy="690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675" y="2621848"/>
            <a:ext cx="4319587" cy="274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647" y="2621848"/>
            <a:ext cx="4319587" cy="274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583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総評①　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冷凍</a:t>
            </a:r>
            <a:r>
              <a:rPr kumimoji="1" lang="ja-JP" altLang="en-US" dirty="0" err="1" smtClean="0"/>
              <a:t>めん</a:t>
            </a:r>
            <a:r>
              <a:rPr kumimoji="1" lang="ja-JP" altLang="en-US" dirty="0" smtClean="0"/>
              <a:t>及び各タイプ麺類に関するユーザー調査報告書</a:t>
            </a:r>
            <a:r>
              <a:rPr kumimoji="1" lang="en-US" altLang="ja-JP" dirty="0" smtClean="0"/>
              <a:t>2018</a:t>
            </a:r>
            <a:r>
              <a:rPr kumimoji="1" lang="ja-JP" altLang="en-US" dirty="0" smtClean="0"/>
              <a:t>より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79512" y="620688"/>
            <a:ext cx="2237927" cy="21602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一般消費者対象調査結果より</a:t>
            </a:r>
            <a:endParaRPr kumimoji="1" lang="ja-JP" altLang="en-US" sz="10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290372"/>
              </p:ext>
            </p:extLst>
          </p:nvPr>
        </p:nvGraphicFramePr>
        <p:xfrm>
          <a:off x="310223" y="1432153"/>
          <a:ext cx="8509927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6437"/>
                <a:gridCol w="7363490"/>
              </a:tblGrid>
              <a:tr h="3854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うどん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2005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年と比べて、２～３週間に１回程度以上の喫食頻度が</a:t>
                      </a:r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減少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。（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2005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年：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71.9%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→</a:t>
                      </a:r>
                      <a:r>
                        <a:rPr kumimoji="1" lang="en-US" altLang="ja-JP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2018</a:t>
                      </a:r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年：</a:t>
                      </a:r>
                      <a:r>
                        <a:rPr kumimoji="1" lang="en-US" altLang="ja-JP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49.5%)</a:t>
                      </a:r>
                    </a:p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～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週間に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回程度以上の喫食頻度が</a:t>
                      </a:r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約</a:t>
                      </a:r>
                      <a:r>
                        <a:rPr kumimoji="1" lang="en-US" altLang="ja-JP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5</a:t>
                      </a:r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割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と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4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種類の麺類の中で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番高い。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4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そば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2005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年と比べて、２～３週間に１回程度以上の喫食頻度が</a:t>
                      </a:r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減少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。（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2005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年：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48.7%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→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2018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年：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33.0%)</a:t>
                      </a:r>
                    </a:p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～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週間に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回程度以上の喫食頻度が約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割と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4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種類の麺類の中で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番低い。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4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ラーメン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2005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年と比べて、２～３週間に１回程度以上の喫食頻度が</a:t>
                      </a:r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減少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。（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2005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年：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76.4%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→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2018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年：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47.8%)</a:t>
                      </a:r>
                    </a:p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～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週間に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回程度以上の喫食頻度が約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5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割弱と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4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種類の麺類の中で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番目に高い。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4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スパゲティ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2005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年と比べて、２～３週間に１回程度以上の喫食頻度が</a:t>
                      </a:r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減少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。（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2005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年：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59.9%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→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2018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年：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40.0%)</a:t>
                      </a:r>
                    </a:p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～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週間に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回程度以上の喫食頻度が約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4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割と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4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種類の麺類の中で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番目に高い。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63803" y="919353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〈</a:t>
            </a:r>
            <a:r>
              <a:rPr kumimoji="1"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麺類喫食頻度について</a:t>
            </a:r>
            <a:r>
              <a:rPr kumimoji="1"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〉</a:t>
            </a:r>
            <a:endParaRPr kumimoji="1" lang="ja-JP" altLang="en-US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41565" y="1133888"/>
            <a:ext cx="58817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全体的に喫食頻度が減少傾向。</a:t>
            </a:r>
            <a:r>
              <a:rPr lang="en-US" altLang="ja-JP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4</a:t>
            </a:r>
            <a:r>
              <a:rPr lang="ja-JP" altLang="en-US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種類の麺類の中で、もっとも喫食頻度が高いのはうどん。</a:t>
            </a:r>
            <a:endParaRPr lang="ja-JP" altLang="en-US" sz="1200" dirty="0">
              <a:solidFill>
                <a:srgbClr val="CC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3803" y="3834759"/>
            <a:ext cx="143500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〈</a:t>
            </a:r>
            <a:r>
              <a:rPr kumimoji="1"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タイプ別認知率について</a:t>
            </a:r>
            <a:r>
              <a:rPr kumimoji="1"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〉</a:t>
            </a:r>
            <a:endParaRPr kumimoji="1" lang="ja-JP" altLang="en-US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41565" y="4049294"/>
            <a:ext cx="89482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冷凍麺の認知率が</a:t>
            </a:r>
            <a:r>
              <a:rPr lang="en-US" altLang="ja-JP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lang="ja-JP" altLang="en-US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番高いのはうどん</a:t>
            </a:r>
            <a:r>
              <a:rPr lang="en-US" altLang="ja-JP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(66.2</a:t>
            </a:r>
            <a:r>
              <a:rPr lang="ja-JP" altLang="en-US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％）。</a:t>
            </a:r>
            <a:r>
              <a:rPr lang="en-US" altLang="ja-JP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2005</a:t>
            </a:r>
            <a:r>
              <a:rPr lang="ja-JP" altLang="en-US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年から、うどんの冷凍麺認知率は年々減少傾向</a:t>
            </a:r>
            <a:r>
              <a:rPr lang="en-US" altLang="ja-JP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(2005</a:t>
            </a:r>
            <a:r>
              <a:rPr lang="ja-JP" altLang="en-US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年：</a:t>
            </a:r>
            <a:r>
              <a:rPr lang="en-US" altLang="ja-JP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85.1%</a:t>
            </a:r>
            <a:r>
              <a:rPr lang="ja-JP" altLang="en-US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→</a:t>
            </a:r>
            <a:r>
              <a:rPr lang="en-US" altLang="ja-JP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2018</a:t>
            </a:r>
            <a:r>
              <a:rPr lang="ja-JP" altLang="en-US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年：</a:t>
            </a:r>
            <a:r>
              <a:rPr lang="en-US" altLang="ja-JP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66.2%)</a:t>
            </a:r>
            <a:r>
              <a:rPr lang="ja-JP" altLang="en-US" sz="1200" b="1" dirty="0" err="1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endParaRPr lang="en-US" altLang="ja-JP" sz="1200" b="1" dirty="0" smtClean="0">
              <a:solidFill>
                <a:srgbClr val="CC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200" b="1" dirty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それ</a:t>
            </a:r>
            <a:r>
              <a:rPr lang="ja-JP" altLang="en-US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以外の麺類には大きな</a:t>
            </a:r>
            <a:r>
              <a:rPr lang="ja-JP" altLang="en-US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変化はない</a:t>
            </a:r>
            <a:r>
              <a:rPr lang="ja-JP" altLang="en-US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　男性</a:t>
            </a:r>
            <a:r>
              <a:rPr lang="ja-JP" altLang="en-US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と比べ、女性の方が各麺類とも認知率が高い。</a:t>
            </a:r>
            <a:endParaRPr lang="ja-JP" altLang="en-US" sz="1200" dirty="0">
              <a:solidFill>
                <a:srgbClr val="CC0000"/>
              </a:solidFill>
            </a:endParaRPr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318897"/>
              </p:ext>
            </p:extLst>
          </p:nvPr>
        </p:nvGraphicFramePr>
        <p:xfrm>
          <a:off x="310472" y="4538155"/>
          <a:ext cx="8510002" cy="1349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6188"/>
                <a:gridCol w="1442198"/>
                <a:gridCol w="1973872"/>
                <a:gridCol w="1973872"/>
                <a:gridCol w="1973872"/>
              </a:tblGrid>
              <a:tr h="222576"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認知率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位タイプ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冷凍麺認知率　順位（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5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位中）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冷凍麺認知率　経年変化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冷凍麺認知率　男女比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63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うどん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ゆで麺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(66.3%)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</a:t>
                      </a:r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位（</a:t>
                      </a:r>
                      <a:r>
                        <a:rPr kumimoji="1" lang="en-US" altLang="ja-JP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66.2%)</a:t>
                      </a:r>
                      <a:endParaRPr kumimoji="1" lang="ja-JP" altLang="en-US" sz="1000" b="1" dirty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↓</a:t>
                      </a:r>
                      <a:endParaRPr kumimoji="1" lang="ja-JP" altLang="en-US" sz="1000" b="1" dirty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女性　高</a:t>
                      </a:r>
                      <a:endParaRPr kumimoji="1" lang="ja-JP" altLang="en-US" sz="1000" b="1" dirty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3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そば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乾麺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(63.4%)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5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位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(37.0%)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→</a:t>
                      </a:r>
                      <a:endParaRPr kumimoji="1" lang="en-US" altLang="ja-JP" sz="1000" b="1" dirty="0" smtClean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女性　やや高</a:t>
                      </a:r>
                      <a:endParaRPr kumimoji="1" lang="ja-JP" altLang="en-US" sz="1000" b="1" dirty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3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ラーメン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即席麺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(64.2%)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5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位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(38.2%)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→</a:t>
                      </a:r>
                      <a:endParaRPr kumimoji="1" lang="ja-JP" altLang="en-US" sz="1000" b="1" dirty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女性　やや高</a:t>
                      </a:r>
                      <a:endParaRPr kumimoji="1" lang="ja-JP" altLang="en-US" sz="1000" b="1" dirty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3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スパゲティ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乾麺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(75.2%)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位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(35.6%)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→</a:t>
                      </a:r>
                      <a:endParaRPr kumimoji="1" lang="ja-JP" altLang="en-US" sz="1000" b="1" dirty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女性　高</a:t>
                      </a:r>
                      <a:endParaRPr kumimoji="1" lang="ja-JP" altLang="en-US" sz="1000" b="1" dirty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5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総評②　</a:t>
            </a:r>
            <a:r>
              <a:rPr lang="en-US" altLang="ja-JP" dirty="0"/>
              <a:t>(</a:t>
            </a:r>
            <a:r>
              <a:rPr lang="ja-JP" altLang="en-US" dirty="0"/>
              <a:t>冷凍</a:t>
            </a:r>
            <a:r>
              <a:rPr lang="ja-JP" altLang="en-US" dirty="0" err="1"/>
              <a:t>めん</a:t>
            </a:r>
            <a:r>
              <a:rPr lang="ja-JP" altLang="en-US" dirty="0"/>
              <a:t>及び各タイプ麺類に関するユーザー調査報告書</a:t>
            </a:r>
            <a:r>
              <a:rPr lang="en-US" altLang="ja-JP" dirty="0"/>
              <a:t>2018</a:t>
            </a:r>
            <a:r>
              <a:rPr lang="ja-JP" altLang="en-US" dirty="0"/>
              <a:t>より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179512" y="620688"/>
            <a:ext cx="2237927" cy="21602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一般消費者対象調査結果より</a:t>
            </a:r>
            <a:endParaRPr kumimoji="1" lang="ja-JP" altLang="en-US" sz="10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3803" y="981341"/>
            <a:ext cx="16658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〈</a:t>
            </a:r>
            <a:r>
              <a:rPr kumimoji="1"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タイプ別喫食経験率について</a:t>
            </a:r>
            <a:r>
              <a:rPr kumimoji="1"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〉</a:t>
            </a:r>
            <a:endParaRPr kumimoji="1" lang="ja-JP" altLang="en-US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41565" y="1195876"/>
            <a:ext cx="87334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冷凍麺の喫食経験率が</a:t>
            </a:r>
            <a:r>
              <a:rPr lang="en-US" altLang="ja-JP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lang="ja-JP" altLang="en-US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番高いのはうどん</a:t>
            </a:r>
            <a:r>
              <a:rPr lang="en-US" altLang="ja-JP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(63.5</a:t>
            </a:r>
            <a:r>
              <a:rPr lang="ja-JP" altLang="en-US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％）。</a:t>
            </a:r>
            <a:r>
              <a:rPr lang="en-US" altLang="ja-JP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2005</a:t>
            </a:r>
            <a:r>
              <a:rPr lang="ja-JP" altLang="en-US" sz="1200" b="1" dirty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年から、うどんの</a:t>
            </a:r>
            <a:r>
              <a:rPr lang="ja-JP" altLang="en-US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冷凍麺喫食経験率</a:t>
            </a:r>
            <a:r>
              <a:rPr lang="ja-JP" altLang="en-US" sz="1200" b="1" dirty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は年々減少</a:t>
            </a:r>
            <a:r>
              <a:rPr lang="ja-JP" altLang="en-US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傾向</a:t>
            </a:r>
            <a:endParaRPr lang="en-US" altLang="ja-JP" sz="1200" b="1" dirty="0" smtClean="0">
              <a:solidFill>
                <a:srgbClr val="CC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en-US" altLang="ja-JP" sz="1200" b="1" dirty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2005</a:t>
            </a:r>
            <a:r>
              <a:rPr lang="ja-JP" altLang="en-US" sz="1200" b="1" dirty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</a:t>
            </a:r>
            <a:r>
              <a:rPr lang="ja-JP" altLang="en-US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en-US" altLang="ja-JP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76.3%</a:t>
            </a:r>
            <a:r>
              <a:rPr lang="ja-JP" altLang="en-US" sz="1200" b="1" dirty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→</a:t>
            </a:r>
            <a:r>
              <a:rPr lang="en-US" altLang="ja-JP" sz="1200" b="1" dirty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2018</a:t>
            </a:r>
            <a:r>
              <a:rPr lang="ja-JP" altLang="en-US" sz="1200" b="1" dirty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年：</a:t>
            </a:r>
            <a:r>
              <a:rPr lang="en-US" altLang="ja-JP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63.5%)</a:t>
            </a:r>
            <a:r>
              <a:rPr lang="ja-JP" altLang="en-US" sz="1200" b="1" dirty="0" err="1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r>
              <a:rPr lang="ja-JP" altLang="en-US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それ</a:t>
            </a:r>
            <a:r>
              <a:rPr lang="ja-JP" altLang="en-US" sz="1200" b="1" dirty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以外の麺類には大きな変化はない</a:t>
            </a:r>
            <a:r>
              <a:rPr lang="ja-JP" altLang="en-US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　</a:t>
            </a:r>
            <a:r>
              <a:rPr lang="ja-JP" altLang="en-US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男性</a:t>
            </a:r>
            <a:r>
              <a:rPr lang="ja-JP" altLang="en-US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と比べ、女性の方が各麺類とも喫食経験率が高い。</a:t>
            </a:r>
            <a:endParaRPr lang="ja-JP" altLang="en-US" sz="1200" dirty="0">
              <a:solidFill>
                <a:srgbClr val="CC0000"/>
              </a:solidFill>
            </a:endParaRP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44106"/>
              </p:ext>
            </p:extLst>
          </p:nvPr>
        </p:nvGraphicFramePr>
        <p:xfrm>
          <a:off x="310472" y="1684737"/>
          <a:ext cx="8510002" cy="1349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6188"/>
                <a:gridCol w="1442198"/>
                <a:gridCol w="2194137"/>
                <a:gridCol w="1839433"/>
                <a:gridCol w="1888046"/>
              </a:tblGrid>
              <a:tr h="222576"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喫食経験率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位タイプ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冷凍麺喫食経験率　順位（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5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位中）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冷凍麺喫食経験率　経年変化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冷凍麺喫食経験率　男女比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63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うどん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ゆで麺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(70.8%)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</a:t>
                      </a:r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位（</a:t>
                      </a:r>
                      <a:r>
                        <a:rPr kumimoji="1" lang="en-US" altLang="ja-JP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63.5%)</a:t>
                      </a:r>
                      <a:endParaRPr kumimoji="1" lang="ja-JP" altLang="en-US" sz="1000" b="1" dirty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↓</a:t>
                      </a:r>
                      <a:endParaRPr kumimoji="1" lang="ja-JP" altLang="en-US" sz="1000" b="1" dirty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女性　高</a:t>
                      </a:r>
                      <a:endParaRPr kumimoji="1" lang="ja-JP" altLang="en-US" sz="1000" b="1" dirty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3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そば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乾麺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(64.3%)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5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位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(27.6%)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→</a:t>
                      </a:r>
                      <a:endParaRPr kumimoji="1" lang="en-US" altLang="ja-JP" sz="1000" b="1" dirty="0" smtClean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女性　やや高</a:t>
                      </a:r>
                      <a:endParaRPr kumimoji="1" lang="ja-JP" altLang="en-US" sz="1000" b="1" dirty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3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ラーメン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即席麺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(68.1%)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5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位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(30.9%)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→</a:t>
                      </a:r>
                      <a:endParaRPr kumimoji="1" lang="ja-JP" altLang="en-US" sz="1000" b="1" dirty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女性　やや高</a:t>
                      </a:r>
                      <a:endParaRPr kumimoji="1" lang="ja-JP" altLang="en-US" sz="1000" b="1" dirty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3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スパゲティ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乾麺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(74.2%)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位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(29.7%)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→</a:t>
                      </a:r>
                      <a:endParaRPr kumimoji="1" lang="ja-JP" altLang="en-US" sz="1000" b="1" dirty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女性　高</a:t>
                      </a:r>
                      <a:endParaRPr kumimoji="1" lang="ja-JP" altLang="en-US" sz="1000" b="1" dirty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246700"/>
              </p:ext>
            </p:extLst>
          </p:nvPr>
        </p:nvGraphicFramePr>
        <p:xfrm>
          <a:off x="303182" y="4204032"/>
          <a:ext cx="8516969" cy="1446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143"/>
                <a:gridCol w="1428750"/>
                <a:gridCol w="2219325"/>
                <a:gridCol w="1809750"/>
                <a:gridCol w="1905001"/>
              </a:tblGrid>
              <a:tr h="232583"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最頻喫食タイプ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冷凍麺最頻喫食率　順位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(5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位中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)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冷凍麺最頻喫食率　経年変化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冷凍麺最頻喫食理由　特徴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05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うどん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ゆで麺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(27.2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％）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</a:t>
                      </a:r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位（</a:t>
                      </a:r>
                      <a:r>
                        <a:rPr kumimoji="1" lang="en-US" altLang="ja-JP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19.9%)</a:t>
                      </a:r>
                      <a:endParaRPr kumimoji="1" lang="ja-JP" altLang="en-US" sz="1000" b="1" dirty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→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「保存性」「値頃感」「品質」</a:t>
                      </a:r>
                      <a:endParaRPr kumimoji="1" lang="ja-JP" altLang="en-US" sz="1000" b="1" dirty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5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そば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乾麺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(38.3%)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5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位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(4.7%)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→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「ゴミ少ない」</a:t>
                      </a:r>
                      <a:endParaRPr kumimoji="1" lang="ja-JP" altLang="en-US" sz="1000" b="1" dirty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5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ラーメン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即席麺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(43.6%)</a:t>
                      </a:r>
                      <a:endParaRPr kumimoji="1" lang="ja-JP" altLang="en-US" sz="10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5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位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(4.2%)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→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「自分で作るよりおいしい</a:t>
                      </a:r>
                      <a:r>
                        <a:rPr kumimoji="1" lang="ja-JP" altLang="en-US" sz="1000" b="1" dirty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」</a:t>
                      </a:r>
                      <a:endParaRPr kumimoji="1" lang="en-US" altLang="ja-JP" sz="1000" b="1" dirty="0" smtClean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5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スパゲティ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乾麺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(68.7%)</a:t>
                      </a:r>
                      <a:endParaRPr kumimoji="1" lang="ja-JP" altLang="en-US" sz="10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位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(10.7%)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↑</a:t>
                      </a:r>
                      <a:endParaRPr kumimoji="1" lang="ja-JP" altLang="en-US" sz="1000" b="1" dirty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「簡便性」「種類豊富」「適量感」</a:t>
                      </a:r>
                      <a:endParaRPr kumimoji="1" lang="ja-JP" altLang="en-US" sz="1000" b="1" dirty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" name="テキスト ボックス 21"/>
          <p:cNvSpPr txBox="1"/>
          <p:nvPr/>
        </p:nvSpPr>
        <p:spPr>
          <a:xfrm>
            <a:off x="56762" y="3458321"/>
            <a:ext cx="143500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〈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最頻</a:t>
            </a:r>
            <a:r>
              <a:rPr kumimoji="1"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喫食タイプについて</a:t>
            </a:r>
            <a:r>
              <a:rPr kumimoji="1"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〉</a:t>
            </a:r>
            <a:endParaRPr kumimoji="1" lang="ja-JP" altLang="en-US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14944" y="3665201"/>
            <a:ext cx="86055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冷凍麺の最頻喫食率が</a:t>
            </a:r>
            <a:r>
              <a:rPr lang="en-US" altLang="ja-JP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lang="ja-JP" altLang="en-US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番高いのはうどん</a:t>
            </a:r>
            <a:r>
              <a:rPr lang="en-US" altLang="ja-JP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(19.9</a:t>
            </a:r>
            <a:r>
              <a:rPr lang="ja-JP" altLang="en-US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％</a:t>
            </a:r>
            <a:r>
              <a:rPr lang="en-US" altLang="ja-JP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  <a:r>
              <a:rPr lang="ja-JP" altLang="en-US" sz="1200" b="1" dirty="0" err="1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r>
              <a:rPr lang="en-US" altLang="ja-JP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2005</a:t>
            </a:r>
            <a:r>
              <a:rPr lang="ja-JP" altLang="en-US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年と比べ、スパゲティが増加</a:t>
            </a:r>
            <a:r>
              <a:rPr lang="en-US" altLang="ja-JP" sz="1200" b="1" dirty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(2005</a:t>
            </a:r>
            <a:r>
              <a:rPr lang="ja-JP" altLang="en-US" sz="1200" b="1" dirty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</a:t>
            </a:r>
            <a:r>
              <a:rPr lang="ja-JP" altLang="en-US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en-US" altLang="ja-JP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2.4%</a:t>
            </a:r>
            <a:r>
              <a:rPr lang="ja-JP" altLang="en-US" sz="1200" b="1" dirty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→</a:t>
            </a:r>
            <a:r>
              <a:rPr lang="en-US" altLang="ja-JP" sz="1200" b="1" dirty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2018</a:t>
            </a:r>
            <a:r>
              <a:rPr lang="ja-JP" altLang="en-US" sz="1200" b="1" dirty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</a:t>
            </a:r>
            <a:r>
              <a:rPr lang="ja-JP" altLang="en-US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en-US" altLang="ja-JP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10.7%)</a:t>
            </a:r>
            <a:r>
              <a:rPr lang="ja-JP" altLang="en-US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en-US" sz="1200" b="1" dirty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endParaRPr lang="en-US" altLang="ja-JP" sz="1200" b="1" dirty="0" smtClean="0">
              <a:solidFill>
                <a:srgbClr val="CC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</a:t>
            </a:r>
            <a:r>
              <a:rPr lang="ja-JP" altLang="en-US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麺の最頻喫食理由は麺類によって様々。</a:t>
            </a:r>
            <a:endParaRPr lang="en-US" altLang="ja-JP" sz="1200" b="1" dirty="0" smtClean="0">
              <a:solidFill>
                <a:srgbClr val="CC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907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総評③　</a:t>
            </a:r>
            <a:r>
              <a:rPr lang="en-US" altLang="ja-JP" dirty="0"/>
              <a:t>(</a:t>
            </a:r>
            <a:r>
              <a:rPr lang="ja-JP" altLang="en-US" dirty="0"/>
              <a:t>冷凍</a:t>
            </a:r>
            <a:r>
              <a:rPr lang="ja-JP" altLang="en-US" dirty="0" err="1"/>
              <a:t>めん</a:t>
            </a:r>
            <a:r>
              <a:rPr lang="ja-JP" altLang="en-US" dirty="0"/>
              <a:t>及び各タイプ麺類に関するユーザー調査報告書</a:t>
            </a:r>
            <a:r>
              <a:rPr lang="en-US" altLang="ja-JP" dirty="0"/>
              <a:t>2018</a:t>
            </a:r>
            <a:r>
              <a:rPr lang="ja-JP" altLang="en-US" dirty="0"/>
              <a:t>より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lang="ja-JP" altLang="en-US" smtClean="0"/>
              <a:pPr/>
              <a:t>4</a:t>
            </a:fld>
            <a:endParaRPr lang="ja-JP" altLang="en-US"/>
          </a:p>
        </p:txBody>
      </p:sp>
      <p:grpSp>
        <p:nvGrpSpPr>
          <p:cNvPr id="16" name="グループ化 15"/>
          <p:cNvGrpSpPr/>
          <p:nvPr/>
        </p:nvGrpSpPr>
        <p:grpSpPr>
          <a:xfrm>
            <a:off x="64972" y="3077344"/>
            <a:ext cx="7171852" cy="995190"/>
            <a:chOff x="64972" y="2924944"/>
            <a:chExt cx="7171852" cy="995190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64972" y="2924944"/>
              <a:ext cx="162095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〈</a:t>
              </a:r>
              <a:r>
                <a:rPr kumimoji="1" lang="ja-JP" altLang="en-US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冷凍</a:t>
              </a:r>
              <a:r>
                <a:rPr kumimoji="1" lang="ja-JP" altLang="en-US" sz="900" dirty="0" err="1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めんの</a:t>
              </a:r>
              <a:r>
                <a:rPr kumimoji="1" lang="ja-JP" altLang="en-US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イメージについて</a:t>
              </a:r>
              <a:r>
                <a:rPr kumimoji="1" lang="en-US" altLang="ja-JP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〉</a:t>
              </a:r>
              <a:endParaRPr kumimoji="1"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240887" y="3366136"/>
              <a:ext cx="5663730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・良い点は「保存性」と「簡便性」が上位で、女性がそれを強く感じている。</a:t>
              </a:r>
              <a:endParaRPr kumimoji="1"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r>
                <a:rPr lang="ja-JP" altLang="en-US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・悪い点は「冷蔵庫の中で場所を取る」が</a:t>
              </a:r>
              <a:r>
                <a:rPr lang="en-US" altLang="ja-JP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3</a:t>
              </a:r>
              <a:r>
                <a:rPr lang="ja-JP" altLang="en-US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割強と最も高い。</a:t>
              </a:r>
              <a:endParaRPr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r>
                <a:rPr lang="ja-JP" altLang="en-US" sz="1000" b="1" dirty="0" smtClean="0">
                  <a:solidFill>
                    <a:srgbClr val="C0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・一方で、「悪いところがひとつもない」という肯定的な回答が年々上昇している。</a:t>
              </a:r>
              <a:r>
                <a:rPr lang="en-US" altLang="ja-JP" sz="1000" b="1" dirty="0" smtClean="0">
                  <a:solidFill>
                    <a:srgbClr val="C0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(2005</a:t>
              </a:r>
              <a:r>
                <a:rPr lang="ja-JP" altLang="en-US" sz="1000" b="1" dirty="0" smtClean="0">
                  <a:solidFill>
                    <a:srgbClr val="C0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年：</a:t>
              </a:r>
              <a:r>
                <a:rPr lang="en-US" altLang="ja-JP" sz="1000" b="1" dirty="0" smtClean="0">
                  <a:solidFill>
                    <a:srgbClr val="C0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12.0%</a:t>
              </a:r>
              <a:r>
                <a:rPr lang="ja-JP" altLang="en-US" sz="1000" b="1" dirty="0" smtClean="0">
                  <a:solidFill>
                    <a:srgbClr val="C0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→</a:t>
              </a:r>
              <a:r>
                <a:rPr lang="en-US" altLang="ja-JP" sz="1000" b="1" dirty="0" smtClean="0">
                  <a:solidFill>
                    <a:srgbClr val="C0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28.8%)</a:t>
              </a:r>
              <a:endParaRPr kumimoji="1" lang="ja-JP" altLang="en-US" sz="1000" b="1" dirty="0">
                <a:solidFill>
                  <a:srgbClr val="C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250191" y="3142857"/>
              <a:ext cx="698663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冷凍</a:t>
              </a:r>
              <a:r>
                <a:rPr lang="ja-JP" altLang="en-US" sz="1200" b="1" dirty="0" err="1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めんは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長期保存や簡便さを評価されている。ただし保存するときに、かさばるイメージを持たれている。</a:t>
              </a:r>
              <a:endParaRPr lang="ja-JP" altLang="en-US" sz="1200" dirty="0">
                <a:solidFill>
                  <a:srgbClr val="CC0000"/>
                </a:solidFill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68564" y="4191027"/>
            <a:ext cx="7913386" cy="667908"/>
            <a:chOff x="68564" y="4005064"/>
            <a:chExt cx="7913386" cy="667908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68564" y="4005064"/>
              <a:ext cx="139653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〈</a:t>
              </a:r>
              <a:r>
                <a:rPr lang="ja-JP" altLang="en-US" sz="9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特長</a:t>
              </a:r>
              <a:r>
                <a:rPr lang="ja-JP" altLang="en-US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別魅力度</a:t>
              </a:r>
              <a:r>
                <a:rPr kumimoji="1" lang="ja-JP" altLang="en-US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について</a:t>
              </a:r>
              <a:r>
                <a:rPr kumimoji="1" lang="en-US" altLang="ja-JP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〉</a:t>
              </a:r>
              <a:endParaRPr kumimoji="1"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249663" y="4211307"/>
              <a:ext cx="773228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各特徴とも、魅力度は</a:t>
              </a:r>
              <a:r>
                <a:rPr lang="en-US" altLang="ja-JP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5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割強～</a:t>
              </a:r>
              <a:r>
                <a:rPr lang="en-US" altLang="ja-JP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7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割弱と高い。ただし、</a:t>
              </a:r>
              <a:r>
                <a:rPr lang="en-US" altLang="ja-JP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2005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年と比べて、「打ち立て・茹で立て」以外は減少傾向。</a:t>
              </a:r>
              <a:endParaRPr lang="en-US" altLang="ja-JP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r>
                <a:rPr lang="ja-JP" altLang="en-US" sz="1200" b="1" dirty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男性と比べ、女性の方が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各特徴とも魅力度が</a:t>
              </a:r>
              <a:r>
                <a:rPr lang="ja-JP" altLang="en-US" sz="1200" b="1" dirty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高い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。</a:t>
              </a:r>
              <a:endParaRPr lang="en-US" altLang="ja-JP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</p:grpSp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964300"/>
              </p:ext>
            </p:extLst>
          </p:nvPr>
        </p:nvGraphicFramePr>
        <p:xfrm>
          <a:off x="310472" y="1485546"/>
          <a:ext cx="8509678" cy="1349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1153"/>
                <a:gridCol w="2108781"/>
                <a:gridCol w="2569872"/>
                <a:gridCol w="2569872"/>
              </a:tblGrid>
              <a:tr h="222576"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選好度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位タイプ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冷凍麺選好度　順位（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5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位中）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冷凍麺選好度　経年変化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63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うどん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err="1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なま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麺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(45.6%)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</a:t>
                      </a:r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位</a:t>
                      </a:r>
                      <a:r>
                        <a:rPr kumimoji="1" lang="en-US" altLang="ja-JP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(31.2</a:t>
                      </a:r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％）</a:t>
                      </a:r>
                      <a:endParaRPr kumimoji="1" lang="ja-JP" altLang="en-US" sz="1000" b="1" dirty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→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3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そば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err="1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なま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麺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(49.9%)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5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位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(8.7%)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→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3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ラーメン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err="1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なま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麺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(53.5%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5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位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(9.6%)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→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3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スパゲティ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乾麺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(57.6%)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</a:t>
                      </a:r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位</a:t>
                      </a:r>
                      <a:r>
                        <a:rPr kumimoji="1" lang="en-US" altLang="ja-JP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(12.7%)</a:t>
                      </a:r>
                      <a:endParaRPr kumimoji="1" lang="ja-JP" altLang="en-US" sz="1000" b="1" dirty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↑</a:t>
                      </a:r>
                      <a:endParaRPr kumimoji="1" lang="ja-JP" altLang="en-US" sz="1000" b="1" dirty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9" name="テキスト ボックス 28"/>
          <p:cNvSpPr txBox="1"/>
          <p:nvPr/>
        </p:nvSpPr>
        <p:spPr>
          <a:xfrm>
            <a:off x="63803" y="965920"/>
            <a:ext cx="143500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〈</a:t>
            </a:r>
            <a:r>
              <a:rPr kumimoji="1"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タイプ別選好度について</a:t>
            </a:r>
            <a:r>
              <a:rPr kumimoji="1"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〉</a:t>
            </a:r>
            <a:endParaRPr kumimoji="1" lang="ja-JP" altLang="en-US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44479" y="1178687"/>
            <a:ext cx="85756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冷凍麺の選好度で一番高いのはうどん</a:t>
            </a:r>
            <a:r>
              <a:rPr lang="en-US" altLang="ja-JP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(31.2%)</a:t>
            </a:r>
            <a:r>
              <a:rPr lang="ja-JP" altLang="en-US" sz="1200" b="1" dirty="0" err="1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r>
              <a:rPr lang="en-US" altLang="ja-JP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2005</a:t>
            </a:r>
            <a:r>
              <a:rPr lang="ja-JP" altLang="en-US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年と比べてスパゲティが増加、約</a:t>
            </a:r>
            <a:r>
              <a:rPr lang="en-US" altLang="ja-JP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倍に（</a:t>
            </a:r>
            <a:r>
              <a:rPr lang="en-US" altLang="ja-JP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2005</a:t>
            </a:r>
            <a:r>
              <a:rPr lang="ja-JP" altLang="en-US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年：</a:t>
            </a:r>
            <a:r>
              <a:rPr lang="en-US" altLang="ja-JP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6.4%</a:t>
            </a:r>
            <a:r>
              <a:rPr lang="ja-JP" altLang="en-US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→</a:t>
            </a:r>
            <a:r>
              <a:rPr lang="en-US" altLang="ja-JP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2018</a:t>
            </a:r>
            <a:r>
              <a:rPr lang="ja-JP" altLang="en-US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年：</a:t>
            </a:r>
            <a:r>
              <a:rPr lang="en-US" altLang="ja-JP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12.7%)</a:t>
            </a:r>
            <a:endParaRPr lang="ja-JP" altLang="en-US" sz="1200" dirty="0">
              <a:solidFill>
                <a:srgbClr val="CC0000"/>
              </a:solidFill>
            </a:endParaRPr>
          </a:p>
        </p:txBody>
      </p:sp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982827"/>
              </p:ext>
            </p:extLst>
          </p:nvPr>
        </p:nvGraphicFramePr>
        <p:xfrm>
          <a:off x="310472" y="4887156"/>
          <a:ext cx="8509678" cy="1625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8828"/>
                <a:gridCol w="1695450"/>
                <a:gridCol w="2535528"/>
                <a:gridCol w="2569872"/>
              </a:tblGrid>
              <a:tr h="222576"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非常に魅力的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+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まあ魅力的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特徴的魅力度　経年変化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特徴的魅力度　男女比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63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打ち立て・茹で立て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66.9%</a:t>
                      </a:r>
                      <a:endParaRPr kumimoji="1" lang="ja-JP" altLang="en-US" sz="1000" b="1" dirty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→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女性　高</a:t>
                      </a:r>
                      <a:endParaRPr kumimoji="1" lang="ja-JP" altLang="en-US" sz="1000" b="1" dirty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3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急速凍結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66.5%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↓</a:t>
                      </a:r>
                      <a:r>
                        <a:rPr lang="ja-JP" altLang="en-US" sz="1000" b="1" dirty="0" smtClean="0">
                          <a:solidFill>
                            <a:srgbClr val="CC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（</a:t>
                      </a:r>
                      <a:r>
                        <a:rPr lang="en-US" altLang="ja-JP" sz="1000" b="1" dirty="0" smtClean="0">
                          <a:solidFill>
                            <a:srgbClr val="CC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2005</a:t>
                      </a:r>
                      <a:r>
                        <a:rPr lang="ja-JP" altLang="en-US" sz="1000" b="1" dirty="0" smtClean="0">
                          <a:solidFill>
                            <a:srgbClr val="CC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年：</a:t>
                      </a:r>
                      <a:r>
                        <a:rPr lang="en-US" altLang="ja-JP" sz="1000" b="1" dirty="0" smtClean="0">
                          <a:solidFill>
                            <a:srgbClr val="CC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81.1%</a:t>
                      </a:r>
                      <a:r>
                        <a:rPr lang="ja-JP" altLang="en-US" sz="1000" b="1" dirty="0" smtClean="0">
                          <a:solidFill>
                            <a:srgbClr val="CC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→</a:t>
                      </a:r>
                      <a:r>
                        <a:rPr lang="en-US" altLang="ja-JP" sz="1000" b="1" dirty="0" smtClean="0">
                          <a:solidFill>
                            <a:srgbClr val="CC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2018</a:t>
                      </a:r>
                      <a:r>
                        <a:rPr lang="ja-JP" altLang="en-US" sz="1000" b="1" dirty="0" smtClean="0">
                          <a:solidFill>
                            <a:srgbClr val="CC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年：</a:t>
                      </a:r>
                      <a:r>
                        <a:rPr lang="en-US" altLang="ja-JP" sz="1000" b="1" dirty="0" smtClean="0">
                          <a:solidFill>
                            <a:srgbClr val="CC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66.5%)</a:t>
                      </a:r>
                      <a:endParaRPr lang="ja-JP" altLang="en-US" sz="1000" dirty="0" smtClean="0">
                        <a:solidFill>
                          <a:srgbClr val="CC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女性　高</a:t>
                      </a:r>
                      <a:endParaRPr kumimoji="1" lang="ja-JP" altLang="en-US" sz="1000" b="1" dirty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3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水分勾配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51.9%</a:t>
                      </a:r>
                      <a:endParaRPr kumimoji="1" lang="ja-JP" altLang="en-US" sz="1000" b="1" dirty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↓</a:t>
                      </a:r>
                      <a:r>
                        <a:rPr lang="ja-JP" altLang="en-US" sz="1000" b="1" dirty="0" smtClean="0">
                          <a:solidFill>
                            <a:srgbClr val="CC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（</a:t>
                      </a:r>
                      <a:r>
                        <a:rPr lang="en-US" altLang="ja-JP" sz="1000" b="1" dirty="0" smtClean="0">
                          <a:solidFill>
                            <a:srgbClr val="CC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2005</a:t>
                      </a:r>
                      <a:r>
                        <a:rPr lang="ja-JP" altLang="en-US" sz="1000" b="1" dirty="0" smtClean="0">
                          <a:solidFill>
                            <a:srgbClr val="CC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年：</a:t>
                      </a:r>
                      <a:r>
                        <a:rPr lang="en-US" altLang="ja-JP" sz="1000" b="1" dirty="0" smtClean="0">
                          <a:solidFill>
                            <a:srgbClr val="CC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67.5%</a:t>
                      </a:r>
                      <a:r>
                        <a:rPr lang="ja-JP" altLang="en-US" sz="1000" b="1" dirty="0" smtClean="0">
                          <a:solidFill>
                            <a:srgbClr val="CC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→</a:t>
                      </a:r>
                      <a:r>
                        <a:rPr lang="en-US" altLang="ja-JP" sz="1000" b="1" dirty="0" smtClean="0">
                          <a:solidFill>
                            <a:srgbClr val="CC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2018</a:t>
                      </a:r>
                      <a:r>
                        <a:rPr lang="ja-JP" altLang="en-US" sz="1000" b="1" dirty="0" smtClean="0">
                          <a:solidFill>
                            <a:srgbClr val="CC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年：</a:t>
                      </a:r>
                      <a:r>
                        <a:rPr lang="en-US" altLang="ja-JP" sz="1000" b="1" dirty="0" smtClean="0">
                          <a:solidFill>
                            <a:srgbClr val="CC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51.9%)</a:t>
                      </a:r>
                      <a:endParaRPr lang="ja-JP" altLang="en-US" sz="1000" dirty="0" smtClean="0">
                        <a:solidFill>
                          <a:srgbClr val="CC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女性　高</a:t>
                      </a:r>
                      <a:endParaRPr kumimoji="1" lang="ja-JP" altLang="en-US" sz="1000" b="1" dirty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3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保存料不要で長持ち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66.2%</a:t>
                      </a:r>
                      <a:endParaRPr kumimoji="1" lang="ja-JP" altLang="en-US" sz="1000" b="1" dirty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↓</a:t>
                      </a:r>
                      <a:r>
                        <a:rPr lang="ja-JP" altLang="en-US" sz="1000" b="1" dirty="0" smtClean="0">
                          <a:solidFill>
                            <a:srgbClr val="CC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（</a:t>
                      </a:r>
                      <a:r>
                        <a:rPr lang="en-US" altLang="ja-JP" sz="1000" b="1" dirty="0" smtClean="0">
                          <a:solidFill>
                            <a:srgbClr val="CC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2005</a:t>
                      </a:r>
                      <a:r>
                        <a:rPr lang="ja-JP" altLang="en-US" sz="1000" b="1" dirty="0" smtClean="0">
                          <a:solidFill>
                            <a:srgbClr val="CC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年：</a:t>
                      </a:r>
                      <a:r>
                        <a:rPr lang="en-US" altLang="ja-JP" sz="1000" b="1" dirty="0" smtClean="0">
                          <a:solidFill>
                            <a:srgbClr val="CC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85.9%</a:t>
                      </a:r>
                      <a:r>
                        <a:rPr lang="ja-JP" altLang="en-US" sz="1000" b="1" dirty="0" smtClean="0">
                          <a:solidFill>
                            <a:srgbClr val="CC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→</a:t>
                      </a:r>
                      <a:r>
                        <a:rPr lang="en-US" altLang="ja-JP" sz="1000" b="1" dirty="0" smtClean="0">
                          <a:solidFill>
                            <a:srgbClr val="CC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2018</a:t>
                      </a:r>
                      <a:r>
                        <a:rPr lang="ja-JP" altLang="en-US" sz="1000" b="1" dirty="0" smtClean="0">
                          <a:solidFill>
                            <a:srgbClr val="CC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年：</a:t>
                      </a:r>
                      <a:r>
                        <a:rPr lang="en-US" altLang="ja-JP" sz="1000" b="1" dirty="0" smtClean="0">
                          <a:solidFill>
                            <a:srgbClr val="CC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66.2%)</a:t>
                      </a:r>
                      <a:endParaRPr lang="ja-JP" altLang="en-US" sz="1000" dirty="0" smtClean="0">
                        <a:solidFill>
                          <a:srgbClr val="CC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女性　高</a:t>
                      </a:r>
                      <a:endParaRPr kumimoji="1" lang="ja-JP" altLang="en-US" sz="1000" b="1" dirty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3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いつでもすぐ本物を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64.3%</a:t>
                      </a:r>
                      <a:endParaRPr kumimoji="1" lang="ja-JP" altLang="en-US" sz="1000" b="1" dirty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↓</a:t>
                      </a:r>
                      <a:r>
                        <a:rPr lang="ja-JP" altLang="en-US" sz="1000" b="1" dirty="0" smtClean="0">
                          <a:solidFill>
                            <a:srgbClr val="CC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（</a:t>
                      </a:r>
                      <a:r>
                        <a:rPr lang="en-US" altLang="ja-JP" sz="1000" b="1" dirty="0" smtClean="0">
                          <a:solidFill>
                            <a:srgbClr val="CC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2005</a:t>
                      </a:r>
                      <a:r>
                        <a:rPr lang="ja-JP" altLang="en-US" sz="1000" b="1" dirty="0" smtClean="0">
                          <a:solidFill>
                            <a:srgbClr val="CC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年：</a:t>
                      </a:r>
                      <a:r>
                        <a:rPr lang="en-US" altLang="ja-JP" sz="1000" b="1" dirty="0" smtClean="0">
                          <a:solidFill>
                            <a:srgbClr val="CC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82.4%</a:t>
                      </a:r>
                      <a:r>
                        <a:rPr lang="ja-JP" altLang="en-US" sz="1000" b="1" dirty="0" smtClean="0">
                          <a:solidFill>
                            <a:srgbClr val="CC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→</a:t>
                      </a:r>
                      <a:r>
                        <a:rPr lang="en-US" altLang="ja-JP" sz="1000" b="1" dirty="0" smtClean="0">
                          <a:solidFill>
                            <a:srgbClr val="CC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2018</a:t>
                      </a:r>
                      <a:r>
                        <a:rPr lang="ja-JP" altLang="en-US" sz="1000" b="1" dirty="0" smtClean="0">
                          <a:solidFill>
                            <a:srgbClr val="CC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年：</a:t>
                      </a:r>
                      <a:r>
                        <a:rPr lang="en-US" altLang="ja-JP" sz="1000" b="1" dirty="0" smtClean="0">
                          <a:solidFill>
                            <a:srgbClr val="CC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64.3%)</a:t>
                      </a:r>
                      <a:endParaRPr lang="ja-JP" altLang="en-US" sz="1000" dirty="0" smtClean="0">
                        <a:solidFill>
                          <a:srgbClr val="CC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女性　高</a:t>
                      </a:r>
                      <a:endParaRPr kumimoji="1" lang="ja-JP" altLang="en-US" sz="1000" b="1" dirty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2" name="正方形/長方形 31"/>
          <p:cNvSpPr/>
          <p:nvPr/>
        </p:nvSpPr>
        <p:spPr>
          <a:xfrm>
            <a:off x="179512" y="620688"/>
            <a:ext cx="2237927" cy="21602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一般消費者対象調査結果より</a:t>
            </a:r>
            <a:endParaRPr kumimoji="1" lang="ja-JP" altLang="en-US" sz="10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821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総評④　</a:t>
            </a:r>
            <a:r>
              <a:rPr lang="en-US" altLang="ja-JP" dirty="0"/>
              <a:t>(</a:t>
            </a:r>
            <a:r>
              <a:rPr lang="ja-JP" altLang="en-US" dirty="0"/>
              <a:t>冷凍</a:t>
            </a:r>
            <a:r>
              <a:rPr lang="ja-JP" altLang="en-US" dirty="0" err="1"/>
              <a:t>めん</a:t>
            </a:r>
            <a:r>
              <a:rPr lang="ja-JP" altLang="en-US" dirty="0"/>
              <a:t>及び各タイプ麺類に関するユーザー調査報告書</a:t>
            </a:r>
            <a:r>
              <a:rPr lang="en-US" altLang="ja-JP" dirty="0"/>
              <a:t>2018</a:t>
            </a:r>
            <a:r>
              <a:rPr lang="ja-JP" altLang="en-US" dirty="0"/>
              <a:t>より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179512" y="8143070"/>
            <a:ext cx="2237927" cy="21602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</a:t>
            </a:r>
            <a:r>
              <a:rPr kumimoji="1" lang="ja-JP" altLang="en-US" sz="1000" dirty="0" err="1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めん喫</a:t>
            </a:r>
            <a:r>
              <a:rPr kumimoji="1" lang="ja-JP" altLang="en-US" sz="10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食者対象調査結果より</a:t>
            </a:r>
            <a:endParaRPr kumimoji="1" lang="ja-JP" altLang="en-US" sz="10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39044" y="8863150"/>
            <a:ext cx="8175636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・冷凍</a:t>
            </a:r>
            <a:r>
              <a:rPr kumimoji="1" lang="ja-JP" altLang="en-US" sz="8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めんを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最もよく食べるのは、「うどん」が</a:t>
            </a:r>
            <a:r>
              <a:rPr kumimoji="1"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位。</a:t>
            </a:r>
            <a:r>
              <a:rPr kumimoji="1"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2015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年と比べ「ラーメン」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は増加傾向。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・「冷凍素材</a:t>
            </a:r>
            <a:r>
              <a:rPr kumimoji="1" lang="ja-JP" altLang="en-US" sz="8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」を食べるが</a:t>
            </a:r>
            <a:r>
              <a:rPr kumimoji="1"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6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割強と最も</a:t>
            </a:r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高い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endParaRPr kumimoji="1"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男性が「冷凍セット</a:t>
            </a:r>
            <a:r>
              <a:rPr lang="ja-JP" altLang="en-US" sz="8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」を好み、より簡便志向。</a:t>
            </a:r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30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代が「冷凍調理</a:t>
            </a:r>
            <a:r>
              <a:rPr lang="ja-JP" altLang="en-US" sz="8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」を好み、より時短調理志向。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女性や高齢層（</a:t>
            </a:r>
            <a:r>
              <a:rPr kumimoji="1"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50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代以上）が「冷凍素材</a:t>
            </a:r>
            <a:r>
              <a:rPr kumimoji="1" lang="ja-JP" altLang="en-US" sz="8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」を好み、より調理志向。</a:t>
            </a:r>
            <a:endParaRPr kumimoji="1"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・どの麺類とも、「昼食」に冷凍</a:t>
            </a:r>
            <a:r>
              <a:rPr lang="ja-JP" altLang="en-US" sz="8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めんを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食べるが一番高い（食べないを除く）。「朝食」や「間食」に食べるが低い（</a:t>
            </a:r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5%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以下）。「夜食」に食べるが減少傾向。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・朝食で冷凍</a:t>
            </a:r>
            <a:r>
              <a:rPr kumimoji="1" lang="ja-JP" altLang="en-US" sz="8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めんを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食べない理由は「ボリュームが多い」が</a:t>
            </a:r>
            <a:r>
              <a:rPr kumimoji="1"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位。「調理が面倒」が</a:t>
            </a:r>
            <a:r>
              <a:rPr kumimoji="1"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位。</a:t>
            </a:r>
            <a:r>
              <a:rPr kumimoji="1"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2005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年より上位に大きな変化はない。</a:t>
            </a:r>
            <a:endParaRPr kumimoji="1"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・各喫食シーンで冷凍麺をよく食べる理由を自由回答で聞くと、</a:t>
            </a:r>
            <a:endParaRPr lang="en-US" altLang="ja-JP" sz="8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麺類別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で、うどん</a:t>
            </a:r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は鍋と一緒、または〆での相性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、そば</a:t>
            </a:r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は各シーンでさっぱり、ヘルシーさ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、ラーメン</a:t>
            </a:r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は居酒屋の〆での相性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、スパゲティ</a:t>
            </a:r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は、レンチンで食べられる手軽さ、お酒</a:t>
            </a:r>
            <a:r>
              <a:rPr lang="en-US" altLang="ja-JP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ワイン）との相性が</a:t>
            </a:r>
          </a:p>
          <a:p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特徴的な選択理由となって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いる。</a:t>
            </a:r>
            <a:endParaRPr lang="ja-JP" altLang="en-US" sz="8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・冷凍</a:t>
            </a:r>
            <a:r>
              <a:rPr lang="ja-JP" altLang="en-US" sz="800" dirty="0" err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めんに</a:t>
            </a:r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加える具材は「やくみ」「卵」「野菜類」が多い。</a:t>
            </a:r>
          </a:p>
          <a:p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en-US" altLang="ja-JP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2005</a:t>
            </a:r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年より冷凍</a:t>
            </a:r>
            <a:r>
              <a:rPr kumimoji="1" lang="ja-JP" altLang="en-US" sz="8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めんの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商品選択理由は「味のよさ」が</a:t>
            </a:r>
            <a:r>
              <a:rPr kumimoji="1"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位、「低価格」が</a:t>
            </a:r>
            <a:r>
              <a:rPr kumimoji="1"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位で「食べ慣れ」が</a:t>
            </a:r>
            <a:r>
              <a:rPr kumimoji="1"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位。</a:t>
            </a:r>
            <a:r>
              <a:rPr kumimoji="1"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2005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年より順位に変化はない。</a:t>
            </a:r>
            <a:endParaRPr kumimoji="1"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・購入時比較するカテゴリーは</a:t>
            </a:r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 「冷凍</a:t>
            </a:r>
            <a:r>
              <a:rPr lang="ja-JP" altLang="en-US" sz="800" dirty="0" err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めん以</a:t>
            </a:r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外の冷凍食品」 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が</a:t>
            </a:r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位、「インスタントラーメン」が</a:t>
            </a:r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位。冷凍</a:t>
            </a:r>
            <a:r>
              <a:rPr lang="ja-JP" altLang="en-US" sz="8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めん以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外の冷凍食品が逆転した。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kumimoji="1"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2005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年よりボリューム感は「丁度良い」が</a:t>
            </a:r>
            <a:r>
              <a:rPr kumimoji="1"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7</a:t>
            </a:r>
            <a:r>
              <a:rPr kumimoji="1"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割前後で</a:t>
            </a:r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高い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RMK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マークの認知は一般よりも喫食者のほうが高い。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・認知者にとっては、マークを見たことによる商品選択の影響は大きい。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RMK</a:t>
            </a:r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マーク認識後の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影響は喫食者より一般のほうが大きい。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・魅力を感じる名称については、「新鮮凍結</a:t>
            </a:r>
            <a:r>
              <a:rPr lang="ja-JP" altLang="en-US" sz="8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」「冷凍</a:t>
            </a:r>
            <a:r>
              <a:rPr lang="ja-JP" altLang="en-US" sz="8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」の甲乙はつけがたいようだ。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・冷凍</a:t>
            </a:r>
            <a:r>
              <a:rPr lang="ja-JP" altLang="en-US" sz="8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めんの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情報源については一般と同様に、主に「店頭」。テレビからの情報も多い。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・冷凍</a:t>
            </a:r>
            <a:r>
              <a:rPr lang="ja-JP" altLang="en-US" sz="8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めんの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情報内容については、「おいしさ」「簡便性」「保存性」「アレンジ性」などの利点が挙がっており、店頭やテレビの情報露出もあり、認知が深まっているようだ。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・飲食店での冷凍</a:t>
            </a:r>
            <a:r>
              <a:rPr lang="ja-JP" altLang="en-US" sz="8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許容については一般と同様に増加傾向。</a:t>
            </a:r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251520" y="8431102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喫食者は店頭やテレビなどから情報を得て、冷凍</a:t>
            </a:r>
            <a:r>
              <a:rPr lang="ja-JP" altLang="en-US" sz="1200" b="1" dirty="0" err="1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めんの</a:t>
            </a:r>
            <a:r>
              <a:rPr lang="ja-JP" altLang="en-US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様々な利点を理解している。様々な用途・ニーズに合わせて冷凍めんを</a:t>
            </a:r>
            <a:endParaRPr lang="en-US" altLang="ja-JP" sz="1200" b="1" dirty="0" smtClean="0">
              <a:solidFill>
                <a:srgbClr val="CC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喫食している。ただし、未だ「昼食」「夕食」のシーンがメインで、「朝食」「間食」「夜食」シーンの喫食機会拡大が課題。</a:t>
            </a:r>
            <a:endParaRPr lang="ja-JP" altLang="en-US" sz="1200" dirty="0">
              <a:solidFill>
                <a:srgbClr val="CC0000"/>
              </a:solidFill>
            </a:endParaRPr>
          </a:p>
        </p:txBody>
      </p:sp>
      <p:grpSp>
        <p:nvGrpSpPr>
          <p:cNvPr id="28" name="グループ化 27"/>
          <p:cNvGrpSpPr/>
          <p:nvPr/>
        </p:nvGrpSpPr>
        <p:grpSpPr>
          <a:xfrm>
            <a:off x="68564" y="4217272"/>
            <a:ext cx="7169221" cy="630066"/>
            <a:chOff x="68564" y="5862464"/>
            <a:chExt cx="7169221" cy="630066"/>
          </a:xfrm>
        </p:grpSpPr>
        <p:sp>
          <p:nvSpPr>
            <p:cNvPr id="29" name="テキスト ボックス 28"/>
            <p:cNvSpPr txBox="1"/>
            <p:nvPr/>
          </p:nvSpPr>
          <p:spPr>
            <a:xfrm>
              <a:off x="68564" y="5862464"/>
              <a:ext cx="192552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〈</a:t>
              </a:r>
              <a:r>
                <a:rPr lang="ja-JP" altLang="en-US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飲食店での冷凍</a:t>
              </a:r>
              <a:r>
                <a:rPr lang="ja-JP" altLang="en-US" sz="900" dirty="0" err="1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めん</a:t>
              </a:r>
              <a:r>
                <a:rPr lang="ja-JP" altLang="en-US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許容</a:t>
              </a:r>
              <a:r>
                <a:rPr kumimoji="1" lang="ja-JP" altLang="en-US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について</a:t>
              </a:r>
              <a:r>
                <a:rPr kumimoji="1" lang="en-US" altLang="ja-JP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〉</a:t>
              </a:r>
              <a:endParaRPr kumimoji="1"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242376" y="6277086"/>
              <a:ext cx="19768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・容認派が増加</a:t>
              </a:r>
              <a:r>
                <a:rPr lang="ja-JP" altLang="en-US" sz="8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。男性の許容が若干高い。</a:t>
              </a:r>
              <a:endParaRPr kumimoji="1"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251152" y="6053062"/>
              <a:ext cx="698663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2005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年より徐々に冷凍</a:t>
              </a:r>
              <a:r>
                <a:rPr lang="ja-JP" altLang="en-US" sz="1200" b="1" dirty="0" err="1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めんの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許容度は増加傾向</a:t>
              </a:r>
              <a:endParaRPr lang="ja-JP" altLang="en-US" sz="1200" dirty="0">
                <a:solidFill>
                  <a:srgbClr val="CC0000"/>
                </a:solidFill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68564" y="3140307"/>
            <a:ext cx="7169221" cy="689418"/>
            <a:chOff x="68564" y="5862464"/>
            <a:chExt cx="7169221" cy="689418"/>
          </a:xfrm>
        </p:grpSpPr>
        <p:sp>
          <p:nvSpPr>
            <p:cNvPr id="33" name="テキスト ボックス 32"/>
            <p:cNvSpPr txBox="1"/>
            <p:nvPr/>
          </p:nvSpPr>
          <p:spPr>
            <a:xfrm>
              <a:off x="68564" y="5862464"/>
              <a:ext cx="159530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〈</a:t>
              </a:r>
              <a:r>
                <a:rPr lang="ja-JP" altLang="en-US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冷凍</a:t>
              </a:r>
              <a:r>
                <a:rPr lang="ja-JP" altLang="en-US" sz="900" dirty="0" err="1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めんの</a:t>
              </a:r>
              <a:r>
                <a:rPr lang="ja-JP" altLang="en-US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情報源</a:t>
              </a:r>
              <a:r>
                <a:rPr kumimoji="1" lang="ja-JP" altLang="en-US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について</a:t>
              </a:r>
              <a:r>
                <a:rPr kumimoji="1" lang="en-US" altLang="ja-JP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〉</a:t>
              </a:r>
              <a:endParaRPr kumimoji="1"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242376" y="6305661"/>
              <a:ext cx="671530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solidFill>
                    <a:schemeClr val="bg2">
                      <a:lumMod val="25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・冷凍</a:t>
              </a:r>
              <a:r>
                <a:rPr lang="ja-JP" altLang="en-US" sz="1000" dirty="0" err="1">
                  <a:solidFill>
                    <a:schemeClr val="bg2">
                      <a:lumMod val="25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めんの</a:t>
              </a:r>
              <a:r>
                <a:rPr lang="ja-JP" altLang="en-US" sz="1000" dirty="0">
                  <a:solidFill>
                    <a:schemeClr val="bg2">
                      <a:lumMod val="25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情報源について「店頭」</a:t>
              </a:r>
              <a:r>
                <a:rPr lang="ja-JP" altLang="en-US" sz="1000" dirty="0" smtClean="0">
                  <a:solidFill>
                    <a:schemeClr val="bg2">
                      <a:lumMod val="25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が</a:t>
              </a:r>
              <a:r>
                <a:rPr lang="en-US" altLang="ja-JP" sz="1000" dirty="0" smtClean="0">
                  <a:solidFill>
                    <a:schemeClr val="bg2">
                      <a:lumMod val="25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5</a:t>
              </a:r>
              <a:r>
                <a:rPr lang="ja-JP" altLang="en-US" sz="1000" dirty="0" smtClean="0">
                  <a:solidFill>
                    <a:schemeClr val="bg2">
                      <a:lumMod val="25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割弱で</a:t>
              </a:r>
              <a:r>
                <a:rPr lang="en-US" altLang="ja-JP" sz="1000" dirty="0" smtClean="0">
                  <a:solidFill>
                    <a:schemeClr val="bg2">
                      <a:lumMod val="25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1</a:t>
              </a:r>
              <a:r>
                <a:rPr lang="ja-JP" altLang="en-US" sz="1000" dirty="0">
                  <a:solidFill>
                    <a:schemeClr val="bg2">
                      <a:lumMod val="25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位、「聞いても見てもいない」</a:t>
              </a:r>
              <a:r>
                <a:rPr lang="ja-JP" altLang="en-US" sz="1000" dirty="0" smtClean="0">
                  <a:solidFill>
                    <a:schemeClr val="bg2">
                      <a:lumMod val="25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が</a:t>
              </a:r>
              <a:r>
                <a:rPr lang="en-US" altLang="ja-JP" sz="1000" dirty="0" smtClean="0">
                  <a:solidFill>
                    <a:schemeClr val="bg2">
                      <a:lumMod val="25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4</a:t>
              </a:r>
              <a:r>
                <a:rPr lang="ja-JP" altLang="en-US" sz="1000" dirty="0" smtClean="0">
                  <a:solidFill>
                    <a:schemeClr val="bg2">
                      <a:lumMod val="25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割弱で</a:t>
              </a:r>
              <a:r>
                <a:rPr lang="en-US" altLang="ja-JP" sz="1000" dirty="0" smtClean="0">
                  <a:solidFill>
                    <a:schemeClr val="bg2">
                      <a:lumMod val="25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2</a:t>
              </a:r>
              <a:r>
                <a:rPr lang="ja-JP" altLang="en-US" sz="1000" dirty="0" smtClean="0">
                  <a:solidFill>
                    <a:schemeClr val="bg2">
                      <a:lumMod val="25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位。「テレビ番組」「テレビ</a:t>
              </a:r>
              <a:r>
                <a:rPr lang="en-US" altLang="ja-JP" sz="1000" dirty="0" smtClean="0">
                  <a:solidFill>
                    <a:schemeClr val="bg2">
                      <a:lumMod val="25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CM</a:t>
              </a:r>
              <a:r>
                <a:rPr lang="ja-JP" altLang="en-US" sz="1000" dirty="0" smtClean="0">
                  <a:solidFill>
                    <a:schemeClr val="bg2">
                      <a:lumMod val="25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」が続く。</a:t>
              </a:r>
              <a:endParaRPr kumimoji="1"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251152" y="6072112"/>
              <a:ext cx="698663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冷凍</a:t>
              </a:r>
              <a:r>
                <a:rPr lang="ja-JP" altLang="en-US" sz="1200" b="1" dirty="0" err="1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めんの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情報源は主に「店頭」</a:t>
              </a:r>
              <a:r>
                <a:rPr lang="en-US" altLang="ja-JP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(45.8%)</a:t>
              </a:r>
              <a:r>
                <a:rPr lang="ja-JP" altLang="en-US" sz="1200" b="1" dirty="0" err="1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。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テレビからの情報</a:t>
              </a:r>
              <a:r>
                <a:rPr lang="en-US" altLang="ja-JP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(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番組</a:t>
              </a:r>
              <a:r>
                <a:rPr lang="en-US" altLang="ja-JP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11.4%</a:t>
              </a:r>
              <a:r>
                <a:rPr lang="ja-JP" altLang="en-US" sz="1200" b="1" dirty="0" err="1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、</a:t>
              </a:r>
              <a:r>
                <a:rPr lang="en-US" altLang="ja-JP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CM10.8%)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からも多い。</a:t>
              </a:r>
              <a:endParaRPr lang="ja-JP" altLang="en-US" sz="1200" dirty="0">
                <a:solidFill>
                  <a:srgbClr val="CC0000"/>
                </a:solidFill>
              </a:endParaRPr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64972" y="1032392"/>
            <a:ext cx="8755178" cy="1036766"/>
            <a:chOff x="64972" y="4926360"/>
            <a:chExt cx="7171324" cy="1036766"/>
          </a:xfrm>
        </p:grpSpPr>
        <p:sp>
          <p:nvSpPr>
            <p:cNvPr id="37" name="テキスト ボックス 36"/>
            <p:cNvSpPr txBox="1"/>
            <p:nvPr/>
          </p:nvSpPr>
          <p:spPr>
            <a:xfrm>
              <a:off x="64972" y="4926360"/>
              <a:ext cx="121700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〈RMK</a:t>
              </a:r>
              <a:r>
                <a:rPr kumimoji="1" lang="ja-JP" altLang="en-US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マークについて</a:t>
              </a:r>
              <a:r>
                <a:rPr kumimoji="1" lang="en-US" altLang="ja-JP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〉</a:t>
              </a:r>
              <a:endParaRPr kumimoji="1"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240887" y="5563016"/>
              <a:ext cx="55162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・</a:t>
              </a:r>
              <a:r>
                <a:rPr kumimoji="1" lang="en-US" altLang="ja-JP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2005</a:t>
              </a:r>
              <a:r>
                <a:rPr kumimoji="1" lang="ja-JP" altLang="en-US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年と比べてマーク認知率はやや減少。</a:t>
              </a:r>
              <a:r>
                <a:rPr kumimoji="1" lang="en-US" altLang="ja-JP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2009</a:t>
              </a:r>
              <a:r>
                <a:rPr kumimoji="1" lang="ja-JP" altLang="en-US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年と比べ</a:t>
              </a:r>
              <a:r>
                <a:rPr lang="ja-JP" altLang="en-US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て</a:t>
              </a:r>
              <a:r>
                <a:rPr kumimoji="1" lang="ja-JP" altLang="en-US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ほぼ横ばい。見たことはないが約</a:t>
              </a:r>
              <a:r>
                <a:rPr kumimoji="1" lang="en-US" altLang="ja-JP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9</a:t>
              </a:r>
              <a:r>
                <a:rPr kumimoji="1" lang="ja-JP" altLang="en-US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割。</a:t>
              </a:r>
              <a:endParaRPr kumimoji="1"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r>
                <a:rPr lang="ja-JP" altLang="en-US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・</a:t>
              </a:r>
              <a:r>
                <a:rPr lang="en-US" altLang="ja-JP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2005</a:t>
              </a:r>
              <a:r>
                <a:rPr lang="ja-JP" altLang="en-US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年と比べ</a:t>
              </a:r>
              <a:r>
                <a:rPr lang="en-US" altLang="ja-JP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RMK</a:t>
              </a:r>
              <a:r>
                <a:rPr lang="ja-JP" altLang="en-US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マーク</a:t>
              </a:r>
              <a:r>
                <a:rPr lang="ja-JP" altLang="en-US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認知後に購入商品選択への影響がある</a:t>
              </a:r>
              <a:r>
                <a:rPr lang="ja-JP" altLang="en-US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人は減少。ただし女性や高齢層には影響がやや高い傾向。</a:t>
              </a:r>
              <a:endParaRPr kumimoji="1"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249663" y="5149192"/>
              <a:ext cx="69866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マーク認知率は低くやや減少 </a:t>
              </a:r>
              <a:r>
                <a:rPr lang="en-US" altLang="ja-JP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(2005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年：</a:t>
              </a:r>
              <a:r>
                <a:rPr lang="en-US" altLang="ja-JP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15.8%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→</a:t>
              </a:r>
              <a:r>
                <a:rPr lang="en-US" altLang="ja-JP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2018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年：</a:t>
              </a:r>
              <a:r>
                <a:rPr lang="en-US" altLang="ja-JP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11.4%)</a:t>
              </a:r>
              <a:r>
                <a:rPr lang="ja-JP" altLang="en-US" sz="1200" b="1" dirty="0" err="1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。</a:t>
              </a:r>
              <a:endParaRPr lang="en-US" altLang="ja-JP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マークを認知後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の購入商品選択への影響は年々減少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傾向</a:t>
              </a:r>
              <a:r>
                <a:rPr lang="en-US" altLang="ja-JP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(2005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年：</a:t>
              </a:r>
              <a:r>
                <a:rPr lang="en-US" altLang="ja-JP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55.2%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→</a:t>
              </a:r>
              <a:r>
                <a:rPr lang="en-US" altLang="ja-JP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2018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年：</a:t>
              </a:r>
              <a:r>
                <a:rPr lang="en-US" altLang="ja-JP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34.0%)</a:t>
              </a:r>
              <a:endParaRPr lang="ja-JP" altLang="en-US" sz="1200" dirty="0">
                <a:solidFill>
                  <a:srgbClr val="CC0000"/>
                </a:solidFill>
              </a:endParaRPr>
            </a:p>
          </p:txBody>
        </p:sp>
      </p:grpSp>
      <p:grpSp>
        <p:nvGrpSpPr>
          <p:cNvPr id="42" name="グループ化 41"/>
          <p:cNvGrpSpPr/>
          <p:nvPr/>
        </p:nvGrpSpPr>
        <p:grpSpPr>
          <a:xfrm>
            <a:off x="68564" y="2208890"/>
            <a:ext cx="9075436" cy="660843"/>
            <a:chOff x="68564" y="5862464"/>
            <a:chExt cx="8680149" cy="660843"/>
          </a:xfrm>
        </p:grpSpPr>
        <p:sp>
          <p:nvSpPr>
            <p:cNvPr id="43" name="テキスト ボックス 42"/>
            <p:cNvSpPr txBox="1"/>
            <p:nvPr/>
          </p:nvSpPr>
          <p:spPr>
            <a:xfrm>
              <a:off x="68564" y="5862464"/>
              <a:ext cx="155202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〈</a:t>
              </a:r>
              <a:r>
                <a:rPr kumimoji="1" lang="ja-JP" altLang="en-US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魅力を感じる名称について</a:t>
              </a:r>
              <a:r>
                <a:rPr kumimoji="1" lang="en-US" altLang="ja-JP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〉</a:t>
              </a:r>
              <a:endParaRPr kumimoji="1"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242376" y="6277086"/>
              <a:ext cx="38715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・全体の「新鮮凍結</a:t>
              </a:r>
              <a:r>
                <a:rPr kumimoji="1" lang="ja-JP" altLang="en-US" sz="1000" dirty="0" err="1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めん</a:t>
              </a:r>
              <a:r>
                <a:rPr kumimoji="1" lang="ja-JP" altLang="en-US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」が</a:t>
              </a:r>
              <a:r>
                <a:rPr kumimoji="1" lang="en-US" altLang="ja-JP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5</a:t>
              </a:r>
              <a:r>
                <a:rPr kumimoji="1" lang="ja-JP" altLang="en-US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割弱、「どちらともいえない」が</a:t>
              </a:r>
              <a:r>
                <a:rPr kumimoji="1" lang="en-US" altLang="ja-JP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4</a:t>
              </a:r>
              <a:r>
                <a:rPr kumimoji="1" lang="ja-JP" altLang="en-US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割弱となった</a:t>
              </a:r>
              <a:r>
                <a:rPr lang="ja-JP" altLang="en-US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。</a:t>
              </a:r>
              <a:endParaRPr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251152" y="6053062"/>
              <a:ext cx="849756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「新鮮凍結</a:t>
              </a:r>
              <a:r>
                <a:rPr lang="ja-JP" altLang="en-US" sz="1200" b="1" dirty="0" err="1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めん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」に魅力を感じる人は全体の約</a:t>
              </a:r>
              <a:r>
                <a:rPr lang="en-US" altLang="ja-JP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5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割弱。男性と比べ、女性はやや魅力を感じている。</a:t>
              </a:r>
              <a:endParaRPr lang="ja-JP" altLang="en-US" sz="1200" dirty="0">
                <a:solidFill>
                  <a:srgbClr val="CC0000"/>
                </a:solidFill>
              </a:endParaRPr>
            </a:p>
          </p:txBody>
        </p:sp>
      </p:grpSp>
      <p:sp>
        <p:nvSpPr>
          <p:cNvPr id="46" name="角丸四角形 45"/>
          <p:cNvSpPr/>
          <p:nvPr/>
        </p:nvSpPr>
        <p:spPr>
          <a:xfrm>
            <a:off x="1550758" y="2194373"/>
            <a:ext cx="494215" cy="22416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新規</a:t>
            </a:r>
            <a:endParaRPr kumimoji="1" lang="ja-JP" altLang="en-US" sz="1000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1560283" y="3139397"/>
            <a:ext cx="494215" cy="22416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新規</a:t>
            </a:r>
            <a:endParaRPr kumimoji="1" lang="ja-JP" altLang="en-US" sz="1000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179512" y="611163"/>
            <a:ext cx="2237927" cy="21602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一般消費者対象調査結果より</a:t>
            </a:r>
            <a:endParaRPr kumimoji="1" lang="ja-JP" altLang="en-US" sz="10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218695" y="5202510"/>
            <a:ext cx="8530018" cy="14001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C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麺類全体の「喫食頻度」は　減少</a:t>
            </a:r>
            <a:endParaRPr kumimoji="1" lang="en-US" altLang="ja-JP" b="1" dirty="0" smtClean="0">
              <a:solidFill>
                <a:srgbClr val="C0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b="1" dirty="0">
                <a:solidFill>
                  <a:srgbClr val="C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冷凍</a:t>
            </a:r>
            <a:r>
              <a:rPr lang="ja-JP" altLang="en-US" b="1" dirty="0" smtClean="0">
                <a:solidFill>
                  <a:srgbClr val="C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麺の「認知率」「喫食経験率」「再頻喫食率」は　横ばい</a:t>
            </a:r>
            <a:endParaRPr lang="en-US" altLang="ja-JP" b="1" dirty="0" smtClean="0">
              <a:solidFill>
                <a:srgbClr val="C0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b="1" dirty="0" smtClean="0">
                <a:solidFill>
                  <a:srgbClr val="C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↓</a:t>
            </a:r>
            <a:endParaRPr lang="en-US" altLang="ja-JP" b="1" dirty="0" smtClean="0">
              <a:solidFill>
                <a:srgbClr val="C0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b="1" dirty="0">
                <a:solidFill>
                  <a:srgbClr val="C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相対的</a:t>
            </a:r>
            <a:r>
              <a:rPr kumimoji="1" lang="ja-JP" altLang="en-US" b="1" dirty="0" smtClean="0">
                <a:solidFill>
                  <a:srgbClr val="C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に麺類全体の冷凍麺シェアは高まっている</a:t>
            </a:r>
            <a:endParaRPr kumimoji="1" lang="en-US" altLang="ja-JP" b="1" dirty="0">
              <a:solidFill>
                <a:srgbClr val="C0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754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総評⑤　</a:t>
            </a:r>
            <a:r>
              <a:rPr lang="en-US" altLang="ja-JP" dirty="0"/>
              <a:t>(</a:t>
            </a:r>
            <a:r>
              <a:rPr lang="ja-JP" altLang="en-US" dirty="0"/>
              <a:t>冷凍</a:t>
            </a:r>
            <a:r>
              <a:rPr lang="ja-JP" altLang="en-US" dirty="0" err="1"/>
              <a:t>めん</a:t>
            </a:r>
            <a:r>
              <a:rPr lang="ja-JP" altLang="en-US" dirty="0"/>
              <a:t>及び各タイプ麺類に関するユーザー調査報告書</a:t>
            </a:r>
            <a:r>
              <a:rPr lang="en-US" altLang="ja-JP" dirty="0"/>
              <a:t>2018</a:t>
            </a:r>
            <a:r>
              <a:rPr lang="ja-JP" altLang="en-US" dirty="0"/>
              <a:t>より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179512" y="617538"/>
            <a:ext cx="2237927" cy="21602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</a:t>
            </a:r>
            <a:r>
              <a:rPr kumimoji="1" lang="ja-JP" altLang="en-US" sz="1000" dirty="0" err="1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めん喫</a:t>
            </a:r>
            <a:r>
              <a:rPr kumimoji="1" lang="ja-JP" altLang="en-US" sz="10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食者対象調査結果より</a:t>
            </a:r>
            <a:endParaRPr kumimoji="1" lang="ja-JP" altLang="en-US" sz="10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505026" y="599183"/>
            <a:ext cx="28799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lang="ja-JP" altLang="en-US" sz="12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一般消費者対象結果と違う特徴</a:t>
            </a:r>
            <a:r>
              <a:rPr lang="en-US" altLang="ja-JP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  <a:endParaRPr lang="ja-JP" altLang="en-US" sz="1200" dirty="0"/>
          </a:p>
        </p:txBody>
      </p:sp>
      <p:grpSp>
        <p:nvGrpSpPr>
          <p:cNvPr id="26" name="グループ化 25"/>
          <p:cNvGrpSpPr/>
          <p:nvPr/>
        </p:nvGrpSpPr>
        <p:grpSpPr>
          <a:xfrm>
            <a:off x="68564" y="1063625"/>
            <a:ext cx="9075436" cy="660843"/>
            <a:chOff x="68564" y="5862464"/>
            <a:chExt cx="8680149" cy="660843"/>
          </a:xfrm>
        </p:grpSpPr>
        <p:sp>
          <p:nvSpPr>
            <p:cNvPr id="27" name="テキスト ボックス 26"/>
            <p:cNvSpPr txBox="1"/>
            <p:nvPr/>
          </p:nvSpPr>
          <p:spPr>
            <a:xfrm>
              <a:off x="68564" y="5862464"/>
              <a:ext cx="155202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〈</a:t>
              </a:r>
              <a:r>
                <a:rPr kumimoji="1" lang="ja-JP" altLang="en-US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魅力を感じる名称について</a:t>
              </a:r>
              <a:r>
                <a:rPr kumimoji="1" lang="en-US" altLang="ja-JP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〉</a:t>
              </a:r>
              <a:endParaRPr kumimoji="1"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242376" y="6277086"/>
              <a:ext cx="54998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・全体の「どちらとも言えない」が</a:t>
              </a:r>
              <a:r>
                <a:rPr kumimoji="1" lang="en-US" altLang="ja-JP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1</a:t>
              </a:r>
              <a:r>
                <a:rPr kumimoji="1" lang="ja-JP" altLang="en-US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位</a:t>
              </a:r>
              <a:r>
                <a:rPr kumimoji="1" lang="en-US" altLang="ja-JP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(34.8%)</a:t>
              </a:r>
              <a:r>
                <a:rPr kumimoji="1" lang="ja-JP" altLang="en-US" sz="1000" dirty="0" err="1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、</a:t>
              </a:r>
              <a:r>
                <a:rPr kumimoji="1" lang="ja-JP" altLang="en-US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「新鮮凍結</a:t>
              </a:r>
              <a:r>
                <a:rPr kumimoji="1" lang="ja-JP" altLang="en-US" sz="1000" dirty="0" err="1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めん</a:t>
              </a:r>
              <a:r>
                <a:rPr kumimoji="1" lang="ja-JP" altLang="en-US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」が</a:t>
              </a:r>
              <a:r>
                <a:rPr kumimoji="1" lang="en-US" altLang="ja-JP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2</a:t>
              </a:r>
              <a:r>
                <a:rPr kumimoji="1" lang="ja-JP" altLang="en-US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位</a:t>
              </a:r>
              <a:r>
                <a:rPr kumimoji="1" lang="en-US" altLang="ja-JP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(33.0%)</a:t>
              </a:r>
              <a:r>
                <a:rPr kumimoji="1" lang="ja-JP" altLang="en-US" sz="1000" dirty="0" err="1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、</a:t>
              </a:r>
              <a:r>
                <a:rPr kumimoji="1" lang="ja-JP" altLang="en-US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「冷凍</a:t>
              </a:r>
              <a:r>
                <a:rPr kumimoji="1" lang="ja-JP" altLang="en-US" sz="1000" dirty="0" err="1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めん</a:t>
              </a:r>
              <a:r>
                <a:rPr kumimoji="1" lang="ja-JP" altLang="en-US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」が</a:t>
              </a:r>
              <a:r>
                <a:rPr kumimoji="1" lang="en-US" altLang="ja-JP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3</a:t>
              </a:r>
              <a:r>
                <a:rPr kumimoji="1" lang="ja-JP" altLang="en-US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位（</a:t>
              </a:r>
              <a:r>
                <a:rPr kumimoji="1" lang="en-US" altLang="ja-JP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32.1%)</a:t>
              </a:r>
              <a:r>
                <a:rPr kumimoji="1" lang="ja-JP" altLang="en-US" sz="1000" dirty="0" err="1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。</a:t>
              </a:r>
              <a:endParaRPr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251152" y="6053062"/>
              <a:ext cx="849756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「新鮮凍結</a:t>
              </a:r>
              <a:r>
                <a:rPr lang="ja-JP" altLang="en-US" sz="1200" b="1" dirty="0" err="1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めん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」「冷凍</a:t>
              </a:r>
              <a:r>
                <a:rPr lang="ja-JP" altLang="en-US" sz="1200" b="1" dirty="0" err="1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めん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」「どちらとも言えない」がほぼ同率。</a:t>
              </a:r>
              <a:endParaRPr lang="ja-JP" altLang="en-US" sz="1200" dirty="0">
                <a:solidFill>
                  <a:srgbClr val="CC0000"/>
                </a:solidFill>
              </a:endParaRPr>
            </a:p>
          </p:txBody>
        </p:sp>
      </p:grpSp>
      <p:sp>
        <p:nvSpPr>
          <p:cNvPr id="30" name="角丸四角形 29"/>
          <p:cNvSpPr/>
          <p:nvPr/>
        </p:nvSpPr>
        <p:spPr>
          <a:xfrm>
            <a:off x="1550758" y="1049108"/>
            <a:ext cx="494215" cy="22416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新規</a:t>
            </a:r>
            <a:endParaRPr kumimoji="1" lang="ja-JP" altLang="en-US" sz="1000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505026" y="2361308"/>
            <a:ext cx="28799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lang="ja-JP" altLang="en-US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</a:t>
            </a:r>
            <a:r>
              <a:rPr lang="ja-JP" altLang="en-US" sz="1200" b="1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めん喫</a:t>
            </a:r>
            <a:r>
              <a:rPr lang="ja-JP" altLang="en-US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食者対象独自調査</a:t>
            </a:r>
            <a:r>
              <a:rPr lang="en-US" altLang="ja-JP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  <a:endParaRPr lang="ja-JP" altLang="en-US" sz="1200" dirty="0"/>
          </a:p>
        </p:txBody>
      </p:sp>
      <p:grpSp>
        <p:nvGrpSpPr>
          <p:cNvPr id="32" name="グループ化 31"/>
          <p:cNvGrpSpPr/>
          <p:nvPr/>
        </p:nvGrpSpPr>
        <p:grpSpPr>
          <a:xfrm>
            <a:off x="68564" y="2687416"/>
            <a:ext cx="9075436" cy="660843"/>
            <a:chOff x="68564" y="5862464"/>
            <a:chExt cx="8680149" cy="660843"/>
          </a:xfrm>
        </p:grpSpPr>
        <p:sp>
          <p:nvSpPr>
            <p:cNvPr id="33" name="テキスト ボックス 32"/>
            <p:cNvSpPr txBox="1"/>
            <p:nvPr/>
          </p:nvSpPr>
          <p:spPr>
            <a:xfrm>
              <a:off x="68564" y="5862464"/>
              <a:ext cx="157335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〈</a:t>
              </a:r>
              <a:r>
                <a:rPr kumimoji="1" lang="ja-JP" altLang="en-US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喫食冷凍</a:t>
              </a:r>
              <a:r>
                <a:rPr kumimoji="1" lang="ja-JP" altLang="en-US" sz="900" dirty="0" err="1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めん</a:t>
              </a:r>
              <a:r>
                <a:rPr kumimoji="1" lang="ja-JP" altLang="en-US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タイプについて</a:t>
              </a:r>
              <a:r>
                <a:rPr kumimoji="1" lang="en-US" altLang="ja-JP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〉</a:t>
              </a:r>
              <a:endParaRPr kumimoji="1"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242376" y="6277086"/>
              <a:ext cx="512113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・「冷凍素材</a:t>
              </a:r>
              <a:r>
                <a:rPr kumimoji="1" lang="ja-JP" altLang="en-US" sz="1000" dirty="0" err="1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めん</a:t>
              </a:r>
              <a:r>
                <a:rPr kumimoji="1" lang="ja-JP" altLang="en-US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」が</a:t>
              </a:r>
              <a:r>
                <a:rPr kumimoji="1" lang="en-US" altLang="ja-JP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1</a:t>
              </a:r>
              <a:r>
                <a:rPr kumimoji="1" lang="ja-JP" altLang="en-US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位</a:t>
              </a:r>
              <a:r>
                <a:rPr kumimoji="1" lang="en-US" altLang="ja-JP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(64.0%)</a:t>
              </a:r>
              <a:r>
                <a:rPr kumimoji="1" lang="ja-JP" altLang="en-US" sz="1000" dirty="0" err="1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、</a:t>
              </a:r>
              <a:r>
                <a:rPr kumimoji="1" lang="ja-JP" altLang="en-US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「冷凍セット</a:t>
              </a:r>
              <a:r>
                <a:rPr kumimoji="1" lang="ja-JP" altLang="en-US" sz="1000" dirty="0" err="1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めん</a:t>
              </a:r>
              <a:r>
                <a:rPr kumimoji="1" lang="ja-JP" altLang="en-US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」が</a:t>
              </a:r>
              <a:r>
                <a:rPr kumimoji="1" lang="en-US" altLang="ja-JP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2</a:t>
              </a:r>
              <a:r>
                <a:rPr kumimoji="1" lang="ja-JP" altLang="en-US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位</a:t>
              </a:r>
              <a:r>
                <a:rPr kumimoji="1" lang="en-US" altLang="ja-JP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(19.9%)</a:t>
              </a:r>
              <a:r>
                <a:rPr kumimoji="1" lang="ja-JP" altLang="en-US" sz="1000" dirty="0" err="1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、</a:t>
              </a:r>
              <a:r>
                <a:rPr kumimoji="1" lang="ja-JP" altLang="en-US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「冷凍調理</a:t>
              </a:r>
              <a:r>
                <a:rPr kumimoji="1" lang="ja-JP" altLang="en-US" sz="1000" dirty="0" err="1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めん</a:t>
              </a:r>
              <a:r>
                <a:rPr lang="ja-JP" altLang="en-US" sz="100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」</a:t>
              </a:r>
              <a:r>
                <a:rPr lang="ja-JP" altLang="en-US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が</a:t>
              </a:r>
              <a:r>
                <a:rPr lang="en-US" altLang="ja-JP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3</a:t>
              </a:r>
              <a:r>
                <a:rPr lang="ja-JP" altLang="en-US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位</a:t>
              </a:r>
              <a:r>
                <a:rPr lang="en-US" altLang="ja-JP" sz="10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(16.1%)</a:t>
              </a:r>
              <a:r>
                <a:rPr lang="ja-JP" altLang="en-US" sz="1000" dirty="0" err="1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。</a:t>
              </a:r>
              <a:endParaRPr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251152" y="6053062"/>
              <a:ext cx="849756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「冷凍素材</a:t>
              </a:r>
              <a:r>
                <a:rPr lang="ja-JP" altLang="en-US" sz="1200" b="1" dirty="0" err="1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めん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」タイプの喫食率が</a:t>
              </a:r>
              <a:r>
                <a:rPr lang="en-US" altLang="ja-JP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1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番高い</a:t>
              </a:r>
              <a:r>
                <a:rPr lang="en-US" altLang="ja-JP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(64.0%)</a:t>
              </a:r>
              <a:r>
                <a:rPr lang="ja-JP" altLang="en-US" sz="1200" b="1" dirty="0" err="1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。</a:t>
              </a:r>
              <a:endParaRPr lang="ja-JP" altLang="en-US" sz="1200" dirty="0">
                <a:solidFill>
                  <a:srgbClr val="CC0000"/>
                </a:solidFill>
              </a:endParaRPr>
            </a:p>
          </p:txBody>
        </p:sp>
      </p:grpSp>
      <p:graphicFrame>
        <p:nvGraphicFramePr>
          <p:cNvPr id="36" name="表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827304"/>
              </p:ext>
            </p:extLst>
          </p:nvPr>
        </p:nvGraphicFramePr>
        <p:xfrm>
          <a:off x="310472" y="4429125"/>
          <a:ext cx="8509678" cy="1501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803"/>
                <a:gridCol w="1104900"/>
                <a:gridCol w="1162050"/>
                <a:gridCol w="2552700"/>
                <a:gridCol w="2562225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喫食シーン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位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食べない除く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)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喫食シーン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位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食べない除く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)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特徴的なシーン選択理由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朝食に冷凍</a:t>
                      </a:r>
                      <a:r>
                        <a:rPr kumimoji="1" lang="ja-JP" altLang="en-US" sz="1000" b="0" dirty="0" err="1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めんを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食べない理由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63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うどん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昼食</a:t>
                      </a:r>
                      <a:r>
                        <a:rPr kumimoji="1" lang="en-US" altLang="ja-JP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(64.3%)</a:t>
                      </a:r>
                      <a:endParaRPr kumimoji="1" lang="ja-JP" altLang="en-US" sz="1000" b="1" dirty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夕食</a:t>
                      </a:r>
                      <a:r>
                        <a:rPr kumimoji="1" lang="en-US" altLang="ja-JP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(33.6%)</a:t>
                      </a:r>
                      <a:endParaRPr kumimoji="1" lang="ja-JP" altLang="en-US" sz="1000" b="1" dirty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鍋と一緒に。〆での相性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「ボリュームが多い」</a:t>
                      </a:r>
                      <a:r>
                        <a:rPr kumimoji="1" lang="en-US" altLang="ja-JP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</a:t>
                      </a:r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位</a:t>
                      </a:r>
                      <a:r>
                        <a:rPr kumimoji="1" lang="en-US" altLang="ja-JP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(32.8%)</a:t>
                      </a:r>
                    </a:p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「調理が面倒」</a:t>
                      </a:r>
                      <a:r>
                        <a:rPr kumimoji="1" lang="en-US" altLang="ja-JP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</a:t>
                      </a:r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位</a:t>
                      </a:r>
                      <a:r>
                        <a:rPr kumimoji="1" lang="en-US" altLang="ja-JP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(29.3%)</a:t>
                      </a:r>
                    </a:p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「調理に時間がかかる」</a:t>
                      </a:r>
                      <a:r>
                        <a:rPr kumimoji="1" lang="en-US" altLang="ja-JP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</a:t>
                      </a:r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位（</a:t>
                      </a:r>
                      <a:r>
                        <a:rPr kumimoji="1" lang="en-US" altLang="ja-JP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22.3%)</a:t>
                      </a:r>
                      <a:endParaRPr kumimoji="1" lang="ja-JP" altLang="en-US" sz="1000" b="1" dirty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3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そば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昼食</a:t>
                      </a:r>
                      <a:r>
                        <a:rPr kumimoji="1" lang="en-US" altLang="ja-JP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(36.9%)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夕食</a:t>
                      </a:r>
                      <a:r>
                        <a:rPr kumimoji="1" lang="en-US" altLang="ja-JP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(17.9%)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さっぱり。ヘルシー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3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ラーメン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昼食</a:t>
                      </a:r>
                      <a:r>
                        <a:rPr kumimoji="1" lang="en-US" altLang="ja-JP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(42.6%</a:t>
                      </a:r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）</a:t>
                      </a:r>
                      <a:endParaRPr kumimoji="1" lang="ja-JP" altLang="en-US" sz="1000" b="1" dirty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夕食</a:t>
                      </a:r>
                      <a:r>
                        <a:rPr kumimoji="1" lang="en-US" altLang="ja-JP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(19.0%)</a:t>
                      </a:r>
                      <a:endParaRPr kumimoji="1" lang="ja-JP" altLang="en-US" sz="1000" b="1" dirty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〆での相性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3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スパゲティ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昼食</a:t>
                      </a:r>
                      <a:r>
                        <a:rPr kumimoji="1" lang="en-US" altLang="ja-JP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(42.3%)</a:t>
                      </a:r>
                      <a:endParaRPr kumimoji="1" lang="ja-JP" altLang="en-US" sz="1000" b="1" dirty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夕食</a:t>
                      </a:r>
                      <a:r>
                        <a:rPr kumimoji="1" lang="en-US" altLang="ja-JP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(24.4%)</a:t>
                      </a:r>
                      <a:endParaRPr kumimoji="1" lang="ja-JP" altLang="en-US" sz="1000" b="1" dirty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レンチン手軽。お酒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ワイン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)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との相性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37" name="グループ化 36"/>
          <p:cNvGrpSpPr/>
          <p:nvPr/>
        </p:nvGrpSpPr>
        <p:grpSpPr>
          <a:xfrm>
            <a:off x="68564" y="3695478"/>
            <a:ext cx="9075436" cy="652263"/>
            <a:chOff x="68564" y="5862464"/>
            <a:chExt cx="8680149" cy="652263"/>
          </a:xfrm>
        </p:grpSpPr>
        <p:sp>
          <p:nvSpPr>
            <p:cNvPr id="38" name="テキスト ボックス 37"/>
            <p:cNvSpPr txBox="1"/>
            <p:nvPr/>
          </p:nvSpPr>
          <p:spPr>
            <a:xfrm>
              <a:off x="68564" y="5862464"/>
              <a:ext cx="160401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〈</a:t>
              </a:r>
              <a:r>
                <a:rPr kumimoji="1" lang="ja-JP" altLang="en-US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冷凍</a:t>
              </a:r>
              <a:r>
                <a:rPr kumimoji="1" lang="ja-JP" altLang="en-US" sz="900" dirty="0" err="1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めん喫</a:t>
              </a:r>
              <a:r>
                <a:rPr kumimoji="1" lang="ja-JP" altLang="en-US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食シーンについて</a:t>
              </a:r>
              <a:r>
                <a:rPr kumimoji="1" lang="en-US" altLang="ja-JP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〉</a:t>
              </a:r>
              <a:endParaRPr kumimoji="1"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251152" y="6053062"/>
              <a:ext cx="849756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各麺類とも昼食シーンが</a:t>
              </a:r>
              <a:r>
                <a:rPr lang="en-US" altLang="ja-JP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1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位、夕食シーンが</a:t>
              </a:r>
              <a:r>
                <a:rPr lang="en-US" altLang="ja-JP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2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位、喫食理由は様々。</a:t>
              </a:r>
              <a:endParaRPr lang="en-US" altLang="ja-JP" sz="1200" dirty="0">
                <a:solidFill>
                  <a:srgbClr val="CC0000"/>
                </a:solidFill>
              </a:endParaRPr>
            </a:p>
            <a:p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朝食に冷凍</a:t>
              </a:r>
              <a:r>
                <a:rPr lang="ja-JP" altLang="en-US" sz="1200" b="1" dirty="0" err="1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めんを喫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食しない理由は「ボリュームが多い」「調理が面倒」「調理に時間がかかる」が上位。</a:t>
              </a:r>
              <a:endParaRPr lang="en-US" altLang="ja-JP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68564" y="6244782"/>
            <a:ext cx="9075436" cy="467597"/>
            <a:chOff x="68564" y="5862464"/>
            <a:chExt cx="8680149" cy="467597"/>
          </a:xfrm>
        </p:grpSpPr>
        <p:sp>
          <p:nvSpPr>
            <p:cNvPr id="42" name="テキスト ボックス 41"/>
            <p:cNvSpPr txBox="1"/>
            <p:nvPr/>
          </p:nvSpPr>
          <p:spPr>
            <a:xfrm>
              <a:off x="68564" y="5862464"/>
              <a:ext cx="163621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〈</a:t>
              </a:r>
              <a:r>
                <a:rPr kumimoji="1" lang="ja-JP" altLang="en-US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冷凍</a:t>
              </a:r>
              <a:r>
                <a:rPr kumimoji="1" lang="ja-JP" altLang="en-US" sz="900" dirty="0" err="1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めんの</a:t>
              </a:r>
              <a:r>
                <a:rPr kumimoji="1" lang="ja-JP" altLang="en-US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調理方法について</a:t>
              </a:r>
              <a:r>
                <a:rPr kumimoji="1" lang="en-US" altLang="ja-JP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〉</a:t>
              </a:r>
              <a:endParaRPr kumimoji="1"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251152" y="6053062"/>
              <a:ext cx="849756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「野菜等を追加して栄養を補う工夫」「つゆやトッピング等で自分の好みに合わせる工夫」がみられる。</a:t>
              </a:r>
              <a:endParaRPr lang="ja-JP" altLang="en-US" sz="1200" dirty="0">
                <a:solidFill>
                  <a:srgbClr val="CC0000"/>
                </a:solidFill>
              </a:endParaRPr>
            </a:p>
          </p:txBody>
        </p:sp>
      </p:grpSp>
      <p:sp>
        <p:nvSpPr>
          <p:cNvPr id="44" name="正方形/長方形 43"/>
          <p:cNvSpPr/>
          <p:nvPr/>
        </p:nvSpPr>
        <p:spPr>
          <a:xfrm>
            <a:off x="179512" y="2361308"/>
            <a:ext cx="2237927" cy="21602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</a:t>
            </a:r>
            <a:r>
              <a:rPr kumimoji="1" lang="ja-JP" altLang="en-US" sz="1000" dirty="0" err="1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めん喫</a:t>
            </a:r>
            <a:r>
              <a:rPr kumimoji="1" lang="ja-JP" altLang="en-US" sz="10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食者対象調査結果より</a:t>
            </a:r>
            <a:endParaRPr kumimoji="1" lang="ja-JP" altLang="en-US" sz="10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128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総評⑥　</a:t>
            </a:r>
            <a:r>
              <a:rPr lang="en-US" altLang="ja-JP" dirty="0"/>
              <a:t>(</a:t>
            </a:r>
            <a:r>
              <a:rPr lang="ja-JP" altLang="en-US" dirty="0"/>
              <a:t>冷凍</a:t>
            </a:r>
            <a:r>
              <a:rPr lang="ja-JP" altLang="en-US" dirty="0" err="1"/>
              <a:t>めん</a:t>
            </a:r>
            <a:r>
              <a:rPr lang="ja-JP" altLang="en-US" dirty="0"/>
              <a:t>及び各タイプ麺類に関するユーザー調査報告書</a:t>
            </a:r>
            <a:r>
              <a:rPr lang="en-US" altLang="ja-JP" dirty="0"/>
              <a:t>2018</a:t>
            </a:r>
            <a:r>
              <a:rPr lang="ja-JP" altLang="en-US" dirty="0"/>
              <a:t>より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lang="ja-JP" altLang="en-US" smtClean="0"/>
              <a:pPr/>
              <a:t>7</a:t>
            </a:fld>
            <a:endParaRPr lang="ja-JP" altLang="en-US"/>
          </a:p>
        </p:txBody>
      </p:sp>
      <p:grpSp>
        <p:nvGrpSpPr>
          <p:cNvPr id="24" name="グループ化 23"/>
          <p:cNvGrpSpPr/>
          <p:nvPr/>
        </p:nvGrpSpPr>
        <p:grpSpPr>
          <a:xfrm>
            <a:off x="68564" y="5629427"/>
            <a:ext cx="8580136" cy="997195"/>
            <a:chOff x="68564" y="5862464"/>
            <a:chExt cx="8580136" cy="997195"/>
          </a:xfrm>
        </p:grpSpPr>
        <p:sp>
          <p:nvSpPr>
            <p:cNvPr id="25" name="テキスト ボックス 24"/>
            <p:cNvSpPr txBox="1"/>
            <p:nvPr/>
          </p:nvSpPr>
          <p:spPr>
            <a:xfrm>
              <a:off x="68564" y="5862464"/>
              <a:ext cx="171072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〈</a:t>
              </a:r>
              <a:r>
                <a:rPr lang="ja-JP" altLang="en-US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冷凍</a:t>
              </a:r>
              <a:r>
                <a:rPr lang="ja-JP" altLang="en-US" sz="900" dirty="0" err="1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めんの</a:t>
              </a:r>
              <a:r>
                <a:rPr lang="ja-JP" altLang="en-US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情報内容</a:t>
              </a:r>
              <a:r>
                <a:rPr kumimoji="1" lang="ja-JP" altLang="en-US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について</a:t>
              </a:r>
              <a:r>
                <a:rPr kumimoji="1" lang="en-US" altLang="ja-JP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〉</a:t>
              </a:r>
              <a:endParaRPr kumimoji="1"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242376" y="6305661"/>
              <a:ext cx="7730001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 smtClean="0">
                  <a:solidFill>
                    <a:schemeClr val="bg2">
                      <a:lumMod val="25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・その他</a:t>
              </a:r>
              <a:endPara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r>
                <a:rPr kumimoji="1" lang="ja-JP" altLang="en-US" sz="1000" dirty="0">
                  <a:solidFill>
                    <a:schemeClr val="bg2">
                      <a:lumMod val="25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　</a:t>
              </a:r>
              <a:r>
                <a:rPr kumimoji="1" lang="ja-JP" altLang="en-US" sz="1000" dirty="0" smtClean="0">
                  <a:solidFill>
                    <a:schemeClr val="bg2">
                      <a:lumMod val="25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「レンジで温めて解凍させて食べることができる」、「テレビの料理番組でつかっているのを見た」、「簡単・手軽に調理できる」、「保存できて便利」、</a:t>
              </a:r>
              <a:endParaRPr kumimoji="1"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r>
                <a:rPr lang="ja-JP" altLang="en-US" sz="1000" dirty="0">
                  <a:solidFill>
                    <a:schemeClr val="bg2">
                      <a:lumMod val="25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　</a:t>
              </a:r>
              <a:r>
                <a:rPr lang="ja-JP" altLang="en-US" sz="1000" dirty="0" smtClean="0">
                  <a:solidFill>
                    <a:schemeClr val="bg2">
                      <a:lumMod val="25000"/>
                    </a:schemeClr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「アレンジがいろいろできる」、「チラシでメーカー名を知った」</a:t>
              </a:r>
              <a:endParaRPr kumimoji="1"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251152" y="6072112"/>
              <a:ext cx="839754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冷凍</a:t>
              </a:r>
              <a:r>
                <a:rPr lang="ja-JP" altLang="en-US" sz="1200" b="1" dirty="0" err="1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めんにつ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いて聞いたり、見たりした情報内容は、「冷凍めんはおいしい」、「スーパーの売場</a:t>
              </a:r>
              <a:r>
                <a:rPr lang="en-US" altLang="ja-JP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(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店頭</a:t>
              </a:r>
              <a:r>
                <a:rPr lang="en-US" altLang="ja-JP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)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で見かける程度」の回答が多い。</a:t>
              </a:r>
              <a:endParaRPr lang="ja-JP" altLang="en-US" sz="1200" dirty="0">
                <a:solidFill>
                  <a:srgbClr val="CC0000"/>
                </a:solidFill>
              </a:endParaRPr>
            </a:p>
          </p:txBody>
        </p:sp>
      </p:grpSp>
      <p:sp>
        <p:nvSpPr>
          <p:cNvPr id="28" name="角丸四角形 27"/>
          <p:cNvSpPr/>
          <p:nvPr/>
        </p:nvSpPr>
        <p:spPr>
          <a:xfrm>
            <a:off x="1763605" y="5628517"/>
            <a:ext cx="494215" cy="22416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新規</a:t>
            </a:r>
            <a:endParaRPr kumimoji="1" lang="ja-JP" altLang="en-US" sz="1000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179512" y="5361387"/>
            <a:ext cx="2237927" cy="21602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全対象より</a:t>
            </a:r>
            <a:endParaRPr kumimoji="1" lang="ja-JP" altLang="en-US" sz="10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aphicFrame>
        <p:nvGraphicFramePr>
          <p:cNvPr id="39" name="表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922436"/>
              </p:ext>
            </p:extLst>
          </p:nvPr>
        </p:nvGraphicFramePr>
        <p:xfrm>
          <a:off x="310472" y="1449455"/>
          <a:ext cx="8438242" cy="1349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3348"/>
                <a:gridCol w="2746419"/>
                <a:gridCol w="2888475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添加具材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位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添加具材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位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63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うどん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やく</a:t>
                      </a:r>
                      <a:r>
                        <a:rPr kumimoji="1" lang="ja-JP" altLang="en-US" sz="1000" b="1" dirty="0" err="1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み</a:t>
                      </a:r>
                      <a:r>
                        <a:rPr kumimoji="1" lang="en-US" altLang="ja-JP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(73.0%)</a:t>
                      </a:r>
                      <a:endParaRPr kumimoji="1" lang="ja-JP" altLang="en-US" sz="1000" b="1" dirty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卵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(51.3%)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3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そば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やく</a:t>
                      </a:r>
                      <a:r>
                        <a:rPr kumimoji="1" lang="ja-JP" altLang="en-US" sz="1000" b="1" dirty="0" err="1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み</a:t>
                      </a:r>
                      <a:r>
                        <a:rPr kumimoji="1" lang="en-US" altLang="ja-JP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(73.2%)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卵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(38.4%)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3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ラーメン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やく</a:t>
                      </a:r>
                      <a:r>
                        <a:rPr kumimoji="1" lang="ja-JP" altLang="en-US" sz="1000" b="1" dirty="0" err="1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み</a:t>
                      </a:r>
                      <a:r>
                        <a:rPr kumimoji="1" lang="en-US" altLang="ja-JP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(53.6%</a:t>
                      </a:r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）</a:t>
                      </a:r>
                      <a:endParaRPr kumimoji="1" lang="ja-JP" altLang="en-US" sz="1000" b="1" dirty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野菜類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(52.0%)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3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スパゲティ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野菜類</a:t>
                      </a:r>
                      <a:r>
                        <a:rPr kumimoji="1" lang="en-US" altLang="ja-JP" sz="1000" b="1" dirty="0" smtClean="0">
                          <a:solidFill>
                            <a:srgbClr val="C00000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(42.3%)</a:t>
                      </a:r>
                      <a:endParaRPr kumimoji="1" lang="ja-JP" altLang="en-US" sz="1000" b="1" dirty="0">
                        <a:solidFill>
                          <a:srgbClr val="C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その他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(36.2%)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45" name="グループ化 44"/>
          <p:cNvGrpSpPr/>
          <p:nvPr/>
        </p:nvGrpSpPr>
        <p:grpSpPr>
          <a:xfrm>
            <a:off x="68564" y="933228"/>
            <a:ext cx="9075436" cy="2150524"/>
            <a:chOff x="68564" y="5862464"/>
            <a:chExt cx="8680149" cy="2150524"/>
          </a:xfrm>
        </p:grpSpPr>
        <p:sp>
          <p:nvSpPr>
            <p:cNvPr id="46" name="テキスト ボックス 45"/>
            <p:cNvSpPr txBox="1"/>
            <p:nvPr/>
          </p:nvSpPr>
          <p:spPr>
            <a:xfrm>
              <a:off x="68564" y="5862464"/>
              <a:ext cx="186772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〈</a:t>
              </a:r>
              <a:r>
                <a:rPr kumimoji="1" lang="ja-JP" altLang="en-US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冷凍</a:t>
              </a:r>
              <a:r>
                <a:rPr kumimoji="1" lang="ja-JP" altLang="en-US" sz="900" dirty="0" err="1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めん</a:t>
              </a:r>
              <a:r>
                <a:rPr kumimoji="1" lang="ja-JP" altLang="en-US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調理時添加具材について</a:t>
              </a:r>
              <a:r>
                <a:rPr kumimoji="1" lang="en-US" altLang="ja-JP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〉</a:t>
              </a:r>
              <a:endParaRPr kumimoji="1"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251152" y="6053062"/>
              <a:ext cx="849756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スパゲティ以外添加具材は「や</a:t>
              </a:r>
              <a:r>
                <a:rPr lang="ja-JP" altLang="en-US" sz="1200" b="1" dirty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くみ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」が</a:t>
              </a:r>
              <a:r>
                <a:rPr lang="en-US" altLang="ja-JP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1</a:t>
              </a:r>
              <a:r>
                <a:rPr lang="ja-JP" altLang="en-US" sz="1200" b="1" dirty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位で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約</a:t>
              </a:r>
              <a:r>
                <a:rPr lang="en-US" altLang="ja-JP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5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割強～</a:t>
              </a:r>
              <a:r>
                <a:rPr lang="en-US" altLang="ja-JP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7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割強。スパゲティは「野菜類」が</a:t>
              </a:r>
              <a:r>
                <a:rPr lang="en-US" altLang="ja-JP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1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位で約</a:t>
              </a:r>
              <a:r>
                <a:rPr lang="en-US" altLang="ja-JP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4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割強。</a:t>
              </a:r>
              <a:endParaRPr lang="en-US" altLang="ja-JP" sz="1200" b="1" dirty="0" smtClean="0">
                <a:solidFill>
                  <a:srgbClr val="CC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196106" y="7782156"/>
              <a:ext cx="325065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※</a:t>
              </a:r>
              <a:r>
                <a:rPr kumimoji="1" lang="ja-JP" altLang="en-US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やくみ：ネギ、ショウガ、七味とうがらしなど　海藻類：のり、ワカメなど</a:t>
              </a:r>
              <a:endParaRPr kumimoji="1"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</p:grpSp>
      <p:grpSp>
        <p:nvGrpSpPr>
          <p:cNvPr id="49" name="グループ化 48"/>
          <p:cNvGrpSpPr/>
          <p:nvPr/>
        </p:nvGrpSpPr>
        <p:grpSpPr>
          <a:xfrm>
            <a:off x="68564" y="3203353"/>
            <a:ext cx="9075436" cy="1684494"/>
            <a:chOff x="68564" y="5795789"/>
            <a:chExt cx="8680149" cy="1684494"/>
          </a:xfrm>
        </p:grpSpPr>
        <p:sp>
          <p:nvSpPr>
            <p:cNvPr id="50" name="テキスト ボックス 49"/>
            <p:cNvSpPr txBox="1"/>
            <p:nvPr/>
          </p:nvSpPr>
          <p:spPr>
            <a:xfrm>
              <a:off x="68564" y="5795789"/>
              <a:ext cx="207777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〈</a:t>
              </a:r>
              <a:r>
                <a:rPr kumimoji="1" lang="ja-JP" altLang="en-US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冷凍</a:t>
              </a:r>
              <a:r>
                <a:rPr lang="ja-JP" altLang="en-US" sz="900" dirty="0" err="1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めん</a:t>
              </a:r>
              <a:r>
                <a:rPr lang="ja-JP" altLang="en-US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購入商品の選択理由</a:t>
              </a:r>
              <a:r>
                <a:rPr kumimoji="1" lang="ja-JP" altLang="en-US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について</a:t>
              </a:r>
              <a:r>
                <a:rPr kumimoji="1" lang="en-US" altLang="ja-JP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〉</a:t>
              </a:r>
              <a:endParaRPr kumimoji="1"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251152" y="5986387"/>
              <a:ext cx="849756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「味のよさ」が</a:t>
              </a:r>
              <a:r>
                <a:rPr lang="en-US" altLang="ja-JP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1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位</a:t>
              </a:r>
              <a:r>
                <a:rPr lang="en-US" altLang="ja-JP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(52.1%)</a:t>
              </a:r>
              <a:r>
                <a:rPr lang="ja-JP" altLang="en-US" sz="1200" b="1" dirty="0" err="1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、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「低価格」が</a:t>
              </a:r>
              <a:r>
                <a:rPr lang="en-US" altLang="ja-JP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2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位</a:t>
              </a:r>
              <a:r>
                <a:rPr lang="en-US" altLang="ja-JP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(31.5%)</a:t>
              </a:r>
              <a:r>
                <a:rPr lang="ja-JP" altLang="en-US" sz="1200" b="1" dirty="0" err="1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、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「食べ慣れ」が</a:t>
              </a:r>
              <a:r>
                <a:rPr lang="en-US" altLang="ja-JP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3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位</a:t>
              </a:r>
              <a:r>
                <a:rPr lang="en-US" altLang="ja-JP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(28.9%)</a:t>
              </a:r>
              <a:r>
                <a:rPr lang="ja-JP" altLang="en-US" sz="1200" b="1" dirty="0" err="1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。</a:t>
              </a:r>
              <a:endParaRPr lang="ja-JP" altLang="en-US" sz="1200" dirty="0">
                <a:solidFill>
                  <a:srgbClr val="CC0000"/>
                </a:solidFill>
              </a:endParaRPr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68564" y="6374511"/>
              <a:ext cx="219275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〈</a:t>
              </a:r>
              <a:r>
                <a:rPr kumimoji="1" lang="ja-JP" altLang="en-US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冷凍</a:t>
              </a:r>
              <a:r>
                <a:rPr lang="ja-JP" altLang="en-US" sz="900" dirty="0" err="1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めん</a:t>
              </a:r>
              <a:r>
                <a:rPr lang="ja-JP" altLang="en-US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購入時の比較カテゴリー</a:t>
              </a:r>
              <a:r>
                <a:rPr kumimoji="1" lang="ja-JP" altLang="en-US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について</a:t>
              </a:r>
              <a:r>
                <a:rPr kumimoji="1" lang="en-US" altLang="ja-JP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〉</a:t>
              </a:r>
              <a:endParaRPr kumimoji="1"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251152" y="6565109"/>
              <a:ext cx="849756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「冷凍</a:t>
              </a:r>
              <a:r>
                <a:rPr lang="ja-JP" altLang="en-US" sz="1200" b="1" dirty="0" err="1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めん以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外の冷凍食品」が</a:t>
              </a:r>
              <a:r>
                <a:rPr lang="en-US" altLang="ja-JP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1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位</a:t>
              </a:r>
              <a:r>
                <a:rPr lang="en-US" altLang="ja-JP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(34.2%)</a:t>
              </a:r>
              <a:r>
                <a:rPr lang="ja-JP" altLang="en-US" sz="1200" b="1" dirty="0" err="1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、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「インスタントラーメン」が</a:t>
              </a:r>
              <a:r>
                <a:rPr lang="en-US" altLang="ja-JP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2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位</a:t>
              </a:r>
              <a:r>
                <a:rPr lang="en-US" altLang="ja-JP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(33.9%)</a:t>
              </a:r>
              <a:r>
                <a:rPr lang="ja-JP" altLang="en-US" sz="1200" b="1" dirty="0" err="1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、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「その他」が</a:t>
              </a:r>
              <a:r>
                <a:rPr lang="en-US" altLang="ja-JP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3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位</a:t>
              </a:r>
              <a:r>
                <a:rPr lang="en-US" altLang="ja-JP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(25.6%)</a:t>
              </a:r>
              <a:r>
                <a:rPr lang="ja-JP" altLang="en-US" sz="1200" b="1" dirty="0" err="1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。</a:t>
              </a:r>
              <a:endParaRPr lang="ja-JP" altLang="en-US" sz="1200" dirty="0">
                <a:solidFill>
                  <a:srgbClr val="CC0000"/>
                </a:solidFill>
              </a:endParaRPr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68564" y="7012686"/>
              <a:ext cx="224335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〈</a:t>
              </a:r>
              <a:r>
                <a:rPr kumimoji="1" lang="ja-JP" altLang="en-US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冷凍</a:t>
              </a:r>
              <a:r>
                <a:rPr lang="ja-JP" altLang="en-US" sz="900" dirty="0" err="1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めん</a:t>
              </a:r>
              <a:r>
                <a:rPr lang="ja-JP" altLang="en-US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一食あたりのボリューム感</a:t>
              </a:r>
              <a:r>
                <a:rPr kumimoji="1" lang="ja-JP" altLang="en-US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について</a:t>
              </a:r>
              <a:r>
                <a:rPr kumimoji="1" lang="en-US" altLang="ja-JP" sz="900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〉</a:t>
              </a:r>
              <a:endParaRPr kumimoji="1" lang="ja-JP" altLang="en-US" sz="90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251152" y="7203284"/>
              <a:ext cx="849756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「丁度よい」が</a:t>
              </a:r>
              <a:r>
                <a:rPr lang="en-US" altLang="ja-JP" sz="1200" b="1" dirty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7</a:t>
              </a:r>
              <a:r>
                <a:rPr lang="ja-JP" altLang="en-US" sz="1200" b="1" dirty="0" smtClean="0">
                  <a:solidFill>
                    <a:srgbClr val="CC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割強と高い。</a:t>
              </a:r>
              <a:endParaRPr lang="ja-JP" altLang="en-US" sz="1200" dirty="0">
                <a:solidFill>
                  <a:srgbClr val="CC0000"/>
                </a:solidFill>
              </a:endParaRPr>
            </a:p>
          </p:txBody>
        </p:sp>
      </p:grpSp>
      <p:sp>
        <p:nvSpPr>
          <p:cNvPr id="57" name="正方形/長方形 56"/>
          <p:cNvSpPr/>
          <p:nvPr/>
        </p:nvSpPr>
        <p:spPr>
          <a:xfrm>
            <a:off x="2505026" y="620589"/>
            <a:ext cx="28799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lang="ja-JP" altLang="en-US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</a:t>
            </a:r>
            <a:r>
              <a:rPr lang="ja-JP" altLang="en-US" sz="1200" b="1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めん喫</a:t>
            </a:r>
            <a:r>
              <a:rPr lang="ja-JP" altLang="en-US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食者対象独自調査</a:t>
            </a:r>
            <a:r>
              <a:rPr lang="en-US" altLang="ja-JP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  <a:endParaRPr lang="ja-JP" altLang="en-US" sz="1200" dirty="0"/>
          </a:p>
        </p:txBody>
      </p:sp>
      <p:sp>
        <p:nvSpPr>
          <p:cNvPr id="58" name="正方形/長方形 57"/>
          <p:cNvSpPr/>
          <p:nvPr/>
        </p:nvSpPr>
        <p:spPr>
          <a:xfrm>
            <a:off x="179512" y="620589"/>
            <a:ext cx="2237927" cy="21602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冷凍</a:t>
            </a:r>
            <a:r>
              <a:rPr kumimoji="1" lang="ja-JP" altLang="en-US" sz="1000" dirty="0" err="1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めん喫</a:t>
            </a:r>
            <a:r>
              <a:rPr kumimoji="1" lang="ja-JP" altLang="en-US" sz="10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食者対象調査結果より</a:t>
            </a:r>
            <a:endParaRPr kumimoji="1" lang="ja-JP" altLang="en-US" sz="10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450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252000" y="657264"/>
            <a:ext cx="8640000" cy="97629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喫食頻度の高いのは、「うどん」「ラーメン」「スパゲティ」「そば」の順。</a:t>
            </a:r>
            <a:endParaRPr lang="en-US" altLang="ja-JP" sz="1600" b="1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男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性</a:t>
            </a:r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に限る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と「ラーメン」が「うどん」を逆転し、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位。女性</a:t>
            </a:r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に限ると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「スパゲティ」</a:t>
            </a:r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が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</a:t>
            </a:r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ラーメン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」</a:t>
            </a:r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を逆転し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</a:t>
            </a:r>
            <a:r>
              <a:rPr lang="en-US" altLang="ja-JP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位。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また、</a:t>
            </a:r>
            <a:r>
              <a:rPr lang="ja-JP" altLang="en-US" sz="1000" dirty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高齢層ほど「うどん」「そば」が</a:t>
            </a:r>
            <a:r>
              <a:rPr lang="ja-JP" altLang="en-US" sz="1000" dirty="0" smtClean="0">
                <a:solidFill>
                  <a:schemeClr val="bg2">
                    <a:lumMod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高く、「ラーメン」「スパゲティ」は年代で大きな差はない。</a:t>
            </a:r>
            <a:endParaRPr lang="en-US" altLang="ja-JP" sz="1000" dirty="0" smtClean="0">
              <a:solidFill>
                <a:schemeClr val="bg2">
                  <a:lumMod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麺類の喫食頻度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E360-BD98-4A81-A743-0577CB30CE9E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2000" y="1886635"/>
            <a:ext cx="17636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◆麺類の喫食頻度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n=1248</a:t>
            </a:r>
            <a:r>
              <a:rPr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1851" y="1675013"/>
            <a:ext cx="4606925" cy="377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2133600"/>
            <a:ext cx="410527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93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1848</TotalTime>
  <Words>3912</Words>
  <Application>Microsoft Office PowerPoint</Application>
  <PresentationFormat>画面に合わせる (4:3)</PresentationFormat>
  <Paragraphs>532</Paragraphs>
  <Slides>24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Office ​​テーマ</vt:lpstr>
      <vt:lpstr>2018年 冷凍めん生活者調査 【リリース用ダイジェスト版】 </vt:lpstr>
      <vt:lpstr>調査概要</vt:lpstr>
      <vt:lpstr>総評①　(冷凍めん及び各タイプ麺類に関するユーザー調査報告書2018より)</vt:lpstr>
      <vt:lpstr>総評②　(冷凍めん及び各タイプ麺類に関するユーザー調査報告書2018より)</vt:lpstr>
      <vt:lpstr>総評③　(冷凍めん及び各タイプ麺類に関するユーザー調査報告書2018より)</vt:lpstr>
      <vt:lpstr>総評④　(冷凍めん及び各タイプ麺類に関するユーザー調査報告書2018より)</vt:lpstr>
      <vt:lpstr>総評⑤　(冷凍めん及び各タイプ麺類に関するユーザー調査報告書2018より)</vt:lpstr>
      <vt:lpstr>総評⑥　(冷凍めん及び各タイプ麺類に関するユーザー調査報告書2018より)</vt:lpstr>
      <vt:lpstr>麺類の喫食頻度</vt:lpstr>
      <vt:lpstr>麺類の喫食頻度</vt:lpstr>
      <vt:lpstr>麺類のタイプ別認知率、喫食経験率、最頻喫食率</vt:lpstr>
      <vt:lpstr>冷凍めんの認知率、喫食経験率、最頻喫食率</vt:lpstr>
      <vt:lpstr>冷凍めんの認知率、喫食経験率、最頻喫食率</vt:lpstr>
      <vt:lpstr>麺類のタイプ別おいしさの好感度</vt:lpstr>
      <vt:lpstr>冷凍めんの良いイメージ/悪いイメージ</vt:lpstr>
      <vt:lpstr>冷凍めんの喫食カテゴリー</vt:lpstr>
      <vt:lpstr>冷凍めんのタイプ</vt:lpstr>
      <vt:lpstr>冷凍めんのカテゴリー別喫食シーン</vt:lpstr>
      <vt:lpstr>調理時に添加する具材</vt:lpstr>
      <vt:lpstr>購入商品の選択理由</vt:lpstr>
      <vt:lpstr>冷凍めんの特長別魅力度</vt:lpstr>
      <vt:lpstr>魅力を感じる名称</vt:lpstr>
      <vt:lpstr>冷凍めんの情報源</vt:lpstr>
      <vt:lpstr>飲食店での冷凍めん許容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冷凍めん及び各タイプ麺類に関する ユーザー調査報告書</dc:title>
  <dc:creator>ISMDCSS_USER01</dc:creator>
  <cp:lastModifiedBy>inoue</cp:lastModifiedBy>
  <cp:revision>86</cp:revision>
  <cp:lastPrinted>2018-04-20T02:45:16Z</cp:lastPrinted>
  <dcterms:created xsi:type="dcterms:W3CDTF">2015-02-10T06:44:03Z</dcterms:created>
  <dcterms:modified xsi:type="dcterms:W3CDTF">2018-06-07T09:34:36Z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844116</vt:lpwstr>
  </property>
  <property fmtid="{D5CDD505-2E9C-101B-9397-08002B2CF9AE}" name="NXPowerLiteSettings" pid="3">
    <vt:lpwstr>B74006B004C800</vt:lpwstr>
  </property>
  <property fmtid="{D5CDD505-2E9C-101B-9397-08002B2CF9AE}" name="NXPowerLiteVersion" pid="4">
    <vt:lpwstr>D5.1.5</vt:lpwstr>
  </property>
</Properties>
</file>